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5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72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4C64-092D-47B4-84D0-888A5482677B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6BCD-0AFA-4ED0-A391-E245B8AB7DA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7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4C64-092D-47B4-84D0-888A5482677B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6BCD-0AFA-4ED0-A391-E245B8AB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566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4C64-092D-47B4-84D0-888A5482677B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6BCD-0AFA-4ED0-A391-E245B8AB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60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4C64-092D-47B4-84D0-888A5482677B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6BCD-0AFA-4ED0-A391-E245B8AB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49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4C64-092D-47B4-84D0-888A5482677B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6BCD-0AFA-4ED0-A391-E245B8AB7DA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75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4C64-092D-47B4-84D0-888A5482677B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6BCD-0AFA-4ED0-A391-E245B8AB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394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4C64-092D-47B4-84D0-888A5482677B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6BCD-0AFA-4ED0-A391-E245B8AB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57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4C64-092D-47B4-84D0-888A5482677B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6BCD-0AFA-4ED0-A391-E245B8AB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17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4C64-092D-47B4-84D0-888A5482677B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6BCD-0AFA-4ED0-A391-E245B8AB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266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FBE4C64-092D-47B4-84D0-888A5482677B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236BCD-0AFA-4ED0-A391-E245B8AB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64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4C64-092D-47B4-84D0-888A5482677B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6BCD-0AFA-4ED0-A391-E245B8AB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278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BE4C64-092D-47B4-84D0-888A5482677B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4236BCD-0AFA-4ED0-A391-E245B8AB7DA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121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f.inc/info/credit-card-fraud-statistics/" TargetMode="External"/><Relationship Id="rId2" Type="http://schemas.openxmlformats.org/officeDocument/2006/relationships/hyperlink" Target="https://www.kaggle.com/mlg-ulb/creditcardfrau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iftprocessing.com/credit-card-fraud-statistic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A1B31-FB6E-47C6-94A1-C1D305191C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+mn-lt"/>
              </a:rPr>
              <a:t>Credit Card Fraud Prediction</a:t>
            </a:r>
            <a:br>
              <a:rPr lang="en-IN" b="0" i="0" dirty="0">
                <a:solidFill>
                  <a:srgbClr val="000000"/>
                </a:solidFill>
                <a:effectLst/>
                <a:latin typeface="+mn-lt"/>
              </a:rPr>
            </a:br>
            <a:endParaRPr lang="en-IN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31D15-EC85-4B6F-AB14-EAC48E4DBA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sz="2000" b="0" i="0" dirty="0">
                <a:solidFill>
                  <a:srgbClr val="000000"/>
                </a:solidFill>
                <a:effectLst/>
              </a:rPr>
              <a:t>DSC630 Course Project: Milestone 4 - Data Selection and Project Proposal</a:t>
            </a:r>
            <a:br>
              <a:rPr lang="en-IN" sz="2000" b="0" i="0" dirty="0">
                <a:solidFill>
                  <a:srgbClr val="000000"/>
                </a:solidFill>
                <a:effectLst/>
              </a:rPr>
            </a:br>
            <a:r>
              <a:rPr lang="en-IN" sz="2000" b="0" i="0" dirty="0" err="1">
                <a:solidFill>
                  <a:srgbClr val="000000"/>
                </a:solidFill>
                <a:effectLst/>
              </a:rPr>
              <a:t>Ganeshkumar</a:t>
            </a:r>
            <a:r>
              <a:rPr lang="en-IN" sz="2000" b="0" i="0" dirty="0">
                <a:solidFill>
                  <a:srgbClr val="000000"/>
                </a:solidFill>
                <a:effectLst/>
              </a:rPr>
              <a:t> Muthusamy, Vasanthakumar Kalaikkovan &amp; Venkata </a:t>
            </a:r>
            <a:r>
              <a:rPr lang="en-IN" sz="2000" b="0" i="0" dirty="0" err="1">
                <a:solidFill>
                  <a:srgbClr val="000000"/>
                </a:solidFill>
                <a:effectLst/>
              </a:rPr>
              <a:t>Kanaparthi</a:t>
            </a:r>
            <a:br>
              <a:rPr lang="en-IN" b="0" i="0" dirty="0">
                <a:solidFill>
                  <a:srgbClr val="000000"/>
                </a:solidFill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7894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D0734-9483-4E8A-B920-D7336A78A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sz="4400" b="1" dirty="0"/>
              <a:t>Random Forest models – Confusion Matrix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1BBB99-61FF-4E5F-83C4-A9C6517F6449}"/>
              </a:ext>
            </a:extLst>
          </p:cNvPr>
          <p:cNvSpPr txBox="1">
            <a:spLocks/>
          </p:cNvSpPr>
          <p:nvPr/>
        </p:nvSpPr>
        <p:spPr>
          <a:xfrm>
            <a:off x="1097280" y="1842178"/>
            <a:ext cx="5715412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71049 cases are true negative, meaning they are non-fraudulent transactions and the model predicted them as non-fraudulent. 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dirty="0"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 transactions are truly positive, meaning they were predicted as fraudulent and are actually fraudulent ones. </a:t>
            </a:r>
            <a:endParaRPr lang="en-US" sz="2000" dirty="0"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 instances are false negative and 40 are false positives.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tabLst>
                <a:tab pos="457200" algn="l"/>
              </a:tabLst>
            </a:pPr>
            <a:endParaRPr lang="en-US" sz="2000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1DE70BA9-DC7E-45D9-AD38-A45DCCB55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692" y="2031138"/>
            <a:ext cx="4794546" cy="364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969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D0734-9483-4E8A-B920-D7336A78A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sz="4400" b="1" dirty="0"/>
              <a:t>Logistic Regression models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3CF5B8-423A-49A8-B38E-C9B665E0E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732" y="2146573"/>
            <a:ext cx="4204679" cy="256485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1C28D4D-0AC4-439F-A854-56F15FD611D4}"/>
              </a:ext>
            </a:extLst>
          </p:cNvPr>
          <p:cNvSpPr txBox="1">
            <a:spLocks/>
          </p:cNvSpPr>
          <p:nvPr/>
        </p:nvSpPr>
        <p:spPr>
          <a:xfrm>
            <a:off x="1286751" y="1915756"/>
            <a:ext cx="5715412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Based on a high </a:t>
            </a:r>
            <a:r>
              <a:rPr lang="en-US" dirty="0" err="1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roc_auc</a:t>
            </a: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 value, </a:t>
            </a:r>
            <a:r>
              <a:rPr lang="en-US" dirty="0">
                <a:latin typeface="Trebuchet MS" panose="020B0603020202020204" pitchFamily="34" charset="0"/>
                <a:ea typeface="Times New Roman" panose="02020603050405020304" pitchFamily="18" charset="0"/>
              </a:rPr>
              <a:t>logistic regression</a:t>
            </a: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 Model provides us high true prediction values for our dataset.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tabLst>
                <a:tab pos="457200" algn="l"/>
              </a:tabLst>
            </a:pPr>
            <a:endParaRPr lang="en-US" dirty="0">
              <a:effectLst/>
              <a:latin typeface="Trebuchet MS" panose="020B0603020202020204" pitchFamily="34" charset="0"/>
              <a:ea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This model has an AUROC of 0.97698 which means that the model has a very good discriminatory ability.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tabLst>
                <a:tab pos="457200" algn="l"/>
              </a:tabLst>
            </a:pP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 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97.7% of the time, our model will correctly predict if the transaction was fraudulent or not.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261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D0734-9483-4E8A-B920-D7336A78A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316095" cy="1450757"/>
          </a:xfrm>
        </p:spPr>
        <p:txBody>
          <a:bodyPr>
            <a:normAutofit/>
          </a:bodyPr>
          <a:lstStyle/>
          <a:p>
            <a:r>
              <a:rPr lang="en-IN" sz="4400" b="1" dirty="0"/>
              <a:t>Logistic Regression models – Confusion Matrix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9B3B848-8140-4349-9039-84AE997022CD}"/>
              </a:ext>
            </a:extLst>
          </p:cNvPr>
          <p:cNvSpPr txBox="1">
            <a:spLocks/>
          </p:cNvSpPr>
          <p:nvPr/>
        </p:nvSpPr>
        <p:spPr>
          <a:xfrm>
            <a:off x="1245561" y="1916318"/>
            <a:ext cx="5715412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7e+04 cases are true negative, meaning they are non-fraudulent transactions and the model predicted them as non-fraudulent. 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dirty="0"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104 transactions are truly positive, meaning they were predicted as fraudulent and are actually fraudulent ones. </a:t>
            </a:r>
            <a:endParaRPr lang="en-US" sz="2000" dirty="0"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0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instances are false negative and 40 are false positives.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tabLst>
                <a:tab pos="457200" algn="l"/>
              </a:tabLst>
            </a:pPr>
            <a:endParaRPr lang="en-US" sz="2000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A5067C-9356-4DC5-93EE-93E7F13FA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973" y="2081719"/>
            <a:ext cx="4702999" cy="351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980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5D108-695C-4EB6-B40A-C56B5C5F1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6D214-95D2-4090-B1BA-76A8709C9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88934"/>
            <a:ext cx="10058400" cy="4023360"/>
          </a:xfrm>
        </p:spPr>
        <p:txBody>
          <a:bodyPr/>
          <a:lstStyle/>
          <a:p>
            <a:r>
              <a:rPr lang="en-US" sz="18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Transaction time does not have any influence on the prediction of fraudulent transactions. </a:t>
            </a:r>
          </a:p>
          <a:p>
            <a:r>
              <a:rPr lang="en-US" sz="18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This was proven by </a:t>
            </a:r>
            <a:r>
              <a:rPr lang="en-US" sz="1800" dirty="0" err="1">
                <a:effectLst/>
                <a:latin typeface="Trebuchet MS" panose="020B0603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SelectKBest</a:t>
            </a:r>
            <a:r>
              <a:rPr lang="en-US" sz="18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. SMOTE oversampling technique helped overcome the Imbalanced datasets challenge. </a:t>
            </a:r>
          </a:p>
          <a:p>
            <a:r>
              <a:rPr lang="en-US" sz="18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Based on a comparison of the confusion matrix of classification models, we recommend that Random Forest classification would be a better performing model to predict whether a transaction is fraudulent or not. </a:t>
            </a:r>
          </a:p>
          <a:p>
            <a:r>
              <a:rPr lang="en-US" sz="18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The random forest model has fewer false positives than logistic regression.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0224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5D108-695C-4EB6-B40A-C56B5C5F1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6D214-95D2-4090-B1BA-76A8709C9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  <a:hlinkClick r:id="rId2"/>
              </a:rPr>
              <a:t>https://www.kaggle.com/mlg-ulb/creditcardfraud</a:t>
            </a:r>
            <a:endParaRPr lang="en-IN" sz="180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  <a:hlinkClick r:id="rId3"/>
              </a:rPr>
              <a:t>https://www.self.inc/info/credit-card-fraud-statistics/</a:t>
            </a:r>
            <a:endParaRPr lang="en-IN" sz="180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  <a:hlinkClick r:id="rId4"/>
              </a:rPr>
              <a:t>https://shiftprocessing.com/credit-card-fraud-statistics/</a:t>
            </a:r>
            <a:endParaRPr lang="en-IN" sz="180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404473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D0734-9483-4E8A-B920-D7336A78A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b="1"/>
              <a:t>Background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43ED5-6AEE-4AA7-8015-DB15F07EC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In the year 2018, a total of $24.26 Billion was lost due to payment card fraud across the globe, and United States is the most fraud-prone country.</a:t>
            </a:r>
          </a:p>
          <a:p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Financial institutions like Visa, MasterCard, Discover, and all debit networks have mandated that banks and merchants introduce EMV card technology to counter the fraud.</a:t>
            </a:r>
            <a:r>
              <a:rPr lang="en-US" dirty="0">
                <a:latin typeface="Trebuchet MS" panose="020B0603020202020204" pitchFamily="34" charset="0"/>
              </a:rPr>
              <a:t> </a:t>
            </a:r>
          </a:p>
          <a:p>
            <a:r>
              <a:rPr lang="en-US" dirty="0">
                <a:latin typeface="Trebuchet MS" panose="020B0603020202020204" pitchFamily="34" charset="0"/>
              </a:rPr>
              <a:t>There can be two kinds of card fraud, card-present fraud, and card-not-present fraud. Card, not present fraud is almost 81 percent more likely than point-of-sale fraud. </a:t>
            </a:r>
            <a:endParaRPr lang="en-IN" dirty="0">
              <a:latin typeface="Trebuchet MS" panose="020B0603020202020204" pitchFamily="34" charset="0"/>
            </a:endParaRPr>
          </a:p>
        </p:txBody>
      </p:sp>
      <p:pic>
        <p:nvPicPr>
          <p:cNvPr id="5" name="Picture 4" descr="bar graph showing credit card fraud reports in the US">
            <a:extLst>
              <a:ext uri="{FF2B5EF4-FFF2-40B4-BE49-F238E27FC236}">
                <a16:creationId xmlns:a16="http://schemas.microsoft.com/office/drawing/2014/main" id="{C7624F00-0814-4C04-9352-59BEB7E6871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36"/>
          <a:stretch/>
        </p:blipFill>
        <p:spPr bwMode="auto">
          <a:xfrm>
            <a:off x="7552266" y="1845734"/>
            <a:ext cx="4187405" cy="2800407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0624D1-32CB-440B-BB24-B415A2FD80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78" b="2"/>
          <a:stretch/>
        </p:blipFill>
        <p:spPr>
          <a:xfrm>
            <a:off x="10928460" y="5007011"/>
            <a:ext cx="1263540" cy="131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3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D0734-9483-4E8A-B920-D7336A78A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34" y="860660"/>
            <a:ext cx="11018520" cy="816219"/>
          </a:xfrm>
        </p:spPr>
        <p:txBody>
          <a:bodyPr anchor="b">
            <a:normAutofit/>
          </a:bodyPr>
          <a:lstStyle/>
          <a:p>
            <a:r>
              <a:rPr lang="en-IN" sz="4400" b="1" dirty="0"/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43ED5-6AEE-4AA7-8015-DB15F07EC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34" y="1979476"/>
            <a:ext cx="9845831" cy="1665079"/>
          </a:xfrm>
        </p:spPr>
        <p:txBody>
          <a:bodyPr anchor="t">
            <a:no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Using Machine learning algorithms, we will predict if credit card transaction is fraudulent or non-fraudulent.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Train the data with 75% of the dataset and test with the remaining </a:t>
            </a:r>
            <a:r>
              <a:rPr lang="en-US" dirty="0">
                <a:latin typeface="Trebuchet MS" panose="020B0603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25</a:t>
            </a:r>
            <a:r>
              <a:rPr lang="en-US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% of the dataset.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Build a couple of classification models and evaluate their performance then select the best model.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5D084D0-075E-4EE9-A604-C5747E178DC8}"/>
              </a:ext>
            </a:extLst>
          </p:cNvPr>
          <p:cNvSpPr txBox="1">
            <a:spLocks/>
          </p:cNvSpPr>
          <p:nvPr/>
        </p:nvSpPr>
        <p:spPr>
          <a:xfrm>
            <a:off x="1158834" y="3661031"/>
            <a:ext cx="11018520" cy="8162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Process Overview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903BC37-4494-4E15-BCDF-B73DC22FD4E7}"/>
              </a:ext>
            </a:extLst>
          </p:cNvPr>
          <p:cNvSpPr/>
          <p:nvPr/>
        </p:nvSpPr>
        <p:spPr>
          <a:xfrm>
            <a:off x="1158834" y="4764210"/>
            <a:ext cx="1767056" cy="6717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Preliminary analysis on data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8046035-ACAD-4275-B3AE-E7AA3AC93D40}"/>
              </a:ext>
            </a:extLst>
          </p:cNvPr>
          <p:cNvSpPr/>
          <p:nvPr/>
        </p:nvSpPr>
        <p:spPr>
          <a:xfrm>
            <a:off x="3263602" y="4760091"/>
            <a:ext cx="1767056" cy="6717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preparation and cleaning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15AD407-DAFA-420B-9D6C-EA52902598E5}"/>
              </a:ext>
            </a:extLst>
          </p:cNvPr>
          <p:cNvSpPr/>
          <p:nvPr/>
        </p:nvSpPr>
        <p:spPr>
          <a:xfrm>
            <a:off x="5368370" y="4764210"/>
            <a:ext cx="1767056" cy="6717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Exploratory Data Analysis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643BAE1-B031-4069-82B9-BAD060E0BFA6}"/>
              </a:ext>
            </a:extLst>
          </p:cNvPr>
          <p:cNvSpPr/>
          <p:nvPr/>
        </p:nvSpPr>
        <p:spPr>
          <a:xfrm>
            <a:off x="7473138" y="4760091"/>
            <a:ext cx="1767056" cy="6717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Train and test models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FBED981-ADE0-4994-A091-C9C33659F6CD}"/>
              </a:ext>
            </a:extLst>
          </p:cNvPr>
          <p:cNvSpPr/>
          <p:nvPr/>
        </p:nvSpPr>
        <p:spPr>
          <a:xfrm>
            <a:off x="9575321" y="4749970"/>
            <a:ext cx="1767056" cy="6717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Model evaluation and tuning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E657666-E797-437C-9263-FDF88CBF2E4C}"/>
              </a:ext>
            </a:extLst>
          </p:cNvPr>
          <p:cNvSpPr/>
          <p:nvPr/>
        </p:nvSpPr>
        <p:spPr>
          <a:xfrm>
            <a:off x="2923305" y="5021478"/>
            <a:ext cx="335127" cy="15343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2DB3AA8-D79D-4C5D-BA62-083577BCB4F0}"/>
              </a:ext>
            </a:extLst>
          </p:cNvPr>
          <p:cNvSpPr/>
          <p:nvPr/>
        </p:nvSpPr>
        <p:spPr>
          <a:xfrm>
            <a:off x="5030658" y="5019243"/>
            <a:ext cx="335127" cy="15343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7467C32-0159-4C5B-BCC6-F43C7CD758D3}"/>
              </a:ext>
            </a:extLst>
          </p:cNvPr>
          <p:cNvSpPr/>
          <p:nvPr/>
        </p:nvSpPr>
        <p:spPr>
          <a:xfrm>
            <a:off x="7132841" y="5023713"/>
            <a:ext cx="335127" cy="15343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0E3E591-F4EC-47E8-BFF6-787CF0D50A71}"/>
              </a:ext>
            </a:extLst>
          </p:cNvPr>
          <p:cNvSpPr/>
          <p:nvPr/>
        </p:nvSpPr>
        <p:spPr>
          <a:xfrm>
            <a:off x="9240194" y="5021478"/>
            <a:ext cx="335127" cy="15343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389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D0734-9483-4E8A-B920-D7336A78A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sz="4400" b="1" dirty="0"/>
              <a:t>Data Understanding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EB1C54-AABD-4F8F-903E-61428CDD0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899" y="1916927"/>
            <a:ext cx="3641378" cy="323172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E38DE7-0D45-4903-A04F-CD94A44341CA}"/>
              </a:ext>
            </a:extLst>
          </p:cNvPr>
          <p:cNvSpPr txBox="1">
            <a:spLocks/>
          </p:cNvSpPr>
          <p:nvPr/>
        </p:nvSpPr>
        <p:spPr>
          <a:xfrm>
            <a:off x="1097281" y="1986745"/>
            <a:ext cx="5418849" cy="3056283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dataset that is selected has transactions from European cardholders made in 2013.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 has 285,000 transactions out of which 492 are fraudulent.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dataset is highly unbalanced, the positive class (frauds) account for 0.172% of all transactions. Data is PCA transformed.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20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D0734-9483-4E8A-B920-D7336A78A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045" y="238539"/>
            <a:ext cx="10479968" cy="1434415"/>
          </a:xfrm>
        </p:spPr>
        <p:txBody>
          <a:bodyPr anchor="b">
            <a:normAutofit/>
          </a:bodyPr>
          <a:lstStyle/>
          <a:p>
            <a:r>
              <a:rPr lang="en-IN" sz="4400" b="1" dirty="0"/>
              <a:t>Transaction Times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80E7FE-6EEA-4FB8-B4A4-B78696A90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45" y="3183775"/>
            <a:ext cx="4453788" cy="27681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DAC159-9B65-4896-ACAF-E6111EB90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028" y="3105782"/>
            <a:ext cx="4491133" cy="290432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6382F8-1193-49E2-8941-42C80097D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045" y="1903596"/>
            <a:ext cx="9845831" cy="1280179"/>
          </a:xfrm>
        </p:spPr>
        <p:txBody>
          <a:bodyPr anchor="t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is no set time frame in a day when Fraudulent transactions occur. They are spread throughout the day.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makes Transaction time, not one of the important features we can use for our model to determine if a particular transaction is fraudulent or not.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529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D0734-9483-4E8A-B920-D7336A78A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sz="4400" b="1" dirty="0"/>
              <a:t>Exploratory Data Analysis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52B6A3-66FE-4383-A5A9-C5636117C4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1" r="6918" b="-2"/>
          <a:stretch/>
        </p:blipFill>
        <p:spPr bwMode="auto">
          <a:xfrm>
            <a:off x="7191632" y="1817462"/>
            <a:ext cx="3964047" cy="4388764"/>
          </a:xfrm>
          <a:prstGeom prst="rect">
            <a:avLst/>
          </a:prstGeom>
          <a:noFill/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6FC9ED-7B8D-4A1D-9E1D-4CDC3A07FBC7}"/>
              </a:ext>
            </a:extLst>
          </p:cNvPr>
          <p:cNvSpPr txBox="1">
            <a:spLocks/>
          </p:cNvSpPr>
          <p:nvPr/>
        </p:nvSpPr>
        <p:spPr>
          <a:xfrm>
            <a:off x="1203566" y="2097553"/>
            <a:ext cx="5452608" cy="3528894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20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matrix </a:t>
            </a:r>
            <a:r>
              <a:rPr lang="en-US" sz="2000" dirty="0">
                <a:latin typeface="Trebuchet MS" panose="020B0603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is used to find the correlation between all the possible pairs of values in the dataset.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Trebuchet MS" panose="020B0603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Trebuchet MS" panose="020B0603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 this matrix, time is negatively correlating with all the variables.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Trebuchet MS" panose="020B0603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Similarly, amount is also negatively correlating will all other variables.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Finally, there is no variable which is positively cor</a:t>
            </a:r>
            <a:r>
              <a:rPr lang="en-US" dirty="0">
                <a:latin typeface="Trebuchet MS" panose="020B0603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relating with any variables.</a:t>
            </a:r>
            <a:endParaRPr lang="en-US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463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D0734-9483-4E8A-B920-D7336A78A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sz="4400" b="1" dirty="0"/>
              <a:t>SMOTE – Oversampling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C299F1-4108-4180-B37E-836323C21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104" y="1879054"/>
            <a:ext cx="4447370" cy="331990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710769-5BC4-4139-8A47-5C9FB6B1A842}"/>
              </a:ext>
            </a:extLst>
          </p:cNvPr>
          <p:cNvSpPr txBox="1">
            <a:spLocks/>
          </p:cNvSpPr>
          <p:nvPr/>
        </p:nvSpPr>
        <p:spPr>
          <a:xfrm>
            <a:off x="1097281" y="1879054"/>
            <a:ext cx="6135541" cy="402336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By SMOTE, we are not losing any information from the original training set as all the observations from the minority and majority classes are retained.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tabLst>
                <a:tab pos="457200" algn="l"/>
              </a:tabLst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SMOTE works by utilizing a k-nearest neighbor algorithm to create synthetic data.</a:t>
            </a: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tabLst>
                <a:tab pos="457200" algn="l"/>
              </a:tabLst>
            </a:pPr>
            <a:endParaRPr lang="en-US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We are choosing this technic because the dataset is highly imbalanced.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tabLst>
                <a:tab pos="457200" algn="l"/>
              </a:tabLst>
            </a:pPr>
            <a:endParaRPr lang="en-US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There are many non-fraudulent transactions compared to fraudulent transactions.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809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D0734-9483-4E8A-B920-D7336A78A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sz="4400" b="1" dirty="0"/>
              <a:t>Classification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43ED5-6AEE-4AA7-8015-DB15F07EC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Using the training data set, an aggregate measure of performance across the 4 classification models which we created. </a:t>
            </a:r>
          </a:p>
          <a:p>
            <a:pPr marL="0" marR="0" lvl="0" indent="0">
              <a:spcBef>
                <a:spcPts val="0"/>
              </a:spcBef>
              <a:spcAft>
                <a:spcPts val="600"/>
              </a:spcAft>
              <a:buNone/>
              <a:tabLst>
                <a:tab pos="457200" algn="l"/>
              </a:tabLst>
            </a:pP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Based on the accuracy scores, we have finalized to use </a:t>
            </a:r>
            <a:r>
              <a:rPr lang="en-US" dirty="0" err="1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RandomForest</a:t>
            </a: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and Logistic Regression model.</a:t>
            </a:r>
          </a:p>
          <a:p>
            <a:pPr marL="0" marR="0" lvl="0" indent="0">
              <a:spcBef>
                <a:spcPts val="0"/>
              </a:spcBef>
              <a:spcAft>
                <a:spcPts val="600"/>
              </a:spcAft>
              <a:buNone/>
              <a:tabLst>
                <a:tab pos="457200" algn="l"/>
              </a:tabLst>
            </a:pP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hyper parameters are tuned for the model using </a:t>
            </a:r>
            <a:r>
              <a:rPr lang="en-US" dirty="0" err="1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Gridsearch</a:t>
            </a: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to evaluate the performance.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3F9147-F400-470A-A31D-3BDB36E66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266" y="1973553"/>
            <a:ext cx="4335783" cy="256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09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D0734-9483-4E8A-B920-D7336A78A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sz="4400" b="1" dirty="0"/>
              <a:t>Random Forest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4C0371-5A85-4A78-85C3-67C848208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092" y="2152343"/>
            <a:ext cx="4723373" cy="279859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43F03FB-63CD-4274-B112-712B08FAA729}"/>
              </a:ext>
            </a:extLst>
          </p:cNvPr>
          <p:cNvSpPr txBox="1">
            <a:spLocks/>
          </p:cNvSpPr>
          <p:nvPr/>
        </p:nvSpPr>
        <p:spPr>
          <a:xfrm>
            <a:off x="1097281" y="1849853"/>
            <a:ext cx="5715412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Based on a high </a:t>
            </a:r>
            <a:r>
              <a:rPr lang="en-US" dirty="0" err="1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roc_auc</a:t>
            </a: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 value, Random Forest Model provides us high true prediction values for our dataset.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tabLst>
                <a:tab pos="457200" algn="l"/>
              </a:tabLst>
            </a:pPr>
            <a:endParaRPr lang="en-US" dirty="0">
              <a:effectLst/>
              <a:latin typeface="Trebuchet MS" panose="020B0603020202020204" pitchFamily="34" charset="0"/>
              <a:ea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This model has an AUROC of 0.98299 which means that the model has a very good discriminatory ability.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tabLst>
                <a:tab pos="457200" algn="l"/>
              </a:tabLst>
            </a:pP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 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98.30% of the time, our model will correctly predict if the transaction was fraudulent or not.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3395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327</TotalTime>
  <Words>826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Helvetica Neue</vt:lpstr>
      <vt:lpstr>Symbol</vt:lpstr>
      <vt:lpstr>Times New Roman</vt:lpstr>
      <vt:lpstr>Trebuchet MS</vt:lpstr>
      <vt:lpstr>Retrospect</vt:lpstr>
      <vt:lpstr>Credit Card Fraud Prediction </vt:lpstr>
      <vt:lpstr>Background of the problem</vt:lpstr>
      <vt:lpstr>Proposal</vt:lpstr>
      <vt:lpstr>Data Understanding</vt:lpstr>
      <vt:lpstr>Transaction Times</vt:lpstr>
      <vt:lpstr>Exploratory Data Analysis</vt:lpstr>
      <vt:lpstr>SMOTE – Oversampling </vt:lpstr>
      <vt:lpstr>Classification models</vt:lpstr>
      <vt:lpstr>Random Forest models</vt:lpstr>
      <vt:lpstr>Random Forest models – Confusion Matrix</vt:lpstr>
      <vt:lpstr>Logistic Regression models</vt:lpstr>
      <vt:lpstr>Logistic Regression models – Confusion Matrix</vt:lpstr>
      <vt:lpstr>Conclusion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Prediction </dc:title>
  <dc:creator>Vasanthakumar Kalaikkovan</dc:creator>
  <cp:lastModifiedBy>Vasanthakumar Kalaikkovan</cp:lastModifiedBy>
  <cp:revision>6</cp:revision>
  <dcterms:created xsi:type="dcterms:W3CDTF">2021-10-29T23:27:29Z</dcterms:created>
  <dcterms:modified xsi:type="dcterms:W3CDTF">2021-10-30T23:57:50Z</dcterms:modified>
</cp:coreProperties>
</file>