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6" r:id="rId11"/>
    <p:sldId id="267" r:id="rId12"/>
    <p:sldId id="268" r:id="rId13"/>
    <p:sldId id="265"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95" autoAdjust="0"/>
  </p:normalViewPr>
  <p:slideViewPr>
    <p:cSldViewPr>
      <p:cViewPr varScale="1">
        <p:scale>
          <a:sx n="59" d="100"/>
          <a:sy n="59" d="100"/>
        </p:scale>
        <p:origin x="-16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720C2-D62D-47BA-BE8E-EA6DC5AD28DD}" type="datetimeFigureOut">
              <a:rPr lang="en-US" smtClean="0"/>
              <a:t>6/5/2021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A8FC66-2C53-4270-A906-0DFE61924261}" type="slidenum">
              <a:rPr lang="en-US" smtClean="0"/>
              <a:t>‹#›</a:t>
            </a:fld>
            <a:endParaRPr lang="en-US"/>
          </a:p>
        </p:txBody>
      </p:sp>
    </p:spTree>
    <p:extLst>
      <p:ext uri="{BB962C8B-B14F-4D97-AF65-F5344CB8AC3E}">
        <p14:creationId xmlns:p14="http://schemas.microsoft.com/office/powerpoint/2010/main" val="228102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Values at</a:t>
            </a:r>
            <a:r>
              <a:rPr lang="en-US" baseline="0" dirty="0" smtClean="0"/>
              <a:t> the extreme right 70, 80 are the outliers in the data for this variable. We can ignore them in the analysis </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5</a:t>
            </a:fld>
            <a:endParaRPr lang="en-US"/>
          </a:p>
        </p:txBody>
      </p:sp>
    </p:spTree>
    <p:extLst>
      <p:ext uri="{BB962C8B-B14F-4D97-AF65-F5344CB8AC3E}">
        <p14:creationId xmlns:p14="http://schemas.microsoft.com/office/powerpoint/2010/main" val="149542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spot two outliers</a:t>
            </a:r>
            <a:r>
              <a:rPr lang="en-US" baseline="0" dirty="0" smtClean="0"/>
              <a:t> 550000 and 900000 on the right</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6</a:t>
            </a:fld>
            <a:endParaRPr lang="en-US"/>
          </a:p>
        </p:txBody>
      </p:sp>
    </p:spTree>
    <p:extLst>
      <p:ext uri="{BB962C8B-B14F-4D97-AF65-F5344CB8AC3E}">
        <p14:creationId xmlns:p14="http://schemas.microsoft.com/office/powerpoint/2010/main" val="108056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an outlier</a:t>
            </a:r>
            <a:r>
              <a:rPr lang="en-US" baseline="0" dirty="0" smtClean="0"/>
              <a:t> at 1900 which is away from the other group</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9</a:t>
            </a:fld>
            <a:endParaRPr lang="en-US"/>
          </a:p>
        </p:txBody>
      </p:sp>
    </p:spTree>
    <p:extLst>
      <p:ext uri="{BB962C8B-B14F-4D97-AF65-F5344CB8AC3E}">
        <p14:creationId xmlns:p14="http://schemas.microsoft.com/office/powerpoint/2010/main" val="291183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CDF</a:t>
            </a:r>
            <a:r>
              <a:rPr lang="en-US" baseline="0" dirty="0" smtClean="0"/>
              <a:t> on Ejection Fraction provides a visual representation of the distribution. Common values appear as steep or vertical sections of the CDF; only 35% of heart failures occurs when Ejection Fraction is less than 40 which indicates a direct relation between heart failure and </a:t>
            </a:r>
            <a:r>
              <a:rPr lang="en-US" baseline="0" dirty="0" smtClean="0"/>
              <a:t>Ejection Fraction </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15</a:t>
            </a:fld>
            <a:endParaRPr lang="en-US"/>
          </a:p>
        </p:txBody>
      </p:sp>
    </p:spTree>
    <p:extLst>
      <p:ext uri="{BB962C8B-B14F-4D97-AF65-F5344CB8AC3E}">
        <p14:creationId xmlns:p14="http://schemas.microsoft.com/office/powerpoint/2010/main" val="320805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curve do not match the model near the mean</a:t>
            </a:r>
            <a:r>
              <a:rPr lang="en-US" baseline="0" dirty="0" smtClean="0"/>
              <a:t> and deviate. The plot suggests that the normal model describes that the distribution is way out with a huge deviation</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16</a:t>
            </a:fld>
            <a:endParaRPr lang="en-US"/>
          </a:p>
        </p:txBody>
      </p:sp>
    </p:spTree>
    <p:extLst>
      <p:ext uri="{BB962C8B-B14F-4D97-AF65-F5344CB8AC3E}">
        <p14:creationId xmlns:p14="http://schemas.microsoft.com/office/powerpoint/2010/main" val="342526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results, it clearly indicates that these two variables are</a:t>
            </a:r>
            <a:r>
              <a:rPr lang="en-US" baseline="0" dirty="0" smtClean="0"/>
              <a:t> not related to each other</a:t>
            </a:r>
            <a:endParaRPr lang="en-US" dirty="0"/>
          </a:p>
        </p:txBody>
      </p:sp>
      <p:sp>
        <p:nvSpPr>
          <p:cNvPr id="4" name="Slide Number Placeholder 3"/>
          <p:cNvSpPr>
            <a:spLocks noGrp="1"/>
          </p:cNvSpPr>
          <p:nvPr>
            <p:ph type="sldNum" sz="quarter" idx="10"/>
          </p:nvPr>
        </p:nvSpPr>
        <p:spPr/>
        <p:txBody>
          <a:bodyPr/>
          <a:lstStyle/>
          <a:p>
            <a:fld id="{89A8FC66-2C53-4270-A906-0DFE61924261}" type="slidenum">
              <a:rPr lang="en-US" smtClean="0"/>
              <a:t>18</a:t>
            </a:fld>
            <a:endParaRPr lang="en-US"/>
          </a:p>
        </p:txBody>
      </p:sp>
    </p:spTree>
    <p:extLst>
      <p:ext uri="{BB962C8B-B14F-4D97-AF65-F5344CB8AC3E}">
        <p14:creationId xmlns:p14="http://schemas.microsoft.com/office/powerpoint/2010/main" val="1978943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F7B92F8-723B-4661-B329-C5ED5654B69D}" type="datetimeFigureOut">
              <a:rPr lang="en-US" smtClean="0"/>
              <a:t>6/5/2021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7076DB6-87A9-427B-80F7-B9036B2585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076DB6-87A9-427B-80F7-B9036B258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076DB6-87A9-427B-80F7-B9036B258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076DB6-87A9-427B-80F7-B9036B25856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076DB6-87A9-427B-80F7-B9036B25856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076DB6-87A9-427B-80F7-B9036B25856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7076DB6-87A9-427B-80F7-B9036B2585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7076DB6-87A9-427B-80F7-B9036B25856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F7B92F8-723B-4661-B329-C5ED5654B69D}" type="datetimeFigureOut">
              <a:rPr lang="en-US" smtClean="0"/>
              <a:t>6/5/2021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7076DB6-87A9-427B-80F7-B9036B258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F7B92F8-723B-4661-B329-C5ED5654B69D}" type="datetimeFigureOut">
              <a:rPr lang="en-US" smtClean="0"/>
              <a:t>6/5/2021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076DB6-87A9-427B-80F7-B9036B2585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F7B92F8-723B-4661-B329-C5ED5654B69D}" type="datetimeFigureOut">
              <a:rPr lang="en-US" smtClean="0"/>
              <a:t>6/5/2021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7076DB6-87A9-427B-80F7-B9036B25856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F7B92F8-723B-4661-B329-C5ED5654B69D}" type="datetimeFigureOut">
              <a:rPr lang="en-US" smtClean="0"/>
              <a:t>6/5/2021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7076DB6-87A9-427B-80F7-B9036B2585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278559"/>
            <a:ext cx="4267200" cy="769441"/>
          </a:xfrm>
          <a:prstGeom prst="rect">
            <a:avLst/>
          </a:prstGeom>
          <a:noFill/>
        </p:spPr>
        <p:txBody>
          <a:bodyPr wrap="square" rtlCol="0">
            <a:spAutoFit/>
          </a:bodyPr>
          <a:lstStyle/>
          <a:p>
            <a:pPr algn="ctr"/>
            <a:r>
              <a:rPr lang="en-US" sz="4400" dirty="0" smtClean="0"/>
              <a:t>FINAL PROJECT</a:t>
            </a:r>
            <a:endParaRPr lang="en-US" sz="4400" dirty="0"/>
          </a:p>
        </p:txBody>
      </p:sp>
    </p:spTree>
    <p:extLst>
      <p:ext uri="{BB962C8B-B14F-4D97-AF65-F5344CB8AC3E}">
        <p14:creationId xmlns:p14="http://schemas.microsoft.com/office/powerpoint/2010/main" val="269875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67128"/>
            <a:ext cx="8229600" cy="1566672"/>
          </a:xfrm>
        </p:spPr>
        <p:txBody>
          <a:bodyPr/>
          <a:lstStyle/>
          <a:p>
            <a:r>
              <a:rPr lang="en-US" dirty="0" smtClean="0"/>
              <a:t>4.) Include </a:t>
            </a:r>
            <a:r>
              <a:rPr lang="en-US" dirty="0"/>
              <a:t>the other descriptive characteristics about the variables: Mean, Mode, Spread, and </a:t>
            </a:r>
            <a:r>
              <a:rPr lang="en-US" dirty="0" smtClean="0"/>
              <a:t>Tails (Chapter 2).</a:t>
            </a:r>
            <a:endParaRPr lang="en-US" dirty="0"/>
          </a:p>
        </p:txBody>
      </p:sp>
    </p:spTree>
    <p:extLst>
      <p:ext uri="{BB962C8B-B14F-4D97-AF65-F5344CB8AC3E}">
        <p14:creationId xmlns:p14="http://schemas.microsoft.com/office/powerpoint/2010/main" val="194294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1550"/>
            <a:ext cx="7467600"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67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01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268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1"/>
            <a:ext cx="8229600" cy="2057400"/>
          </a:xfrm>
        </p:spPr>
        <p:txBody>
          <a:bodyPr>
            <a:normAutofit/>
          </a:bodyPr>
          <a:lstStyle/>
          <a:p>
            <a:r>
              <a:rPr lang="en-US" sz="1800" dirty="0"/>
              <a:t>5.) 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p:txBody>
      </p:sp>
    </p:spTree>
    <p:extLst>
      <p:ext uri="{BB962C8B-B14F-4D97-AF65-F5344CB8AC3E}">
        <p14:creationId xmlns:p14="http://schemas.microsoft.com/office/powerpoint/2010/main" val="278677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28600"/>
            <a:ext cx="74961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5600"/>
            <a:ext cx="75723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997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533400"/>
            <a:ext cx="8077200" cy="923330"/>
          </a:xfrm>
          <a:prstGeom prst="rect">
            <a:avLst/>
          </a:prstGeom>
          <a:noFill/>
        </p:spPr>
        <p:txBody>
          <a:bodyPr wrap="square" rtlCol="0">
            <a:spAutoFit/>
          </a:bodyPr>
          <a:lstStyle/>
          <a:p>
            <a:r>
              <a:rPr lang="en-US" dirty="0" smtClean="0"/>
              <a:t>6.) Create 1 CDF with one of your variables, using page 41-44 as your guide, what does this tell you about your variable and how does it address the question you are trying to answer (Chapter 4).</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90674"/>
            <a:ext cx="8153399" cy="412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87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01000" cy="646331"/>
          </a:xfrm>
          <a:prstGeom prst="rect">
            <a:avLst/>
          </a:prstGeom>
          <a:noFill/>
        </p:spPr>
        <p:txBody>
          <a:bodyPr wrap="square" rtlCol="0">
            <a:spAutoFit/>
          </a:bodyPr>
          <a:lstStyle/>
          <a:p>
            <a:r>
              <a:rPr lang="en-US" dirty="0" smtClean="0"/>
              <a:t>7.) Plot 1 analytical distribution and provide your analysis on how it applies to the dataset you have chosen (Chapter 5).</a:t>
            </a:r>
            <a:endParaRPr 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79731"/>
            <a:ext cx="6533147" cy="2325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6858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4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077200" cy="1477328"/>
          </a:xfrm>
          <a:prstGeom prst="rect">
            <a:avLst/>
          </a:prstGeom>
          <a:noFill/>
        </p:spPr>
        <p:txBody>
          <a:bodyPr wrap="square" rtlCol="0">
            <a:spAutoFit/>
          </a:bodyPr>
          <a:lstStyle/>
          <a:p>
            <a:r>
              <a:rPr lang="en-US" dirty="0" smtClean="0"/>
              <a:t>8.) Create two scatter plots comparing two variables and provide your analysis on correlation and causation. Remember, covariance, Pearson’s correlation, and Non-Linear Relationships should also be considered during your analysis (Chapter 7).</a:t>
            </a:r>
          </a:p>
          <a:p>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009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4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6248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4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533400"/>
            <a:ext cx="8229600" cy="646331"/>
          </a:xfrm>
          <a:prstGeom prst="rect">
            <a:avLst/>
          </a:prstGeom>
          <a:noFill/>
        </p:spPr>
        <p:txBody>
          <a:bodyPr wrap="square" rtlCol="0">
            <a:spAutoFit/>
          </a:bodyPr>
          <a:lstStyle/>
          <a:p>
            <a:r>
              <a:rPr lang="en-US" dirty="0" smtClean="0"/>
              <a:t>9.) Conduct a test on your hypothesis using one of the methods covered in Chapter 9.</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1"/>
            <a:ext cx="7086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4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229600" cy="4525963"/>
          </a:xfrm>
        </p:spPr>
        <p:txBody>
          <a:bodyPr>
            <a:normAutofit/>
          </a:bodyPr>
          <a:lstStyle/>
          <a:p>
            <a:r>
              <a:rPr lang="en-US" sz="1800" dirty="0"/>
              <a:t>1.) 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br>
              <a:rPr lang="en-US" sz="1800" dirty="0"/>
            </a:br>
            <a:endParaRPr lang="en-US" sz="1800" dirty="0" smtClean="0"/>
          </a:p>
          <a:p>
            <a:r>
              <a:rPr lang="en-US" sz="1800" dirty="0" smtClean="0"/>
              <a:t>EJECTION_FRACTION  </a:t>
            </a:r>
            <a:endParaRPr lang="en-US" sz="1800" dirty="0"/>
          </a:p>
          <a:p>
            <a:r>
              <a:rPr lang="en-US" sz="1800" dirty="0"/>
              <a:t>PLATELETS</a:t>
            </a:r>
          </a:p>
          <a:p>
            <a:r>
              <a:rPr lang="en-US" sz="1800" dirty="0"/>
              <a:t>SMOKING</a:t>
            </a:r>
          </a:p>
          <a:p>
            <a:r>
              <a:rPr lang="en-US" sz="1800" dirty="0"/>
              <a:t>ANAEMIA</a:t>
            </a:r>
          </a:p>
          <a:p>
            <a:r>
              <a:rPr lang="en-US" sz="1800" dirty="0"/>
              <a:t>CREATININE_PHOSPHOKINASE </a:t>
            </a:r>
          </a:p>
        </p:txBody>
      </p:sp>
    </p:spTree>
    <p:extLst>
      <p:ext uri="{BB962C8B-B14F-4D97-AF65-F5344CB8AC3E}">
        <p14:creationId xmlns:p14="http://schemas.microsoft.com/office/powerpoint/2010/main" val="85117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655" y="457200"/>
            <a:ext cx="8001000" cy="923330"/>
          </a:xfrm>
          <a:prstGeom prst="rect">
            <a:avLst/>
          </a:prstGeom>
          <a:noFill/>
        </p:spPr>
        <p:txBody>
          <a:bodyPr wrap="square" rtlCol="0">
            <a:spAutoFit/>
          </a:bodyPr>
          <a:lstStyle/>
          <a:p>
            <a:r>
              <a:rPr lang="en-US" dirty="0" smtClean="0"/>
              <a:t>10.) For this project, conduct a regression analysis on either one dependent and one explanatory variable, or multiple explanatory variables (Chapter 10 &amp; 11).</a:t>
            </a: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5" y="1380530"/>
            <a:ext cx="8291945" cy="50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4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876800"/>
            <a:ext cx="3505200" cy="769441"/>
          </a:xfrm>
          <a:prstGeom prst="rect">
            <a:avLst/>
          </a:prstGeom>
          <a:noFill/>
        </p:spPr>
        <p:txBody>
          <a:bodyPr wrap="square" rtlCol="0">
            <a:spAutoFit/>
          </a:bodyPr>
          <a:lstStyle/>
          <a:p>
            <a:r>
              <a:rPr lang="en-US" sz="4400" dirty="0" smtClean="0"/>
              <a:t>THANK YOU</a:t>
            </a:r>
            <a:endParaRPr lang="en-US" sz="4400" dirty="0"/>
          </a:p>
        </p:txBody>
      </p:sp>
    </p:spTree>
    <p:extLst>
      <p:ext uri="{BB962C8B-B14F-4D97-AF65-F5344CB8AC3E}">
        <p14:creationId xmlns:p14="http://schemas.microsoft.com/office/powerpoint/2010/main" val="370044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5410200"/>
          </a:xfrm>
        </p:spPr>
        <p:txBody>
          <a:bodyPr>
            <a:normAutofit/>
          </a:bodyPr>
          <a:lstStyle/>
          <a:p>
            <a:pPr marL="109728" indent="0">
              <a:buNone/>
            </a:pPr>
            <a:r>
              <a:rPr lang="en-US" sz="1800" dirty="0"/>
              <a:t>2.) Describe what the 5 variables mean in the dataset (Chapter 1).</a:t>
            </a:r>
          </a:p>
          <a:p>
            <a:endParaRPr lang="en-US" sz="1800" dirty="0"/>
          </a:p>
          <a:p>
            <a:r>
              <a:rPr lang="en-US" sz="1800" b="1" dirty="0" smtClean="0"/>
              <a:t>EJECTION_FRACTION:</a:t>
            </a:r>
            <a:r>
              <a:rPr lang="en-US" sz="1800" dirty="0"/>
              <a:t> </a:t>
            </a:r>
            <a:r>
              <a:rPr lang="en-US" sz="1800" dirty="0" smtClean="0"/>
              <a:t>Ejection </a:t>
            </a:r>
            <a:r>
              <a:rPr lang="en-US" sz="1800" dirty="0"/>
              <a:t>fraction (EF) is a measurement, expressed as a percentage, of how much blood the left ventricle pumps out with each contraction. An ejection fraction of 60 percent means that 60 percent of the total amount of blood in the left ventricle is pushed out with each heartbeat. </a:t>
            </a:r>
            <a:r>
              <a:rPr lang="en-US" sz="1800" dirty="0" smtClean="0"/>
              <a:t> </a:t>
            </a:r>
            <a:endParaRPr lang="en-US" sz="1800" dirty="0"/>
          </a:p>
          <a:p>
            <a:r>
              <a:rPr lang="en-US" sz="1800" b="1" dirty="0" smtClean="0"/>
              <a:t>PLATELETS: </a:t>
            </a:r>
            <a:r>
              <a:rPr lang="en-US" sz="1800" dirty="0" smtClean="0"/>
              <a:t> Low platelets causes internal bleedings and High causes  </a:t>
            </a:r>
            <a:r>
              <a:rPr lang="en-US" sz="1800" dirty="0"/>
              <a:t>Blood </a:t>
            </a:r>
            <a:r>
              <a:rPr lang="en-US" sz="1800" dirty="0" smtClean="0"/>
              <a:t>clot which leads to heart condition</a:t>
            </a:r>
            <a:endParaRPr lang="en-US" sz="1800" dirty="0"/>
          </a:p>
          <a:p>
            <a:r>
              <a:rPr lang="en-US" sz="1800" b="1" dirty="0" smtClean="0"/>
              <a:t>ANAEMIA</a:t>
            </a:r>
            <a:r>
              <a:rPr lang="en-US" sz="1800" b="1" dirty="0"/>
              <a:t>: </a:t>
            </a:r>
            <a:r>
              <a:rPr lang="en-US" sz="1800" dirty="0"/>
              <a:t>A condition marked by a deficiency of red blood cells or of hemoglobin in the blood, resulting in pallor and weariness.</a:t>
            </a:r>
          </a:p>
          <a:p>
            <a:r>
              <a:rPr lang="en-US" sz="1800" b="1" dirty="0"/>
              <a:t>CREATININE_PHOSPHOKINASE: </a:t>
            </a:r>
            <a:r>
              <a:rPr lang="en-US" sz="1800" dirty="0" err="1"/>
              <a:t>Creatine</a:t>
            </a:r>
            <a:r>
              <a:rPr lang="en-US" sz="1800" dirty="0"/>
              <a:t> kinase, also known as </a:t>
            </a:r>
            <a:r>
              <a:rPr lang="en-US" sz="1800" dirty="0" err="1"/>
              <a:t>creatine</a:t>
            </a:r>
            <a:r>
              <a:rPr lang="en-US" sz="1800" dirty="0"/>
              <a:t> phosphokinase or phosphocreatine kinase, is an enzyme expressed by various tissues and cell types. CK </a:t>
            </a:r>
            <a:r>
              <a:rPr lang="en-US" sz="1800" dirty="0" err="1"/>
              <a:t>catalyses</a:t>
            </a:r>
            <a:r>
              <a:rPr lang="en-US" sz="1800" dirty="0"/>
              <a:t> the conversion of </a:t>
            </a:r>
            <a:r>
              <a:rPr lang="en-US" sz="1800" dirty="0" err="1"/>
              <a:t>creatine</a:t>
            </a:r>
            <a:r>
              <a:rPr lang="en-US" sz="1800" dirty="0"/>
              <a:t> and uses adenosine triphosphate to create phosphocreatine and adenosine </a:t>
            </a:r>
            <a:r>
              <a:rPr lang="en-US" sz="1800" dirty="0" smtClean="0"/>
              <a:t>diphosphate. If </a:t>
            </a:r>
            <a:r>
              <a:rPr lang="en-US" sz="1800" dirty="0"/>
              <a:t>it is high , kidney fails which results in heart </a:t>
            </a:r>
            <a:r>
              <a:rPr lang="en-US" sz="1800" dirty="0" smtClean="0"/>
              <a:t>failure</a:t>
            </a:r>
          </a:p>
          <a:p>
            <a:r>
              <a:rPr lang="en-US" sz="1800" b="1" dirty="0"/>
              <a:t>SMOKING</a:t>
            </a:r>
          </a:p>
          <a:p>
            <a:endParaRPr lang="en-US" sz="1800" dirty="0"/>
          </a:p>
          <a:p>
            <a:endParaRPr lang="en-US" sz="1800" dirty="0"/>
          </a:p>
        </p:txBody>
      </p:sp>
    </p:spTree>
    <p:extLst>
      <p:ext uri="{BB962C8B-B14F-4D97-AF65-F5344CB8AC3E}">
        <p14:creationId xmlns:p14="http://schemas.microsoft.com/office/powerpoint/2010/main" val="406306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133600"/>
            <a:ext cx="8229600" cy="1828800"/>
          </a:xfrm>
        </p:spPr>
        <p:txBody>
          <a:bodyPr>
            <a:normAutofit/>
          </a:bodyPr>
          <a:lstStyle/>
          <a:p>
            <a:r>
              <a:rPr lang="en-US" sz="2400" dirty="0"/>
              <a:t>3.) Include a histogram of each of the 5 variables – in your summary and analysis, identify any outliers and explain the reasoning for them being outliers and how you believe they should be handled (Chapter 2).</a:t>
            </a:r>
          </a:p>
        </p:txBody>
      </p:sp>
    </p:spTree>
    <p:extLst>
      <p:ext uri="{BB962C8B-B14F-4D97-AF65-F5344CB8AC3E}">
        <p14:creationId xmlns:p14="http://schemas.microsoft.com/office/powerpoint/2010/main" val="56663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861060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22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76199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19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620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74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153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897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61059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468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892</TotalTime>
  <Words>689</Words>
  <Application>Microsoft Office PowerPoint</Application>
  <PresentationFormat>On-screen Show (4:3)</PresentationFormat>
  <Paragraphs>35</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PowerPoint Presentation</vt:lpstr>
      <vt:lpstr>PowerPoint Presentation</vt:lpstr>
      <vt:lpstr>PowerPoint Presentation</vt:lpstr>
      <vt:lpstr>3.) Include a histogram of each of the 5 variables – in your summary and analysis, identify any outliers and explain the reasoning for them being outliers and how you believe they should be handled (Chapter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dc:creator>
  <cp:lastModifiedBy>Sandeep</cp:lastModifiedBy>
  <cp:revision>33</cp:revision>
  <dcterms:created xsi:type="dcterms:W3CDTF">2021-06-05T22:44:58Z</dcterms:created>
  <dcterms:modified xsi:type="dcterms:W3CDTF">2021-06-06T13:37:00Z</dcterms:modified>
</cp:coreProperties>
</file>