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4" r:id="rId4"/>
    <p:sldId id="261" r:id="rId5"/>
    <p:sldId id="265" r:id="rId6"/>
    <p:sldId id="267" r:id="rId7"/>
    <p:sldId id="262" r:id="rId8"/>
    <p:sldId id="260" r:id="rId9"/>
    <p:sldId id="263" r:id="rId10"/>
    <p:sldId id="259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>
        <p:scale>
          <a:sx n="75" d="100"/>
          <a:sy n="75" d="100"/>
        </p:scale>
        <p:origin x="-164" y="464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Yuxuan</a:t>
            </a:r>
            <a:r>
              <a:rPr lang="en-US" dirty="0"/>
              <a:t> 1W15B</a:t>
            </a:r>
            <a:r>
              <a:rPr lang="en-US" altLang="zh-CN" dirty="0"/>
              <a:t>G12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br>
              <a:rPr lang="en-US" altLang="zh-CN" dirty="0"/>
            </a:br>
            <a:r>
              <a:rPr lang="en-US" altLang="zh-CN" dirty="0"/>
              <a:t>For </a:t>
            </a:r>
            <a:r>
              <a:rPr lang="en-US" altLang="zh-CN" dirty="0"/>
              <a:t>Handwriting Recognition</a:t>
            </a:r>
            <a:endParaRPr lang="en-US" dirty="0"/>
          </a:p>
        </p:txBody>
      </p:sp>
      <p:pic>
        <p:nvPicPr>
          <p:cNvPr id="1026" name="Picture 2" descr="http://3.bp.blogspot.com/-nximtTYeF3o/VO6-oo1-qgI/AAAAAAAAAuY/ujdYZRDaMTA/s1600/dat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01" t="8195" r="17431" b="10607"/>
          <a:stretch/>
        </p:blipFill>
        <p:spPr bwMode="auto">
          <a:xfrm>
            <a:off x="7894612" y="1772816"/>
            <a:ext cx="3456384" cy="333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1924" y="2924944"/>
            <a:ext cx="3432447" cy="2976736"/>
          </a:xfrm>
        </p:spPr>
        <p:txBody>
          <a:bodyPr/>
          <a:lstStyle/>
          <a:p>
            <a:r>
              <a:rPr lang="en-US" altLang="zh-CN" dirty="0"/>
              <a:t>Basic Concepts of Neural Network</a:t>
            </a:r>
          </a:p>
          <a:p>
            <a:r>
              <a:rPr lang="en-US" altLang="zh-CN" dirty="0"/>
              <a:t>A Neural Network For XOR problem</a:t>
            </a:r>
          </a:p>
          <a:p>
            <a:r>
              <a:rPr lang="en-US" altLang="zh-CN" dirty="0"/>
              <a:t>A Neural Network</a:t>
            </a:r>
            <a:br>
              <a:rPr lang="en-US" altLang="zh-CN" dirty="0"/>
            </a:br>
            <a:r>
              <a:rPr lang="en-US" altLang="zh-CN" dirty="0"/>
              <a:t>For Handwrites Recognition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972" y="1762807"/>
            <a:ext cx="2278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Far: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8048" y="1700808"/>
            <a:ext cx="2411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246540" y="2817714"/>
            <a:ext cx="3432447" cy="2976736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More Difficult Recognition</a:t>
            </a:r>
          </a:p>
          <a:p>
            <a:r>
              <a:rPr lang="en-US" altLang="zh-CN" dirty="0"/>
              <a:t>Possibilities of solving any problems.</a:t>
            </a:r>
          </a:p>
          <a:p>
            <a:r>
              <a:rPr lang="en-US" altLang="zh-CN" dirty="0"/>
              <a:t>Neural Network</a:t>
            </a:r>
            <a:br>
              <a:rPr lang="en-US" altLang="zh-CN" dirty="0"/>
            </a:br>
            <a:r>
              <a:rPr lang="en-US" altLang="zh-CN" dirty="0"/>
              <a:t>that can exceed human beings.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 as a POWERFUL solution</a:t>
            </a:r>
            <a:br>
              <a:rPr lang="en-US" altLang="zh-CN" dirty="0"/>
            </a:br>
            <a:r>
              <a:rPr lang="en-US" altLang="zh-CN" dirty="0"/>
              <a:t>for handwriting recognition</a:t>
            </a:r>
            <a:endParaRPr lang="zh-CN" altLang="en-US" dirty="0"/>
          </a:p>
        </p:txBody>
      </p:sp>
      <p:pic>
        <p:nvPicPr>
          <p:cNvPr id="1026" name="Picture 2" descr="https://upload.wikimedia.org/wikipedia/commons/thumb/e/e6/Signiture_of_country_stat%2C_Tex_Williams-_2013-04-07_11-37.jpg/2560px-Signiture_of_country_stat%2C_Tex_Williams-_2013-04-07_11-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628800"/>
            <a:ext cx="3528392" cy="19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9836" y="3730810"/>
            <a:ext cx="4091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Signature of country star,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Tex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 Williams</a:t>
            </a:r>
            <a:endParaRPr lang="zh-CN" altLang="en-US" dirty="0"/>
          </a:p>
        </p:txBody>
      </p:sp>
      <p:pic>
        <p:nvPicPr>
          <p:cNvPr id="1030" name="Picture 6" descr="http://neuralnetworksanddeeplearning.com/images/mnist_100_digi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1615563"/>
            <a:ext cx="24288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86910" y="3704902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Numbers of Recognition</a:t>
            </a:r>
            <a:endParaRPr lang="zh-CN" altLang="en-US" dirty="0"/>
          </a:p>
        </p:txBody>
      </p:sp>
      <p:pic>
        <p:nvPicPr>
          <p:cNvPr id="1032" name="Picture 8" descr="「Handwriting Recognition」の画像検索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07" y="1412776"/>
            <a:ext cx="3787602" cy="23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046740" y="375111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OCR software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21342" y="4899989"/>
            <a:ext cx="8146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880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49796" y="1762762"/>
            <a:ext cx="4536504" cy="1738246"/>
          </a:xfrm>
        </p:spPr>
        <p:txBody>
          <a:bodyPr>
            <a:normAutofit/>
          </a:bodyPr>
          <a:lstStyle/>
          <a:p>
            <a:r>
              <a:rPr lang="en-US" altLang="zh-CN" dirty="0"/>
              <a:t>Basic Concepts</a:t>
            </a:r>
          </a:p>
          <a:p>
            <a:r>
              <a:rPr lang="en-US" altLang="zh-CN" dirty="0"/>
              <a:t>Configuration</a:t>
            </a:r>
            <a:endParaRPr lang="en-US" dirty="0"/>
          </a:p>
          <a:p>
            <a:r>
              <a:rPr lang="en-US" dirty="0"/>
              <a:t>Cost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Networks as the Brain</a:t>
            </a:r>
            <a:endParaRPr lang="en-US" dirty="0"/>
          </a:p>
        </p:txBody>
      </p:sp>
      <p:pic>
        <p:nvPicPr>
          <p:cNvPr id="4" name="Picture 4" descr="https://upload.wikimedia.org/wikipedia/commons/thumb/4/46/Colored_neural_network.svg/300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1762762"/>
            <a:ext cx="3744416" cy="450578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05780" y="3739770"/>
            <a:ext cx="609282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252525"/>
                </a:solidFill>
                <a:latin typeface="Arial" panose="020B0604020202020204" pitchFamily="34" charset="0"/>
              </a:rPr>
              <a:t>Each circular node represents an artificial neuron and an arrow represents a connection from the output of one neuron to the input of another (activation function)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Networks and Common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948" y="1536659"/>
            <a:ext cx="39604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52525"/>
                </a:solidFill>
                <a:latin typeface="Arial" panose="020B0604020202020204" pitchFamily="34" charset="0"/>
              </a:rPr>
              <a:t>1. Backpropagation, is a common method of training artificial neural networks</a:t>
            </a:r>
          </a:p>
          <a:p>
            <a:r>
              <a:rPr lang="en-US" altLang="zh-CN" sz="2800" dirty="0">
                <a:solidFill>
                  <a:srgbClr val="252525"/>
                </a:solidFill>
                <a:latin typeface="Arial" panose="020B0604020202020204" pitchFamily="34" charset="0"/>
              </a:rPr>
              <a:t>2. Optimization method such as gradient descent</a:t>
            </a:r>
            <a:endParaRPr lang="zh-CN" altLang="en-US" sz="2800" dirty="0"/>
          </a:p>
        </p:txBody>
      </p:sp>
      <p:pic>
        <p:nvPicPr>
          <p:cNvPr id="4098" name="Picture 2" descr="「back propagation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21" y="1700808"/>
            <a:ext cx="7361501" cy="38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ic4.zhimg.com/e62889afe359c859e9a6a1ad2a432ebb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5229200"/>
            <a:ext cx="4514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 with Gradient descent is very efficient!</a:t>
            </a:r>
            <a:endParaRPr lang="zh-CN" altLang="en-US" dirty="0"/>
          </a:p>
        </p:txBody>
      </p:sp>
      <p:pic>
        <p:nvPicPr>
          <p:cNvPr id="5122" name="Picture 2" descr="https://pic2.zhimg.com/986aacfebb87f4e9573fa2fe87f439d1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2420888"/>
            <a:ext cx="6091238" cy="34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ic4.zhimg.com/e62889afe359c859e9a6a1ad2a432ebb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4077072"/>
            <a:ext cx="4514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(W_{11}, W_{12}, \cdots , W_{ij}, \cdots, W_{mn}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555776"/>
            <a:ext cx="4282557" cy="36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127" name="Picture 7" descr="\nabla H  = \frac{\partial H}{\partial W_{11} }\mathbf{e}_{11} + \cdots + \frac{\partial H}{\partial W_{mn} }\mathbf{e}_{mn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3284984"/>
            <a:ext cx="2952328" cy="45979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1311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701844"/>
              </p:ext>
            </p:extLst>
          </p:nvPr>
        </p:nvGraphicFramePr>
        <p:xfrm>
          <a:off x="1103202" y="3818882"/>
          <a:ext cx="4991211" cy="295387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63737">
                  <a:extLst>
                    <a:ext uri="{9D8B030D-6E8A-4147-A177-3AD203B41FA5}">
                      <a16:colId xmlns:a16="http://schemas.microsoft.com/office/drawing/2014/main" val="3354054449"/>
                    </a:ext>
                  </a:extLst>
                </a:gridCol>
                <a:gridCol w="1663737">
                  <a:extLst>
                    <a:ext uri="{9D8B030D-6E8A-4147-A177-3AD203B41FA5}">
                      <a16:colId xmlns:a16="http://schemas.microsoft.com/office/drawing/2014/main" val="2961526606"/>
                    </a:ext>
                  </a:extLst>
                </a:gridCol>
                <a:gridCol w="1663737">
                  <a:extLst>
                    <a:ext uri="{9D8B030D-6E8A-4147-A177-3AD203B41FA5}">
                      <a16:colId xmlns:a16="http://schemas.microsoft.com/office/drawing/2014/main" val="4109175868"/>
                    </a:ext>
                  </a:extLst>
                </a:gridCol>
              </a:tblGrid>
              <a:tr h="76582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  <a:latin typeface="inherit"/>
                        </a:rPr>
                        <a:t>Given this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  <a:latin typeface="inherit"/>
                        </a:rPr>
                        <a:t>Produce this 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849151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1">
                          <a:effectLst/>
                          <a:latin typeface="inherit"/>
                        </a:rPr>
                        <a:t>x</a:t>
                      </a:r>
                      <a:r>
                        <a:rPr lang="en-US" b="0" i="1" baseline="-25000">
                          <a:effectLst/>
                          <a:latin typeface="inherit"/>
                        </a:rPr>
                        <a:t>1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1">
                          <a:effectLst/>
                          <a:latin typeface="inherit"/>
                        </a:rPr>
                        <a:t>x</a:t>
                      </a:r>
                      <a:r>
                        <a:rPr lang="en-US" b="0" i="1" baseline="-25000">
                          <a:effectLst/>
                          <a:latin typeface="inherit"/>
                        </a:rPr>
                        <a:t>2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1">
                          <a:effectLst/>
                          <a:latin typeface="inherit"/>
                        </a:rPr>
                        <a:t>y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64454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81443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43503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602716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30125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Neural Network can be trained to solve an XOR problem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6380" y="2477398"/>
            <a:ext cx="18473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endParaRPr lang="zh-CN" altLang="en-US" dirty="0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909836" y="1628801"/>
            <a:ext cx="5328592" cy="216024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A neural network that can learn to produce the correct output given the XOR problem.</a:t>
            </a:r>
            <a:endParaRPr lang="zh-CN" altLang="en-US" sz="3200" dirty="0"/>
          </a:p>
        </p:txBody>
      </p:sp>
      <p:pic>
        <p:nvPicPr>
          <p:cNvPr id="2050" name="Picture 2" descr="「xor problem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700808"/>
            <a:ext cx="32289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Network guesses small numbers (close to 0) for the first and last XOR examples and high (close to 1) </a:t>
            </a:r>
          </a:p>
          <a:p>
            <a:r>
              <a:rPr lang="en-US" altLang="zh-CN" dirty="0"/>
              <a:t>Result is more accurate when Iterations is larger.</a:t>
            </a:r>
          </a:p>
          <a:p>
            <a:r>
              <a:rPr lang="en-US" altLang="zh-CN" dirty="0"/>
              <a:t>Successfully trained!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6237900"/>
              </p:ext>
            </p:extLst>
          </p:nvPr>
        </p:nvGraphicFramePr>
        <p:xfrm>
          <a:off x="1293813" y="1676400"/>
          <a:ext cx="4700589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of 0,0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Deviation J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0.47689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0.69423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68000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0.026558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0.037856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0.019090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0.025859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Successfully Trained </a:t>
            </a:r>
            <a:r>
              <a:rPr lang="en-US" dirty="0"/>
              <a:t>XOR problem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949006"/>
              </p:ext>
            </p:extLst>
          </p:nvPr>
        </p:nvGraphicFramePr>
        <p:xfrm>
          <a:off x="1103202" y="3818882"/>
          <a:ext cx="4991211" cy="295387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63737">
                  <a:extLst>
                    <a:ext uri="{9D8B030D-6E8A-4147-A177-3AD203B41FA5}">
                      <a16:colId xmlns:a16="http://schemas.microsoft.com/office/drawing/2014/main" val="3354054449"/>
                    </a:ext>
                  </a:extLst>
                </a:gridCol>
                <a:gridCol w="1663737">
                  <a:extLst>
                    <a:ext uri="{9D8B030D-6E8A-4147-A177-3AD203B41FA5}">
                      <a16:colId xmlns:a16="http://schemas.microsoft.com/office/drawing/2014/main" val="2961526606"/>
                    </a:ext>
                  </a:extLst>
                </a:gridCol>
                <a:gridCol w="1663737">
                  <a:extLst>
                    <a:ext uri="{9D8B030D-6E8A-4147-A177-3AD203B41FA5}">
                      <a16:colId xmlns:a16="http://schemas.microsoft.com/office/drawing/2014/main" val="4109175868"/>
                    </a:ext>
                  </a:extLst>
                </a:gridCol>
              </a:tblGrid>
              <a:tr h="76582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  <a:latin typeface="inherit"/>
                        </a:rPr>
                        <a:t>Given this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  <a:latin typeface="inherit"/>
                        </a:rPr>
                        <a:t>Produce this 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849151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1">
                          <a:effectLst/>
                          <a:latin typeface="inherit"/>
                        </a:rPr>
                        <a:t>x</a:t>
                      </a:r>
                      <a:r>
                        <a:rPr lang="en-US" b="0" i="1" baseline="-25000">
                          <a:effectLst/>
                          <a:latin typeface="inherit"/>
                        </a:rPr>
                        <a:t>1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1">
                          <a:effectLst/>
                          <a:latin typeface="inherit"/>
                        </a:rPr>
                        <a:t>x</a:t>
                      </a:r>
                      <a:r>
                        <a:rPr lang="en-US" b="0" i="1" baseline="-25000">
                          <a:effectLst/>
                          <a:latin typeface="inherit"/>
                        </a:rPr>
                        <a:t>2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1">
                          <a:effectLst/>
                          <a:latin typeface="inherit"/>
                        </a:rPr>
                        <a:t>y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64454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81443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43503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602716"/>
                  </a:ext>
                </a:extLst>
              </a:tr>
              <a:tr h="43761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30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Neural Network aimed to solve </a:t>
            </a:r>
            <a:br>
              <a:rPr lang="en-US" altLang="zh-CN" dirty="0"/>
            </a:br>
            <a:r>
              <a:rPr lang="en-US" altLang="zh-CN" dirty="0"/>
              <a:t>handwriting digits recognition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806380" y="2477398"/>
            <a:ext cx="18473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endParaRPr lang="zh-CN" altLang="en-US" dirty="0"/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125860" y="2049784"/>
            <a:ext cx="2664296" cy="352839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AIM:</a:t>
            </a:r>
            <a:r>
              <a:rPr lang="zh-CN" altLang="en-US" dirty="0"/>
              <a:t> </a:t>
            </a:r>
            <a:r>
              <a:rPr lang="en-US" altLang="zh-CN" dirty="0"/>
              <a:t>Build a neural network that can successfully learn to produce the correct output given the MNIST handwritten digits.</a:t>
            </a:r>
          </a:p>
        </p:txBody>
      </p:sp>
      <p:pic>
        <p:nvPicPr>
          <p:cNvPr id="7" name="Picture 2" descr="http://3.bp.blogspot.com/-nximtTYeF3o/VO6-oo1-qgI/AAAAAAAAAuY/ujdYZRDaMTA/s1600/data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01" t="8195" r="17431" b="10607"/>
          <a:stretch/>
        </p:blipFill>
        <p:spPr bwMode="auto">
          <a:xfrm>
            <a:off x="9334772" y="116632"/>
            <a:ext cx="1812110" cy="174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1.bp.blogspot.com/-OMRux6eKVpo/VO7Ek-DmcyI/AAAAAAAAAuo/duBjFtNbhpo/s1600/mode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74" y="2101643"/>
            <a:ext cx="6658216" cy="38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altLang="zh-CN" dirty="0"/>
              <a:t>Handwritten Digits Recognition</a:t>
            </a:r>
            <a:endParaRPr lang="en-US" dirty="0"/>
          </a:p>
        </p:txBody>
      </p:sp>
      <p:graphicFrame>
        <p:nvGraphicFramePr>
          <p:cNvPr id="11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6267020"/>
              </p:ext>
            </p:extLst>
          </p:nvPr>
        </p:nvGraphicFramePr>
        <p:xfrm>
          <a:off x="1293813" y="1676400"/>
          <a:ext cx="4700589" cy="22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Samples</a:t>
                      </a:r>
                      <a:endParaRPr lang="en-US" dirty="0"/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</a:t>
                      </a:r>
                      <a:r>
                        <a:rPr lang="en-US" dirty="0" err="1"/>
                        <a:t>Neruons</a:t>
                      </a:r>
                      <a:endParaRPr lang="en-US" dirty="0"/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23.3%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66.7%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95.5%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10"/>
          <p:cNvSpPr>
            <a:spLocks noGrp="1"/>
          </p:cNvSpPr>
          <p:nvPr>
            <p:ph sz="half" idx="4294967295"/>
          </p:nvPr>
        </p:nvSpPr>
        <p:spPr>
          <a:xfrm>
            <a:off x="6202363" y="1676400"/>
            <a:ext cx="4699000" cy="3048744"/>
          </a:xfrm>
        </p:spPr>
        <p:txBody>
          <a:bodyPr/>
          <a:lstStyle/>
          <a:p>
            <a:r>
              <a:rPr lang="en-US" altLang="zh-CN" dirty="0"/>
              <a:t>Training set accuracy is around 63% with the small sample (120) and small hidden neurons (16).</a:t>
            </a:r>
          </a:p>
          <a:p>
            <a:r>
              <a:rPr lang="en-US" altLang="zh-CN" dirty="0"/>
              <a:t>While, larger sample (5000), and more hidden neurons (25) yields 95%.</a:t>
            </a:r>
          </a:p>
          <a:p>
            <a:r>
              <a:rPr lang="en-US" dirty="0" err="1"/>
              <a:t>S</a:t>
            </a:r>
            <a:r>
              <a:rPr lang="en-US" altLang="zh-CN" dirty="0" err="1"/>
              <a:t>ucessfully</a:t>
            </a:r>
            <a:r>
              <a:rPr lang="en-US" altLang="zh-CN" dirty="0"/>
              <a:t> Trained!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339</Words>
  <Application>Microsoft Office PowerPoint</Application>
  <PresentationFormat>Custom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inherit</vt:lpstr>
      <vt:lpstr>宋体</vt:lpstr>
      <vt:lpstr>Arial</vt:lpstr>
      <vt:lpstr>Century Gothic</vt:lpstr>
      <vt:lpstr>Euphemia</vt:lpstr>
      <vt:lpstr>Palatino Linotype</vt:lpstr>
      <vt:lpstr>Hexagonal design template</vt:lpstr>
      <vt:lpstr>Neural Network For Handwriting Recognition</vt:lpstr>
      <vt:lpstr>Neural Network as a POWERFUL solution for handwriting recognition</vt:lpstr>
      <vt:lpstr>Neural Networks as the Brain</vt:lpstr>
      <vt:lpstr>Neural Networks and Common Algorithm</vt:lpstr>
      <vt:lpstr>Backpropagation with Gradient descent is very efficient!</vt:lpstr>
      <vt:lpstr>A Neural Network can be trained to solve an XOR problem</vt:lpstr>
      <vt:lpstr>Successfully Trained XOR problem</vt:lpstr>
      <vt:lpstr>A Neural Network aimed to solve  handwriting digits recognition</vt:lpstr>
      <vt:lpstr>Trained Handwritten Digits Recognition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2017-01-16T13:48:12Z</dcterms:created>
  <dcterms:modified xsi:type="dcterms:W3CDTF">2017-02-01T01:47:42Z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