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0a20422c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0a20422c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0a20422c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0a20422c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0a20422c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0a20422c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0a20422c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0a20422c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50a20422c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50a20422c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0a20422c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0a20422c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0a20422c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0a20422c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0a20422c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0a20422c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0a20422c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0a20422c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0a20422c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0a20422c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0a20422c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0a20422c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0a20422c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0a20422c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0a20422c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0a20422c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0a20422c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0a20422c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0a20422c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0a20422c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978900"/>
            <a:ext cx="5361300" cy="950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Health Info Connect</a:t>
            </a:r>
            <a:endParaRPr/>
          </a:p>
          <a:p>
            <a:pPr indent="0" lvl="0" marL="0" rtl="0" algn="l">
              <a:spcBef>
                <a:spcPts val="0"/>
              </a:spcBef>
              <a:spcAft>
                <a:spcPts val="0"/>
              </a:spcAft>
              <a:buNone/>
            </a:pPr>
            <a:r>
              <a:t/>
            </a:r>
            <a:endParaRPr/>
          </a:p>
        </p:txBody>
      </p:sp>
      <p:sp>
        <p:nvSpPr>
          <p:cNvPr id="129" name="Google Shape;129;p13"/>
          <p:cNvSpPr txBox="1"/>
          <p:nvPr>
            <p:ph idx="1" type="subTitle"/>
          </p:nvPr>
        </p:nvSpPr>
        <p:spPr>
          <a:xfrm>
            <a:off x="1858700" y="1929525"/>
            <a:ext cx="5361300" cy="2512200"/>
          </a:xfrm>
          <a:prstGeom prst="rect">
            <a:avLst/>
          </a:prstGeom>
        </p:spPr>
        <p:txBody>
          <a:bodyPr anchorCtr="0" anchor="t" bIns="91425" lIns="91425" spcFirstLastPara="1" rIns="91425" wrap="square" tIns="91425">
            <a:normAutofit/>
          </a:bodyPr>
          <a:lstStyle/>
          <a:p>
            <a:pPr indent="0" lvl="0" marL="0" rtl="0" algn="ctr">
              <a:lnSpc>
                <a:spcPct val="115000"/>
              </a:lnSpc>
              <a:spcBef>
                <a:spcPts val="2400"/>
              </a:spcBef>
              <a:spcAft>
                <a:spcPts val="0"/>
              </a:spcAft>
              <a:buNone/>
            </a:pPr>
            <a:r>
              <a:rPr b="1" lang="en-GB" sz="2300">
                <a:solidFill>
                  <a:srgbClr val="3C78D8"/>
                </a:solidFill>
                <a:latin typeface="Arial"/>
                <a:ea typeface="Arial"/>
                <a:cs typeface="Arial"/>
                <a:sym typeface="Arial"/>
              </a:rPr>
              <a:t>Your Central Hub for Health </a:t>
            </a:r>
            <a:endParaRPr b="1" sz="2300">
              <a:solidFill>
                <a:srgbClr val="3C78D8"/>
              </a:solidFill>
              <a:latin typeface="Arial"/>
              <a:ea typeface="Arial"/>
              <a:cs typeface="Arial"/>
              <a:sym typeface="Arial"/>
            </a:endParaRPr>
          </a:p>
          <a:p>
            <a:pPr indent="0" lvl="0" marL="0" rtl="0" algn="ctr">
              <a:lnSpc>
                <a:spcPct val="115000"/>
              </a:lnSpc>
              <a:spcBef>
                <a:spcPts val="2400"/>
              </a:spcBef>
              <a:spcAft>
                <a:spcPts val="0"/>
              </a:spcAft>
              <a:buNone/>
            </a:pPr>
            <a:r>
              <a:rPr b="1" lang="en-GB" sz="2300">
                <a:solidFill>
                  <a:srgbClr val="3C78D8"/>
                </a:solidFill>
                <a:latin typeface="Arial"/>
                <a:ea typeface="Arial"/>
                <a:cs typeface="Arial"/>
                <a:sym typeface="Arial"/>
              </a:rPr>
              <a:t>Information</a:t>
            </a:r>
            <a:endParaRPr b="1" sz="2300">
              <a:solidFill>
                <a:srgbClr val="3C78D8"/>
              </a:solidFill>
              <a:latin typeface="Arial"/>
              <a:ea typeface="Arial"/>
              <a:cs typeface="Arial"/>
              <a:sym typeface="Arial"/>
            </a:endParaRPr>
          </a:p>
          <a:p>
            <a:pPr indent="0" lvl="0" marL="0" rtl="0" algn="ctr">
              <a:lnSpc>
                <a:spcPct val="115000"/>
              </a:lnSpc>
              <a:spcBef>
                <a:spcPts val="2400"/>
              </a:spcBef>
              <a:spcAft>
                <a:spcPts val="0"/>
              </a:spcAft>
              <a:buNone/>
            </a:pPr>
            <a:r>
              <a:rPr b="1" lang="en-GB" sz="2300">
                <a:solidFill>
                  <a:srgbClr val="3C78D8"/>
                </a:solidFill>
                <a:latin typeface="Arial"/>
                <a:ea typeface="Arial"/>
                <a:cs typeface="Arial"/>
                <a:sym typeface="Arial"/>
              </a:rPr>
              <a:t>By: Sandra Chelangat</a:t>
            </a:r>
            <a:endParaRPr b="1" sz="2300">
              <a:solidFill>
                <a:srgbClr val="3C78D8"/>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367800"/>
            <a:ext cx="7505700" cy="56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Prototype: Search Client Records</a:t>
            </a:r>
            <a:endParaRPr/>
          </a:p>
        </p:txBody>
      </p:sp>
      <p:sp>
        <p:nvSpPr>
          <p:cNvPr id="185" name="Google Shape;185;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22" title="Screenshot (601).png"/>
          <p:cNvPicPr preferRelativeResize="0"/>
          <p:nvPr/>
        </p:nvPicPr>
        <p:blipFill>
          <a:blip r:embed="rId3">
            <a:alphaModFix/>
          </a:blip>
          <a:stretch>
            <a:fillRect/>
          </a:stretch>
        </p:blipFill>
        <p:spPr>
          <a:xfrm>
            <a:off x="379125" y="995875"/>
            <a:ext cx="8351798" cy="3683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299900"/>
            <a:ext cx="7505700" cy="7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Prototype: View Client Profile</a:t>
            </a:r>
            <a:endParaRPr/>
          </a:p>
        </p:txBody>
      </p:sp>
      <p:sp>
        <p:nvSpPr>
          <p:cNvPr id="192" name="Google Shape;192;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23" title="Screenshot (600).png"/>
          <p:cNvPicPr preferRelativeResize="0"/>
          <p:nvPr/>
        </p:nvPicPr>
        <p:blipFill>
          <a:blip r:embed="rId3">
            <a:alphaModFix/>
          </a:blip>
          <a:stretch>
            <a:fillRect/>
          </a:stretch>
        </p:blipFill>
        <p:spPr>
          <a:xfrm>
            <a:off x="345175" y="1114700"/>
            <a:ext cx="8368775" cy="3405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Client Search</a:t>
            </a:r>
            <a:endParaRPr/>
          </a:p>
        </p:txBody>
      </p:sp>
      <p:sp>
        <p:nvSpPr>
          <p:cNvPr id="199" name="Google Shape;199;p24"/>
          <p:cNvSpPr txBox="1"/>
          <p:nvPr>
            <p:ph idx="1" type="body"/>
          </p:nvPr>
        </p:nvSpPr>
        <p:spPr>
          <a:xfrm>
            <a:off x="819150" y="1800200"/>
            <a:ext cx="7505700" cy="28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rgbClr val="3D85C6"/>
                </a:solidFill>
                <a:latin typeface="Arial"/>
                <a:ea typeface="Arial"/>
                <a:cs typeface="Arial"/>
                <a:sym typeface="Arial"/>
              </a:rPr>
              <a:t>The system allows doctors to search for clients by name or ID. The search_clients function returns a list of matching clients. </a:t>
            </a:r>
            <a:endParaRPr sz="2100">
              <a:solidFill>
                <a:srgbClr val="3D85C6"/>
              </a:solidFill>
              <a:latin typeface="Arial"/>
              <a:ea typeface="Arial"/>
              <a:cs typeface="Arial"/>
              <a:sym typeface="Arial"/>
            </a:endParaRPr>
          </a:p>
          <a:p>
            <a:pPr indent="0" lvl="0" marL="0" rtl="0" algn="l">
              <a:spcBef>
                <a:spcPts val="1200"/>
              </a:spcBef>
              <a:spcAft>
                <a:spcPts val="1200"/>
              </a:spcAft>
              <a:buNone/>
            </a:pPr>
            <a:r>
              <a:rPr lang="en-GB" sz="2100">
                <a:solidFill>
                  <a:srgbClr val="3D85C6"/>
                </a:solidFill>
                <a:latin typeface="Arial"/>
                <a:ea typeface="Arial"/>
                <a:cs typeface="Arial"/>
                <a:sym typeface="Arial"/>
              </a:rPr>
              <a:t>When a client is selected, the system retrieves their full profile using the get_client_profile function. This profile includes the client's personal information and the programs they are enrolled in.</a:t>
            </a:r>
            <a:endParaRPr sz="2100">
              <a:solidFill>
                <a:srgbClr val="3D85C6"/>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lang="en-GB"/>
              <a:t>Client Profile API</a:t>
            </a:r>
            <a:endParaRPr/>
          </a:p>
        </p:txBody>
      </p:sp>
      <p:sp>
        <p:nvSpPr>
          <p:cNvPr id="205" name="Google Shape;205;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solidFill>
                  <a:srgbClr val="3D85C6"/>
                </a:solidFill>
                <a:latin typeface="Arial"/>
                <a:ea typeface="Arial"/>
                <a:cs typeface="Arial"/>
                <a:sym typeface="Arial"/>
              </a:rPr>
              <a:t>A key feature of this system is the Client Profile API. This API allows other systems to request and receive client data in a standardized format (JSON). The API endpoint is /api/clients/&lt;client_id&gt;. This promotes data sharing and integration with other healthcare systems.</a:t>
            </a:r>
            <a:endParaRPr sz="2000">
              <a:solidFill>
                <a:srgbClr val="3D85C6"/>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lang="en-GB"/>
              <a:t>Testing and Security</a:t>
            </a:r>
            <a:endParaRPr/>
          </a:p>
        </p:txBody>
      </p:sp>
      <p:sp>
        <p:nvSpPr>
          <p:cNvPr id="211" name="Google Shape;211;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000">
                <a:solidFill>
                  <a:srgbClr val="3D85C6"/>
                </a:solidFill>
                <a:latin typeface="Arial"/>
                <a:ea typeface="Arial"/>
                <a:cs typeface="Arial"/>
                <a:sym typeface="Arial"/>
              </a:rPr>
              <a:t>I performed manual testing to verify the functionality of the application, using this test scenario. I also implemented basic input validation.</a:t>
            </a:r>
            <a:endParaRPr sz="2000">
              <a:solidFill>
                <a:srgbClr val="3D85C6"/>
              </a:solidFill>
              <a:latin typeface="Arial"/>
              <a:ea typeface="Arial"/>
              <a:cs typeface="Arial"/>
              <a:sym typeface="Arial"/>
            </a:endParaRPr>
          </a:p>
          <a:p>
            <a:pPr indent="0" lvl="0" marL="0" rtl="0" algn="l">
              <a:spcBef>
                <a:spcPts val="1200"/>
              </a:spcBef>
              <a:spcAft>
                <a:spcPts val="1200"/>
              </a:spcAft>
              <a:buNone/>
            </a:pPr>
            <a:r>
              <a:rPr lang="en-GB" sz="2000">
                <a:solidFill>
                  <a:srgbClr val="3D85C6"/>
                </a:solidFill>
                <a:latin typeface="Arial"/>
                <a:ea typeface="Arial"/>
                <a:cs typeface="Arial"/>
                <a:sym typeface="Arial"/>
              </a:rPr>
              <a:t> For a real-world application, security is paramount. This would involve securing the database, implementing proper authentication and authorization, and protecting against vulnerabilities.</a:t>
            </a:r>
            <a:endParaRPr sz="2000">
              <a:solidFill>
                <a:srgbClr val="3D85C6"/>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Summary</a:t>
            </a:r>
            <a:endParaRPr/>
          </a:p>
          <a:p>
            <a:pPr indent="0" lvl="0" marL="0" rtl="0" algn="l">
              <a:spcBef>
                <a:spcPts val="0"/>
              </a:spcBef>
              <a:spcAft>
                <a:spcPts val="0"/>
              </a:spcAft>
              <a:buNone/>
            </a:pPr>
            <a:r>
              <a:t/>
            </a:r>
            <a:endParaRPr/>
          </a:p>
        </p:txBody>
      </p:sp>
      <p:sp>
        <p:nvSpPr>
          <p:cNvPr id="217" name="Google Shape;217;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GB" sz="1950">
                <a:solidFill>
                  <a:srgbClr val="3D85C6"/>
                </a:solidFill>
                <a:latin typeface="Arial"/>
                <a:ea typeface="Arial"/>
                <a:cs typeface="Arial"/>
                <a:sym typeface="Arial"/>
              </a:rPr>
              <a:t>This project provides a basic but functional Health Information System that addresses the core needs of managing client data and program enrollments.</a:t>
            </a:r>
            <a:endParaRPr sz="1950">
              <a:solidFill>
                <a:srgbClr val="3D85C6"/>
              </a:solidFill>
              <a:latin typeface="Arial"/>
              <a:ea typeface="Arial"/>
              <a:cs typeface="Arial"/>
              <a:sym typeface="Arial"/>
            </a:endParaRPr>
          </a:p>
          <a:p>
            <a:pPr indent="0" lvl="0" marL="0" rtl="0" algn="l">
              <a:lnSpc>
                <a:spcPct val="95000"/>
              </a:lnSpc>
              <a:spcBef>
                <a:spcPts val="1200"/>
              </a:spcBef>
              <a:spcAft>
                <a:spcPts val="0"/>
              </a:spcAft>
              <a:buSzPts val="1018"/>
              <a:buNone/>
            </a:pPr>
            <a:r>
              <a:rPr lang="en-GB" sz="1950">
                <a:solidFill>
                  <a:srgbClr val="3D85C6"/>
                </a:solidFill>
                <a:latin typeface="Arial"/>
                <a:ea typeface="Arial"/>
                <a:cs typeface="Arial"/>
                <a:sym typeface="Arial"/>
              </a:rPr>
              <a:t>The system's features, including client registration, program enrollment, client search, client profile view, and the Client Profile API, offer a solid foundation for future development</a:t>
            </a:r>
            <a:endParaRPr sz="1950">
              <a:solidFill>
                <a:srgbClr val="3D85C6"/>
              </a:solidFill>
              <a:latin typeface="Arial"/>
              <a:ea typeface="Arial"/>
              <a:cs typeface="Arial"/>
              <a:sym typeface="Arial"/>
            </a:endParaRPr>
          </a:p>
          <a:p>
            <a:pPr indent="0" lvl="0" marL="0" rtl="0" algn="l">
              <a:lnSpc>
                <a:spcPct val="95000"/>
              </a:lnSpc>
              <a:spcBef>
                <a:spcPts val="1200"/>
              </a:spcBef>
              <a:spcAft>
                <a:spcPts val="1200"/>
              </a:spcAft>
              <a:buSzPts val="1018"/>
              <a:buNone/>
            </a:pPr>
            <a:r>
              <a:t/>
            </a:r>
            <a:endParaRPr sz="1850">
              <a:solidFill>
                <a:srgbClr val="3D85C6"/>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819150" y="811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Conclusion</a:t>
            </a:r>
            <a:endParaRPr/>
          </a:p>
        </p:txBody>
      </p:sp>
      <p:sp>
        <p:nvSpPr>
          <p:cNvPr id="223" name="Google Shape;223;p28"/>
          <p:cNvSpPr txBox="1"/>
          <p:nvPr>
            <p:ph idx="1" type="body"/>
          </p:nvPr>
        </p:nvSpPr>
        <p:spPr>
          <a:xfrm>
            <a:off x="819150" y="19058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solidFill>
                  <a:srgbClr val="3D85C6"/>
                </a:solidFill>
              </a:rPr>
              <a:t>Efficient data flow is central to the architecture. The frontend interacts seamlessly with the backend, resulting in a smooth and responsive user experience.</a:t>
            </a:r>
            <a:endParaRPr sz="2200">
              <a:solidFill>
                <a:srgbClr val="3D85C6"/>
              </a:solidFill>
            </a:endParaRPr>
          </a:p>
          <a:p>
            <a:pPr indent="0" lvl="0" marL="0" rtl="0" algn="l">
              <a:spcBef>
                <a:spcPts val="1200"/>
              </a:spcBef>
              <a:spcAft>
                <a:spcPts val="1200"/>
              </a:spcAft>
              <a:buNone/>
            </a:pPr>
            <a:r>
              <a:rPr lang="en-GB" sz="2200">
                <a:solidFill>
                  <a:srgbClr val="3D85C6"/>
                </a:solidFill>
              </a:rPr>
              <a:t>In short, this architecture isn't just a blueprint; it's a launchpad. Get ready to scale!</a:t>
            </a:r>
            <a:endParaRPr sz="2200">
              <a:solidFill>
                <a:srgbClr val="3D85C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795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Introduction: Problem </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rgbClr val="3D85C6"/>
                </a:solidFill>
                <a:latin typeface="Arial"/>
                <a:ea typeface="Arial"/>
                <a:cs typeface="Arial"/>
                <a:sym typeface="Arial"/>
              </a:rPr>
              <a:t>Healthcare providers need efficient systems to manage client information and health programs. Currently, manual or outdated systems can lead to inefficiencies, errors, and difficulties in tracking client progress.</a:t>
            </a:r>
            <a:endParaRPr sz="2300">
              <a:solidFill>
                <a:srgbClr val="3D85C6"/>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683350" y="7946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a:t>Introduction: Solution</a:t>
            </a:r>
            <a:endParaRPr/>
          </a:p>
          <a:p>
            <a:pPr indent="0" lvl="0" marL="0" rtl="0" algn="l">
              <a:spcBef>
                <a:spcPts val="0"/>
              </a:spcBef>
              <a:spcAft>
                <a:spcPts val="0"/>
              </a:spcAft>
              <a:buNone/>
            </a:pPr>
            <a:r>
              <a:t/>
            </a:r>
            <a:endParaRPr/>
          </a:p>
        </p:txBody>
      </p:sp>
      <p:sp>
        <p:nvSpPr>
          <p:cNvPr id="141" name="Google Shape;141;p15"/>
          <p:cNvSpPr txBox="1"/>
          <p:nvPr>
            <p:ph idx="1" type="body"/>
          </p:nvPr>
        </p:nvSpPr>
        <p:spPr>
          <a:xfrm>
            <a:off x="819150" y="1922825"/>
            <a:ext cx="7505700" cy="2448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GB" sz="2700">
                <a:solidFill>
                  <a:srgbClr val="3D85C6"/>
                </a:solidFill>
                <a:latin typeface="Arial"/>
                <a:ea typeface="Arial"/>
                <a:cs typeface="Arial"/>
                <a:sym typeface="Arial"/>
              </a:rPr>
              <a:t>This system was developed to address the challenges healthcare providers face in managing client data. Efficiently tracking client information and program enrollments is crucial for delivering quality care. This project provides a foundation for a more comprehensive health information system.</a:t>
            </a:r>
            <a:endParaRPr sz="2700">
              <a:solidFill>
                <a:srgbClr val="3D85C6"/>
              </a:solidFill>
              <a:latin typeface="Arial"/>
              <a:ea typeface="Arial"/>
              <a:cs typeface="Arial"/>
              <a:sym typeface="Arial"/>
            </a:endParaRPr>
          </a:p>
          <a:p>
            <a:pPr indent="0" lvl="0" marL="0" rtl="0" algn="l">
              <a:spcBef>
                <a:spcPts val="1200"/>
              </a:spcBef>
              <a:spcAft>
                <a:spcPts val="1200"/>
              </a:spcAft>
              <a:buNone/>
            </a:pPr>
            <a:r>
              <a:t/>
            </a:r>
            <a:endParaRPr sz="2300">
              <a:solidFill>
                <a:srgbClr val="3D85C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lang="en-GB"/>
              <a:t>Key Features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300">
                <a:solidFill>
                  <a:srgbClr val="3D85C6"/>
                </a:solidFill>
                <a:latin typeface="Arial"/>
                <a:ea typeface="Arial"/>
                <a:cs typeface="Arial"/>
                <a:sym typeface="Arial"/>
              </a:rPr>
              <a:t>The system provides core functionalities such as client registration, program enrollment, client search, and client profile viewing. Additionally, a Client Profile API is included, allowing other systems to access this data.</a:t>
            </a:r>
            <a:endParaRPr sz="2300">
              <a:solidFill>
                <a:srgbClr val="3D85C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6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lang="en-GB"/>
              <a:t>System Architecture</a:t>
            </a:r>
            <a:r>
              <a:rPr lang="en-GB"/>
              <a:t>              </a:t>
            </a:r>
            <a:endParaRPr/>
          </a:p>
        </p:txBody>
      </p:sp>
      <p:sp>
        <p:nvSpPr>
          <p:cNvPr id="153" name="Google Shape;153;p17"/>
          <p:cNvSpPr txBox="1"/>
          <p:nvPr>
            <p:ph idx="1" type="body"/>
          </p:nvPr>
        </p:nvSpPr>
        <p:spPr>
          <a:xfrm>
            <a:off x="819150" y="1607000"/>
            <a:ext cx="7505700" cy="31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solidFill>
                  <a:srgbClr val="3D85C6"/>
                </a:solidFill>
                <a:latin typeface="Arial"/>
                <a:ea typeface="Arial"/>
                <a:cs typeface="Arial"/>
                <a:sym typeface="Arial"/>
              </a:rPr>
              <a:t>The system follows a client-server architecture. The user interacts with the system through a web browser.The browser sends requests to the Python Flask backend.</a:t>
            </a:r>
            <a:endParaRPr sz="2300">
              <a:solidFill>
                <a:srgbClr val="3D85C6"/>
              </a:solidFill>
              <a:latin typeface="Arial"/>
              <a:ea typeface="Arial"/>
              <a:cs typeface="Arial"/>
              <a:sym typeface="Arial"/>
            </a:endParaRPr>
          </a:p>
          <a:p>
            <a:pPr indent="0" lvl="0" marL="0" rtl="0" algn="l">
              <a:spcBef>
                <a:spcPts val="1200"/>
              </a:spcBef>
              <a:spcAft>
                <a:spcPts val="0"/>
              </a:spcAft>
              <a:buNone/>
            </a:pPr>
            <a:r>
              <a:rPr lang="en-GB" sz="2300">
                <a:solidFill>
                  <a:srgbClr val="3D85C6"/>
                </a:solidFill>
                <a:latin typeface="Arial"/>
                <a:ea typeface="Arial"/>
                <a:cs typeface="Arial"/>
                <a:sym typeface="Arial"/>
              </a:rPr>
              <a:t>The Flask backend processes the requests and interacts with the data.The Flask backend sends responses back to the browser, which displays the information to the user.</a:t>
            </a:r>
            <a:endParaRPr sz="2300">
              <a:solidFill>
                <a:srgbClr val="3D85C6"/>
              </a:solidFill>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r>
              <a:rPr lang="en-GB"/>
              <a:t>Key Features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8150">
                <a:solidFill>
                  <a:srgbClr val="3D85C6"/>
                </a:solidFill>
                <a:latin typeface="Arial"/>
                <a:ea typeface="Arial"/>
                <a:cs typeface="Arial"/>
                <a:sym typeface="Arial"/>
              </a:rPr>
              <a:t>Client Registration:</a:t>
            </a:r>
            <a:r>
              <a:rPr lang="en-GB" sz="8150">
                <a:solidFill>
                  <a:srgbClr val="3D85C6"/>
                </a:solidFill>
                <a:latin typeface="Arial"/>
                <a:ea typeface="Arial"/>
                <a:cs typeface="Arial"/>
                <a:sym typeface="Arial"/>
              </a:rPr>
              <a:t> Allows doctors to register new clients into the system.</a:t>
            </a:r>
            <a:endParaRPr sz="8150">
              <a:solidFill>
                <a:srgbClr val="3D85C6"/>
              </a:solidFill>
              <a:latin typeface="Arial"/>
              <a:ea typeface="Arial"/>
              <a:cs typeface="Arial"/>
              <a:sym typeface="Arial"/>
            </a:endParaRPr>
          </a:p>
          <a:p>
            <a:pPr indent="0" lvl="0" marL="0" rtl="0" algn="l">
              <a:spcBef>
                <a:spcPts val="1200"/>
              </a:spcBef>
              <a:spcAft>
                <a:spcPts val="0"/>
              </a:spcAft>
              <a:buNone/>
            </a:pPr>
            <a:r>
              <a:rPr b="1" lang="en-GB" sz="8150">
                <a:solidFill>
                  <a:srgbClr val="3D85C6"/>
                </a:solidFill>
                <a:latin typeface="Arial"/>
                <a:ea typeface="Arial"/>
                <a:cs typeface="Arial"/>
                <a:sym typeface="Arial"/>
              </a:rPr>
              <a:t>Program Enrollment:</a:t>
            </a:r>
            <a:r>
              <a:rPr lang="en-GB" sz="8150">
                <a:solidFill>
                  <a:srgbClr val="3D85C6"/>
                </a:solidFill>
                <a:latin typeface="Arial"/>
                <a:ea typeface="Arial"/>
                <a:cs typeface="Arial"/>
                <a:sym typeface="Arial"/>
              </a:rPr>
              <a:t> Enables doctors to enroll clients in one or more health programs (e.g., TB, Malaria)</a:t>
            </a:r>
            <a:endParaRPr sz="8150">
              <a:solidFill>
                <a:srgbClr val="3D85C6"/>
              </a:solidFill>
              <a:latin typeface="Arial"/>
              <a:ea typeface="Arial"/>
              <a:cs typeface="Arial"/>
              <a:sym typeface="Arial"/>
            </a:endParaRPr>
          </a:p>
          <a:p>
            <a:pPr indent="0" lvl="0" marL="0" rtl="0" algn="l">
              <a:spcBef>
                <a:spcPts val="1200"/>
              </a:spcBef>
              <a:spcAft>
                <a:spcPts val="0"/>
              </a:spcAft>
              <a:buNone/>
            </a:pPr>
            <a:r>
              <a:rPr b="1" lang="en-GB" sz="8150">
                <a:solidFill>
                  <a:srgbClr val="3D85C6"/>
                </a:solidFill>
                <a:latin typeface="Arial"/>
                <a:ea typeface="Arial"/>
                <a:cs typeface="Arial"/>
                <a:sym typeface="Arial"/>
              </a:rPr>
              <a:t>Client Search:</a:t>
            </a:r>
            <a:r>
              <a:rPr lang="en-GB" sz="8150">
                <a:solidFill>
                  <a:srgbClr val="3D85C6"/>
                </a:solidFill>
                <a:latin typeface="Arial"/>
                <a:ea typeface="Arial"/>
                <a:cs typeface="Arial"/>
                <a:sym typeface="Arial"/>
              </a:rPr>
              <a:t> Provides functionality to search for clients from a list of registered clients.</a:t>
            </a:r>
            <a:endParaRPr sz="8150">
              <a:solidFill>
                <a:srgbClr val="3D85C6"/>
              </a:solidFill>
              <a:latin typeface="Arial"/>
              <a:ea typeface="Arial"/>
              <a:cs typeface="Arial"/>
              <a:sym typeface="Arial"/>
            </a:endParaRPr>
          </a:p>
          <a:p>
            <a:pPr indent="0" lvl="0" marL="0" rtl="0" algn="l">
              <a:spcBef>
                <a:spcPts val="1200"/>
              </a:spcBef>
              <a:spcAft>
                <a:spcPts val="1200"/>
              </a:spcAft>
              <a:buNone/>
            </a:pPr>
            <a:r>
              <a:t/>
            </a:r>
            <a:endParaRPr sz="23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Key Features</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b="1" lang="en-GB" sz="2400">
                <a:solidFill>
                  <a:srgbClr val="3D85C6"/>
                </a:solidFill>
                <a:latin typeface="Arial"/>
                <a:ea typeface="Arial"/>
                <a:cs typeface="Arial"/>
                <a:sym typeface="Arial"/>
              </a:rPr>
              <a:t>Client Profile View:</a:t>
            </a:r>
            <a:r>
              <a:rPr lang="en-GB" sz="2400">
                <a:solidFill>
                  <a:srgbClr val="3D85C6"/>
                </a:solidFill>
                <a:latin typeface="Arial"/>
                <a:ea typeface="Arial"/>
                <a:cs typeface="Arial"/>
                <a:sym typeface="Arial"/>
              </a:rPr>
              <a:t> Displays a client's profile, including their personal information and enrolled programs.</a:t>
            </a:r>
            <a:endParaRPr sz="2400">
              <a:solidFill>
                <a:srgbClr val="3D85C6"/>
              </a:solidFill>
              <a:latin typeface="Arial"/>
              <a:ea typeface="Arial"/>
              <a:cs typeface="Arial"/>
              <a:sym typeface="Arial"/>
            </a:endParaRPr>
          </a:p>
          <a:p>
            <a:pPr indent="0" lvl="0" marL="0" rtl="0" algn="l">
              <a:spcBef>
                <a:spcPts val="1200"/>
              </a:spcBef>
              <a:spcAft>
                <a:spcPts val="0"/>
              </a:spcAft>
              <a:buNone/>
            </a:pPr>
            <a:r>
              <a:rPr b="1" lang="en-GB" sz="2400">
                <a:solidFill>
                  <a:srgbClr val="3D85C6"/>
                </a:solidFill>
                <a:latin typeface="Arial"/>
                <a:ea typeface="Arial"/>
                <a:cs typeface="Arial"/>
                <a:sym typeface="Arial"/>
              </a:rPr>
              <a:t>Client Profile API:</a:t>
            </a:r>
            <a:r>
              <a:rPr lang="en-GB" sz="2400">
                <a:solidFill>
                  <a:srgbClr val="3D85C6"/>
                </a:solidFill>
                <a:latin typeface="Arial"/>
                <a:ea typeface="Arial"/>
                <a:cs typeface="Arial"/>
                <a:sym typeface="Arial"/>
              </a:rPr>
              <a:t> Exposes the client profile data via an API for external systems.</a:t>
            </a:r>
            <a:endParaRPr sz="2400">
              <a:solidFill>
                <a:srgbClr val="3D85C6"/>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282925"/>
            <a:ext cx="7505700" cy="6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Prototype: </a:t>
            </a:r>
            <a:r>
              <a:rPr lang="en-GB"/>
              <a:t>Client Registration</a:t>
            </a:r>
            <a:endParaRPr/>
          </a:p>
        </p:txBody>
      </p:sp>
      <p:sp>
        <p:nvSpPr>
          <p:cNvPr id="171" name="Google Shape;171;p20"/>
          <p:cNvSpPr txBox="1"/>
          <p:nvPr>
            <p:ph idx="1" type="body"/>
          </p:nvPr>
        </p:nvSpPr>
        <p:spPr>
          <a:xfrm>
            <a:off x="819150" y="1528575"/>
            <a:ext cx="7505700" cy="291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0" title="Screenshot (598).png"/>
          <p:cNvPicPr preferRelativeResize="0"/>
          <p:nvPr/>
        </p:nvPicPr>
        <p:blipFill>
          <a:blip r:embed="rId3">
            <a:alphaModFix/>
          </a:blip>
          <a:stretch>
            <a:fillRect/>
          </a:stretch>
        </p:blipFill>
        <p:spPr>
          <a:xfrm>
            <a:off x="523413" y="916638"/>
            <a:ext cx="8097177" cy="35355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1237275" y="469650"/>
            <a:ext cx="6859200" cy="56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Prototype: </a:t>
            </a:r>
            <a:r>
              <a:rPr lang="en-GB"/>
              <a:t>Program Enrollment</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1" title="Screenshot (597).png"/>
          <p:cNvPicPr preferRelativeResize="0"/>
          <p:nvPr/>
        </p:nvPicPr>
        <p:blipFill>
          <a:blip r:embed="rId3">
            <a:alphaModFix/>
          </a:blip>
          <a:stretch>
            <a:fillRect/>
          </a:stretch>
        </p:blipFill>
        <p:spPr>
          <a:xfrm>
            <a:off x="819150" y="1122025"/>
            <a:ext cx="7695449" cy="3642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