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obster" panose="00000500000000000000" pitchFamily="2" charset="0"/>
      <p:regular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3974fb7d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3974fb7d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03974fb7d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03974fb7d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3974fb7d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3974fb7d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3974fb7d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03974fb7d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03974fb7d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03974fb7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03974fb7d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3974fb7d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03974fb7d7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03974fb7d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3974fb7d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3974fb7d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3974fb7d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03974fb7d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3974fb7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3974fb7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3974fb7d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3974fb7d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3974fb7d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3974fb7d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3974fb7d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3974fb7d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3974fb7d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3974fb7d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3974fb7d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3974fb7d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3974fb7d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3974fb7d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3974fb7d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3974fb7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3974fb7d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3974fb7d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Capstone Project:</a:t>
            </a:r>
            <a:endParaRPr b="1"/>
          </a:p>
          <a:p>
            <a:pPr marL="0" lvl="0" indent="0" algn="l" rtl="0">
              <a:spcBef>
                <a:spcPts val="0"/>
              </a:spcBef>
              <a:spcAft>
                <a:spcPts val="0"/>
              </a:spcAft>
              <a:buNone/>
            </a:pPr>
            <a:r>
              <a:rPr lang="en"/>
              <a:t>Airbnb Booking Analysis</a:t>
            </a:r>
            <a:endParaRPr/>
          </a:p>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a:t>
            </a:r>
            <a:endParaRPr dirty="0"/>
          </a:p>
          <a:p>
            <a:pPr marL="0" lvl="0" indent="0" algn="l" rtl="0">
              <a:spcBef>
                <a:spcPts val="0"/>
              </a:spcBef>
              <a:spcAft>
                <a:spcPts val="0"/>
              </a:spcAft>
              <a:buNone/>
            </a:pPr>
            <a:r>
              <a:rPr lang="en" dirty="0"/>
              <a:t>Sandipan Saha</a:t>
            </a:r>
            <a:endParaRPr dirty="0"/>
          </a:p>
          <a:p>
            <a:pPr marL="0" lvl="0" indent="0" algn="l" rtl="0">
              <a:spcBef>
                <a:spcPts val="0"/>
              </a:spcBef>
              <a:spcAft>
                <a:spcPts val="0"/>
              </a:spcAft>
              <a:buNone/>
            </a:pPr>
            <a:r>
              <a:rPr lang="en" dirty="0"/>
              <a:t>Data Scientist Trainee</a:t>
            </a:r>
            <a:endParaRPr dirty="0"/>
          </a:p>
          <a:p>
            <a:pPr marL="0" lvl="0" indent="0" algn="l" rtl="0">
              <a:spcBef>
                <a:spcPts val="0"/>
              </a:spcBef>
              <a:spcAft>
                <a:spcPts val="0"/>
              </a:spcAft>
              <a:buNone/>
            </a:pPr>
            <a:r>
              <a:rPr lang="en" dirty="0"/>
              <a:t>Almabetter</a:t>
            </a:r>
            <a:endParaRPr dirty="0"/>
          </a:p>
          <a:p>
            <a:pPr marL="0" lvl="0" indent="0" algn="l" rtl="0">
              <a:spcBef>
                <a:spcPts val="0"/>
              </a:spcBef>
              <a:spcAft>
                <a:spcPts val="0"/>
              </a:spcAft>
              <a:buNone/>
            </a:pPr>
            <a:endParaRPr dirty="0"/>
          </a:p>
        </p:txBody>
      </p:sp>
      <p:pic>
        <p:nvPicPr>
          <p:cNvPr id="87" name="Google Shape;87;p13"/>
          <p:cNvPicPr preferRelativeResize="0"/>
          <p:nvPr/>
        </p:nvPicPr>
        <p:blipFill>
          <a:blip r:embed="rId3">
            <a:alphaModFix/>
          </a:blip>
          <a:stretch>
            <a:fillRect/>
          </a:stretch>
        </p:blipFill>
        <p:spPr>
          <a:xfrm>
            <a:off x="4463811" y="3053892"/>
            <a:ext cx="4257675" cy="107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500" b="1">
                <a:highlight>
                  <a:srgbClr val="FFFFFF"/>
                </a:highlight>
              </a:rPr>
              <a:t>Plot all Neighbourhood Group</a:t>
            </a:r>
            <a:endParaRPr sz="1500" b="1">
              <a:highlight>
                <a:srgbClr val="FFFFFF"/>
              </a:highlight>
            </a:endParaRPr>
          </a:p>
          <a:p>
            <a:pPr marL="0" lvl="0" indent="0" algn="l" rtl="0">
              <a:spcBef>
                <a:spcPts val="400"/>
              </a:spcBef>
              <a:spcAft>
                <a:spcPts val="0"/>
              </a:spcAft>
              <a:buNone/>
            </a:pPr>
            <a:endParaRPr/>
          </a:p>
        </p:txBody>
      </p:sp>
      <p:pic>
        <p:nvPicPr>
          <p:cNvPr id="149" name="Google Shape;149;p22"/>
          <p:cNvPicPr preferRelativeResize="0"/>
          <p:nvPr/>
        </p:nvPicPr>
        <p:blipFill>
          <a:blip r:embed="rId3">
            <a:alphaModFix/>
          </a:blip>
          <a:stretch>
            <a:fillRect/>
          </a:stretch>
        </p:blipFill>
        <p:spPr>
          <a:xfrm>
            <a:off x="152400" y="1170200"/>
            <a:ext cx="7782400"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800" b="1">
                <a:highlight>
                  <a:srgbClr val="FFFFFF"/>
                </a:highlight>
                <a:latin typeface="Arial"/>
                <a:ea typeface="Arial"/>
                <a:cs typeface="Arial"/>
                <a:sym typeface="Arial"/>
              </a:rPr>
              <a:t>Neighbourhood</a:t>
            </a:r>
            <a:endParaRPr sz="1800" b="1">
              <a:highlight>
                <a:srgbClr val="FFFFFF"/>
              </a:highlight>
              <a:latin typeface="Arial"/>
              <a:ea typeface="Arial"/>
              <a:cs typeface="Arial"/>
              <a:sym typeface="Arial"/>
            </a:endParaRPr>
          </a:p>
          <a:p>
            <a:pPr marL="0" lvl="0" indent="0" algn="l" rtl="0">
              <a:spcBef>
                <a:spcPts val="400"/>
              </a:spcBef>
              <a:spcAft>
                <a:spcPts val="0"/>
              </a:spcAft>
              <a:buNone/>
            </a:pPr>
            <a:endParaRPr/>
          </a:p>
        </p:txBody>
      </p:sp>
      <p:pic>
        <p:nvPicPr>
          <p:cNvPr id="155" name="Google Shape;155;p23"/>
          <p:cNvPicPr preferRelativeResize="0"/>
          <p:nvPr/>
        </p:nvPicPr>
        <p:blipFill>
          <a:blip r:embed="rId3">
            <a:alphaModFix/>
          </a:blip>
          <a:stretch>
            <a:fillRect/>
          </a:stretch>
        </p:blipFill>
        <p:spPr>
          <a:xfrm>
            <a:off x="152400" y="1170200"/>
            <a:ext cx="8839200" cy="362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800" b="1">
                <a:highlight>
                  <a:srgbClr val="FFFFFF"/>
                </a:highlight>
                <a:latin typeface="Arial"/>
                <a:ea typeface="Arial"/>
                <a:cs typeface="Arial"/>
                <a:sym typeface="Arial"/>
              </a:rPr>
              <a:t>Room Type</a:t>
            </a:r>
            <a:endParaRPr sz="1800" b="1">
              <a:highlight>
                <a:srgbClr val="FFFFFF"/>
              </a:highlight>
              <a:latin typeface="Arial"/>
              <a:ea typeface="Arial"/>
              <a:cs typeface="Arial"/>
              <a:sym typeface="Arial"/>
            </a:endParaRPr>
          </a:p>
          <a:p>
            <a:pPr marL="0" lvl="0" indent="0" algn="l" rtl="0">
              <a:spcBef>
                <a:spcPts val="400"/>
              </a:spcBef>
              <a:spcAft>
                <a:spcPts val="0"/>
              </a:spcAft>
              <a:buNone/>
            </a:pPr>
            <a:endParaRPr/>
          </a:p>
        </p:txBody>
      </p:sp>
      <p:pic>
        <p:nvPicPr>
          <p:cNvPr id="161" name="Google Shape;161;p24"/>
          <p:cNvPicPr preferRelativeResize="0"/>
          <p:nvPr/>
        </p:nvPicPr>
        <p:blipFill>
          <a:blip r:embed="rId3">
            <a:alphaModFix/>
          </a:blip>
          <a:stretch>
            <a:fillRect/>
          </a:stretch>
        </p:blipFill>
        <p:spPr>
          <a:xfrm>
            <a:off x="957375" y="1107475"/>
            <a:ext cx="7625575"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marR="190500" lvl="0" indent="0" algn="l" rtl="0">
              <a:lnSpc>
                <a:spcPct val="115000"/>
              </a:lnSpc>
              <a:spcBef>
                <a:spcPts val="1400"/>
              </a:spcBef>
              <a:spcAft>
                <a:spcPts val="0"/>
              </a:spcAft>
              <a:buNone/>
            </a:pPr>
            <a:r>
              <a:rPr lang="en" sz="1800" b="1">
                <a:latin typeface="Arial"/>
                <a:ea typeface="Arial"/>
                <a:cs typeface="Arial"/>
                <a:sym typeface="Arial"/>
              </a:rPr>
              <a:t>Relation between neighbourhood group and Availability of Room</a:t>
            </a:r>
            <a:endParaRPr sz="1800" b="1">
              <a:latin typeface="Arial"/>
              <a:ea typeface="Arial"/>
              <a:cs typeface="Arial"/>
              <a:sym typeface="Arial"/>
            </a:endParaRPr>
          </a:p>
          <a:p>
            <a:pPr marL="0" lvl="0" indent="0" algn="r" rtl="0">
              <a:lnSpc>
                <a:spcPct val="115000"/>
              </a:lnSpc>
              <a:spcBef>
                <a:spcPts val="400"/>
              </a:spcBef>
              <a:spcAft>
                <a:spcPts val="0"/>
              </a:spcAft>
              <a:buNone/>
            </a:pPr>
            <a:r>
              <a:rPr lang="en" sz="1100">
                <a:solidFill>
                  <a:srgbClr val="000000"/>
                </a:solidFill>
                <a:highlight>
                  <a:srgbClr val="FFFFFF"/>
                </a:highlight>
                <a:latin typeface="Arial"/>
                <a:ea typeface="Arial"/>
                <a:cs typeface="Arial"/>
                <a:sym typeface="Arial"/>
              </a:rPr>
              <a:t>In [22]:</a:t>
            </a:r>
            <a:endParaRPr sz="11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167" name="Google Shape;167;p25"/>
          <p:cNvPicPr preferRelativeResize="0"/>
          <p:nvPr/>
        </p:nvPicPr>
        <p:blipFill>
          <a:blip r:embed="rId3">
            <a:alphaModFix/>
          </a:blip>
          <a:stretch>
            <a:fillRect/>
          </a:stretch>
        </p:blipFill>
        <p:spPr>
          <a:xfrm>
            <a:off x="152400" y="1170200"/>
            <a:ext cx="8064649"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800" b="1">
                <a:highlight>
                  <a:srgbClr val="FFFFFF"/>
                </a:highlight>
                <a:latin typeface="Arial"/>
                <a:ea typeface="Arial"/>
                <a:cs typeface="Arial"/>
                <a:sym typeface="Arial"/>
              </a:rPr>
              <a:t>Availability of Room</a:t>
            </a:r>
            <a:endParaRPr sz="1800" b="1">
              <a:highlight>
                <a:srgbClr val="FFFFFF"/>
              </a:highlight>
              <a:latin typeface="Arial"/>
              <a:ea typeface="Arial"/>
              <a:cs typeface="Arial"/>
              <a:sym typeface="Arial"/>
            </a:endParaRPr>
          </a:p>
          <a:p>
            <a:pPr marL="0" lvl="0" indent="0" algn="l" rtl="0">
              <a:spcBef>
                <a:spcPts val="400"/>
              </a:spcBef>
              <a:spcAft>
                <a:spcPts val="0"/>
              </a:spcAft>
              <a:buNone/>
            </a:pPr>
            <a:endParaRPr/>
          </a:p>
        </p:txBody>
      </p:sp>
      <p:pic>
        <p:nvPicPr>
          <p:cNvPr id="173" name="Google Shape;173;p26"/>
          <p:cNvPicPr preferRelativeResize="0"/>
          <p:nvPr/>
        </p:nvPicPr>
        <p:blipFill>
          <a:blip r:embed="rId3">
            <a:alphaModFix/>
          </a:blip>
          <a:stretch>
            <a:fillRect/>
          </a:stretch>
        </p:blipFill>
        <p:spPr>
          <a:xfrm>
            <a:off x="1187375" y="1138850"/>
            <a:ext cx="5857875" cy="353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800" b="1">
                <a:highlight>
                  <a:srgbClr val="FFFFFF"/>
                </a:highlight>
                <a:latin typeface="Arial"/>
                <a:ea typeface="Arial"/>
                <a:cs typeface="Arial"/>
                <a:sym typeface="Arial"/>
              </a:rPr>
              <a:t>WordCloud</a:t>
            </a:r>
            <a:endParaRPr sz="1800" b="1">
              <a:highlight>
                <a:srgbClr val="FFFFFF"/>
              </a:highlight>
              <a:latin typeface="Arial"/>
              <a:ea typeface="Arial"/>
              <a:cs typeface="Arial"/>
              <a:sym typeface="Arial"/>
            </a:endParaRPr>
          </a:p>
          <a:p>
            <a:pPr marL="0" lvl="0" indent="0" algn="l" rtl="0">
              <a:spcBef>
                <a:spcPts val="400"/>
              </a:spcBef>
              <a:spcAft>
                <a:spcPts val="0"/>
              </a:spcAft>
              <a:buNone/>
            </a:pPr>
            <a:endParaRPr/>
          </a:p>
        </p:txBody>
      </p:sp>
      <p:pic>
        <p:nvPicPr>
          <p:cNvPr id="179" name="Google Shape;179;p27"/>
          <p:cNvPicPr preferRelativeResize="0"/>
          <p:nvPr/>
        </p:nvPicPr>
        <p:blipFill>
          <a:blip r:embed="rId3">
            <a:alphaModFix/>
          </a:blip>
          <a:stretch>
            <a:fillRect/>
          </a:stretch>
        </p:blipFill>
        <p:spPr>
          <a:xfrm>
            <a:off x="1124650" y="1017800"/>
            <a:ext cx="6737982" cy="382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0795"/>
              </a:lnSpc>
              <a:spcBef>
                <a:spcPts val="0"/>
              </a:spcBef>
              <a:spcAft>
                <a:spcPts val="0"/>
              </a:spcAft>
              <a:buNone/>
            </a:pPr>
            <a:r>
              <a:rPr lang="en" sz="1800" b="1"/>
              <a:t>Correlation between different variables</a:t>
            </a:r>
            <a:endParaRPr sz="1800" b="1"/>
          </a:p>
          <a:p>
            <a:pPr marL="0" lvl="0" indent="0" algn="l" rtl="0">
              <a:spcBef>
                <a:spcPts val="0"/>
              </a:spcBef>
              <a:spcAft>
                <a:spcPts val="0"/>
              </a:spcAft>
              <a:buNone/>
            </a:pPr>
            <a:endParaRPr/>
          </a:p>
        </p:txBody>
      </p:sp>
      <p:pic>
        <p:nvPicPr>
          <p:cNvPr id="185" name="Google Shape;185;p28"/>
          <p:cNvPicPr preferRelativeResize="0"/>
          <p:nvPr/>
        </p:nvPicPr>
        <p:blipFill>
          <a:blip r:embed="rId3">
            <a:alphaModFix/>
          </a:blip>
          <a:stretch>
            <a:fillRect/>
          </a:stretch>
        </p:blipFill>
        <p:spPr>
          <a:xfrm>
            <a:off x="1427825" y="1117925"/>
            <a:ext cx="6000309" cy="3820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598100" y="460000"/>
            <a:ext cx="8222100" cy="4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a:t>Limitations &amp; Scope of Improvement</a:t>
            </a:r>
            <a:endParaRPr sz="3500"/>
          </a:p>
        </p:txBody>
      </p:sp>
      <p:sp>
        <p:nvSpPr>
          <p:cNvPr id="191" name="Google Shape;191;p29"/>
          <p:cNvSpPr txBox="1"/>
          <p:nvPr/>
        </p:nvSpPr>
        <p:spPr>
          <a:xfrm>
            <a:off x="773625" y="1327700"/>
            <a:ext cx="75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2" name="Google Shape;192;p29"/>
          <p:cNvSpPr txBox="1"/>
          <p:nvPr/>
        </p:nvSpPr>
        <p:spPr>
          <a:xfrm>
            <a:off x="626550" y="1617450"/>
            <a:ext cx="78909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DataSets have limiting attributes to classify various categories of properties.</a:t>
            </a:r>
            <a:endParaRPr sz="1700">
              <a:solidFill>
                <a:schemeClr val="lt1"/>
              </a:solidFill>
              <a:latin typeface="Roboto"/>
              <a:ea typeface="Roboto"/>
              <a:cs typeface="Roboto"/>
              <a:sym typeface="Roboto"/>
            </a:endParaRPr>
          </a:p>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Customer experimental and Category wise ratings for Hosts seemed to be missing which could have played an important role in identifying Star Hosts.</a:t>
            </a:r>
            <a:endParaRPr sz="1700">
              <a:solidFill>
                <a:schemeClr val="lt1"/>
              </a:solidFill>
              <a:latin typeface="Roboto"/>
              <a:ea typeface="Roboto"/>
              <a:cs typeface="Roboto"/>
              <a:sym typeface="Roboto"/>
            </a:endParaRPr>
          </a:p>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A lot of guest information were missing like Purpose of Visit, Number of Guests, which could have given a sense of understanding about the relation of customer footfall and neighbourhoods.</a:t>
            </a:r>
            <a:endParaRPr sz="1700">
              <a:solidFill>
                <a:schemeClr val="lt1"/>
              </a:solidFill>
              <a:latin typeface="Roboto"/>
              <a:ea typeface="Roboto"/>
              <a:cs typeface="Roboto"/>
              <a:sym typeface="Roboto"/>
            </a:endParaRPr>
          </a:p>
          <a:p>
            <a:pPr marL="457200" lvl="0" indent="-336550" algn="l" rtl="0">
              <a:spcBef>
                <a:spcPts val="0"/>
              </a:spcBef>
              <a:spcAft>
                <a:spcPts val="0"/>
              </a:spcAft>
              <a:buClr>
                <a:schemeClr val="lt1"/>
              </a:buClr>
              <a:buSzPts val="1700"/>
              <a:buFont typeface="Roboto"/>
              <a:buAutoNum type="arabicPeriod"/>
            </a:pPr>
            <a:r>
              <a:rPr lang="en" sz="1700">
                <a:solidFill>
                  <a:schemeClr val="lt1"/>
                </a:solidFill>
                <a:latin typeface="Roboto"/>
                <a:ea typeface="Roboto"/>
                <a:cs typeface="Roboto"/>
                <a:sym typeface="Roboto"/>
              </a:rPr>
              <a:t>Key attributes of properties like Number of Beds, Closets, Bathrooms, Gym, Sauna, Property Age, Distances from nearest Hospitals, Shopping, Complexes, Airport, Station were missing.</a:t>
            </a:r>
            <a:endParaRPr sz="17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598100" y="731803"/>
            <a:ext cx="8222100" cy="5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198" name="Google Shape;198;p30"/>
          <p:cNvSpPr txBox="1"/>
          <p:nvPr/>
        </p:nvSpPr>
        <p:spPr>
          <a:xfrm>
            <a:off x="836350" y="1683125"/>
            <a:ext cx="7600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and Brooklyn are the posh areas in New York as there is maximum footfall and properties based on prices and listing are on the higher sides.</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and Brooklyn has the highest number of hosts .</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has the highest number of Private rooms and Entire house/Apt. In culmination followed by Brooklyn.</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Highest accommodations of 10,000 USD are available in Manhattan, Brooklyn and Queens.</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Most popular hosts are Sonder, Blueground, Kara to name a few based on number of reviews and calculated host listing counts.</a:t>
            </a: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Staten Island seems more available for booking throughout the year compared to other neighboiurhoods.</a:t>
            </a:r>
            <a:endParaRPr>
              <a:solidFill>
                <a:schemeClr val="lt1"/>
              </a:solidFill>
              <a:latin typeface="Roboto"/>
              <a:ea typeface="Roboto"/>
              <a:cs typeface="Roboto"/>
              <a:sym typeface="Roboto"/>
            </a:endParaRPr>
          </a:p>
          <a:p>
            <a:pPr marL="457200" lvl="0" indent="0" algn="l" rtl="0">
              <a:spcBef>
                <a:spcPts val="0"/>
              </a:spcBef>
              <a:spcAft>
                <a:spcPts val="0"/>
              </a:spcAft>
              <a:buNone/>
            </a:pP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598100" y="595904"/>
            <a:ext cx="8222100" cy="71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[Contd.]</a:t>
            </a:r>
            <a:endParaRPr/>
          </a:p>
        </p:txBody>
      </p:sp>
      <p:sp>
        <p:nvSpPr>
          <p:cNvPr id="204" name="Google Shape;204;p31"/>
          <p:cNvSpPr txBox="1"/>
          <p:nvPr/>
        </p:nvSpPr>
        <p:spPr>
          <a:xfrm>
            <a:off x="825875" y="1672675"/>
            <a:ext cx="74643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Roboto"/>
                <a:ea typeface="Roboto"/>
                <a:cs typeface="Roboto"/>
                <a:sym typeface="Roboto"/>
              </a:rPr>
              <a:t>7. Sonder, Blueground, Sally are some of the top hosts based on their turn over.</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8. Financial districts, Midtown, Chelsea are some of the top neighbourhood based on their turn over.</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9. Shared rooms are mostly available over other room types and Entire Home/ Apt which has the highest proportion of room share are mostly on the expensive ends. </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10. Fort Wadsworth and Woodrow are expensive neighbourhood based on median listed price belong into Stated Island.</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11. Most hosts allow a minimum 5 nights mandatory stay for single booking but the average increases in case of Manhattan, Brooklyn and Queens.</a:t>
            </a:r>
            <a:endParaRPr sz="1600">
              <a:solidFill>
                <a:schemeClr val="lt1"/>
              </a:solidFill>
              <a:latin typeface="Roboto"/>
              <a:ea typeface="Roboto"/>
              <a:cs typeface="Roboto"/>
              <a:sym typeface="Roboto"/>
            </a:endParaRPr>
          </a:p>
          <a:p>
            <a:pPr marL="0" lvl="0" indent="0" algn="l" rtl="0">
              <a:spcBef>
                <a:spcPts val="0"/>
              </a:spcBef>
              <a:spcAft>
                <a:spcPts val="0"/>
              </a:spcAft>
              <a:buNone/>
            </a:pPr>
            <a:r>
              <a:rPr lang="en" sz="1600">
                <a:solidFill>
                  <a:schemeClr val="lt1"/>
                </a:solidFill>
                <a:latin typeface="Roboto"/>
                <a:ea typeface="Roboto"/>
                <a:cs typeface="Roboto"/>
                <a:sym typeface="Roboto"/>
              </a:rPr>
              <a:t>12. Bronx and Staten Island are mostly preferred for shorter visits an onwards and others are for slightly longer stays.</a:t>
            </a:r>
            <a:endParaRPr sz="1600">
              <a:solidFill>
                <a:schemeClr val="lt1"/>
              </a:solidFill>
              <a:latin typeface="Roboto"/>
              <a:ea typeface="Roboto"/>
              <a:cs typeface="Roboto"/>
              <a:sym typeface="Roboto"/>
            </a:endParaRPr>
          </a:p>
          <a:p>
            <a:pPr marL="0" lvl="0" indent="0" algn="l" rtl="0">
              <a:spcBef>
                <a:spcPts val="0"/>
              </a:spcBef>
              <a:spcAft>
                <a:spcPts val="0"/>
              </a:spcAft>
              <a:buNone/>
            </a:pPr>
            <a:endParaRPr sz="2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598100" y="460002"/>
            <a:ext cx="8222100" cy="10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94" name="Google Shape;94;p14"/>
          <p:cNvSpPr txBox="1">
            <a:spLocks noGrp="1"/>
          </p:cNvSpPr>
          <p:nvPr>
            <p:ph type="subTitle" idx="1"/>
          </p:nvPr>
        </p:nvSpPr>
        <p:spPr>
          <a:xfrm>
            <a:off x="598100" y="2715977"/>
            <a:ext cx="8222100" cy="22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Airbnb, as in “Air Bed and Breakfast”, is a service that allows property owners to rent out their spaces/condos to travelers looking for a place to stay. </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 sz="1900"/>
              <a:t>Airbnb was started in 2008 by Brian Chesky &amp; Joe Gebbia, based in San Francisco, California. The platform is accessible via website and mobile app. </a:t>
            </a:r>
            <a:endParaRPr sz="1900"/>
          </a:p>
        </p:txBody>
      </p:sp>
      <p:pic>
        <p:nvPicPr>
          <p:cNvPr id="95" name="Google Shape;95;p14"/>
          <p:cNvPicPr preferRelativeResize="0"/>
          <p:nvPr/>
        </p:nvPicPr>
        <p:blipFill>
          <a:blip r:embed="rId3">
            <a:alphaModFix/>
          </a:blip>
          <a:stretch>
            <a:fillRect/>
          </a:stretch>
        </p:blipFill>
        <p:spPr>
          <a:xfrm>
            <a:off x="6287088" y="375638"/>
            <a:ext cx="2047875" cy="223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598100" y="135899"/>
            <a:ext cx="8222100" cy="7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Initiative</a:t>
            </a:r>
            <a:endParaRPr/>
          </a:p>
        </p:txBody>
      </p:sp>
      <p:sp>
        <p:nvSpPr>
          <p:cNvPr id="210" name="Google Shape;210;p32"/>
          <p:cNvSpPr txBox="1"/>
          <p:nvPr/>
        </p:nvSpPr>
        <p:spPr>
          <a:xfrm>
            <a:off x="493575" y="1129025"/>
            <a:ext cx="8040600" cy="3512700"/>
          </a:xfrm>
          <a:prstGeom prst="rect">
            <a:avLst/>
          </a:prstGeom>
          <a:noFill/>
          <a:ln>
            <a:noFill/>
          </a:ln>
        </p:spPr>
        <p:txBody>
          <a:bodyPr spcFirstLastPara="1" wrap="square" lIns="91425" tIns="91425" rIns="91425" bIns="91425" anchor="t" anchorCtr="0">
            <a:normAutofit/>
          </a:bodyPr>
          <a:lstStyle/>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Manhattan being the star neighbourhood we can roll down a lot of festive offers. Encouraging longer stays during Christmas and coming up with loyalty cards for frequent visitors which can also work for Brooklyn and Queens. </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The star hosts should be incentivised to encourage them to maintain the properties and services as per the company standards.</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Staten Island and Bronx can have discounts  encouraging students to stay for a longer period. It can also have frequent check in cards for people from low income groups visiting regularly by offering good incentives and coupons.</a:t>
            </a:r>
            <a:endParaRPr>
              <a:solidFill>
                <a:schemeClr val="lt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Some local tours can be clubbed during longer visits encouraging customers to stay longer and prefer their stays.</a:t>
            </a:r>
            <a:endParaRPr>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Lobster"/>
                <a:ea typeface="Lobster"/>
                <a:cs typeface="Lobster"/>
                <a:sym typeface="Lobster"/>
              </a:rPr>
              <a:t>Thank You</a:t>
            </a:r>
            <a:endParaRPr b="1" dirty="0">
              <a:latin typeface="Lobster"/>
              <a:ea typeface="Lobster"/>
              <a:cs typeface="Lobster"/>
              <a:sym typeface="Lobster"/>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3000" dirty="0"/>
              <a:t>EDA Capstone Project</a:t>
            </a:r>
            <a:endParaRPr sz="3000" dirty="0"/>
          </a:p>
          <a:p>
            <a:pPr marL="0" lvl="0" indent="0" algn="l" rtl="0">
              <a:spcBef>
                <a:spcPts val="0"/>
              </a:spcBef>
              <a:spcAft>
                <a:spcPts val="0"/>
              </a:spcAft>
              <a:buNone/>
            </a:pPr>
            <a:endParaRPr dirty="0"/>
          </a:p>
        </p:txBody>
      </p:sp>
      <p:pic>
        <p:nvPicPr>
          <p:cNvPr id="216" name="Google Shape;216;p33"/>
          <p:cNvPicPr preferRelativeResize="0"/>
          <p:nvPr/>
        </p:nvPicPr>
        <p:blipFill>
          <a:blip r:embed="rId3">
            <a:alphaModFix/>
          </a:blip>
          <a:stretch>
            <a:fillRect/>
          </a:stretch>
        </p:blipFill>
        <p:spPr>
          <a:xfrm>
            <a:off x="6171152" y="1195724"/>
            <a:ext cx="2047875" cy="2238375"/>
          </a:xfrm>
          <a:prstGeom prst="rect">
            <a:avLst/>
          </a:prstGeom>
          <a:noFill/>
          <a:ln>
            <a:noFill/>
          </a:ln>
        </p:spPr>
      </p:pic>
      <p:pic>
        <p:nvPicPr>
          <p:cNvPr id="217" name="Google Shape;217;p33"/>
          <p:cNvPicPr preferRelativeResize="0"/>
          <p:nvPr/>
        </p:nvPicPr>
        <p:blipFill>
          <a:blip r:embed="rId4">
            <a:alphaModFix/>
          </a:blip>
          <a:stretch>
            <a:fillRect/>
          </a:stretch>
        </p:blipFill>
        <p:spPr>
          <a:xfrm>
            <a:off x="2500900" y="3852559"/>
            <a:ext cx="4257675" cy="107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a:t>
            </a:r>
            <a:endParaRPr b="1"/>
          </a:p>
        </p:txBody>
      </p:sp>
      <p:sp>
        <p:nvSpPr>
          <p:cNvPr id="101" name="Google Shape;101;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Company</a:t>
            </a:r>
            <a:endParaRPr>
              <a:solidFill>
                <a:schemeClr val="lt1"/>
              </a:solidFill>
            </a:endParaRPr>
          </a:p>
        </p:txBody>
      </p:sp>
      <p:sp>
        <p:nvSpPr>
          <p:cNvPr id="102" name="Google Shape;102;p15"/>
          <p:cNvSpPr txBox="1">
            <a:spLocks noGrp="1"/>
          </p:cNvSpPr>
          <p:nvPr>
            <p:ph type="body" idx="4294967295"/>
          </p:nvPr>
        </p:nvSpPr>
        <p:spPr>
          <a:xfrm>
            <a:off x="7592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3" name="Google Shape;103;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4" name="Google Shape;104;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05" name="Google Shape;105;p15"/>
          <p:cNvSpPr txBox="1">
            <a:spLocks noGrp="1"/>
          </p:cNvSpPr>
          <p:nvPr>
            <p:ph type="body" idx="4294967295"/>
          </p:nvPr>
        </p:nvSpPr>
        <p:spPr>
          <a:xfrm>
            <a:off x="460000" y="1304875"/>
            <a:ext cx="83049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Since 2008, guests and hosts have used Airbnb to expand on travelling possibilities and present   a more unique, personalised way of experiencing the world. </a:t>
            </a:r>
            <a:endParaRPr sz="1600"/>
          </a:p>
          <a:p>
            <a:pPr marL="0" lvl="0" indent="0" algn="l" rtl="0">
              <a:spcBef>
                <a:spcPts val="1600"/>
              </a:spcBef>
              <a:spcAft>
                <a:spcPts val="0"/>
              </a:spcAft>
              <a:buNone/>
            </a:pPr>
            <a:endParaRPr sz="1600"/>
          </a:p>
          <a:p>
            <a:pPr marL="0" lvl="0" indent="0" algn="l" rtl="0">
              <a:spcBef>
                <a:spcPts val="1600"/>
              </a:spcBef>
              <a:spcAft>
                <a:spcPts val="1600"/>
              </a:spcAft>
              <a:buNone/>
            </a:pPr>
            <a:r>
              <a:rPr lang="en" sz="1600"/>
              <a:t>This millions of listings generate a lot of data- data that can be analyzed and used for security, business decisions, understanding of customers’ and providers’ (hosts) behaviour and performance on the platform, guiding marketing initiatives, implementation of innovation additional services.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598100" y="240449"/>
            <a:ext cx="8222100" cy="72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DataSets</a:t>
            </a:r>
            <a:endParaRPr/>
          </a:p>
        </p:txBody>
      </p:sp>
      <p:sp>
        <p:nvSpPr>
          <p:cNvPr id="111" name="Google Shape;111;p16"/>
          <p:cNvSpPr txBox="1">
            <a:spLocks noGrp="1"/>
          </p:cNvSpPr>
          <p:nvPr>
            <p:ph type="subTitle" idx="1"/>
          </p:nvPr>
        </p:nvSpPr>
        <p:spPr>
          <a:xfrm>
            <a:off x="598100" y="1045424"/>
            <a:ext cx="8222100" cy="38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highlight>
                  <a:srgbClr val="FFFFFF"/>
                </a:highlight>
                <a:latin typeface="Arial"/>
                <a:ea typeface="Arial"/>
                <a:cs typeface="Arial"/>
                <a:sym typeface="Arial"/>
              </a:rPr>
              <a:t>i</a:t>
            </a:r>
            <a:r>
              <a:rPr lang="en" sz="1500">
                <a:solidFill>
                  <a:srgbClr val="000000"/>
                </a:solidFill>
                <a:highlight>
                  <a:srgbClr val="FFFFFF"/>
                </a:highlight>
              </a:rPr>
              <a:t>d                                  = Unique listing id</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name                             = represents accommodation</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host_id                             = unique id for hosts</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host_name                          = registered name for hosts</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neighbourhood_group                = group of area</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neighbourhood                      = area under neighbourhood group</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latitude                          = location of listing</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longitude                         = location of listing</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room_type                          = 3 unique rooms</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price                               = price of listing</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minimum_nights                       = minimum nights stay required for single visit</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number_of_reviews                   = total rating count of listings</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last_review                        = last review given</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reviews_per_month                 = ratings received per month</a:t>
            </a:r>
            <a:endParaRPr sz="1500">
              <a:solidFill>
                <a:srgbClr val="000000"/>
              </a:solidFill>
              <a:highlight>
                <a:srgbClr val="FFFFFF"/>
              </a:highlight>
            </a:endParaRPr>
          </a:p>
          <a:p>
            <a:pPr marL="0" lvl="0" indent="0" algn="l" rtl="0">
              <a:spcBef>
                <a:spcPts val="0"/>
              </a:spcBef>
              <a:spcAft>
                <a:spcPts val="0"/>
              </a:spcAft>
              <a:buNone/>
            </a:pPr>
            <a:r>
              <a:rPr lang="en" sz="1500">
                <a:solidFill>
                  <a:srgbClr val="000000"/>
                </a:solidFill>
                <a:highlight>
                  <a:srgbClr val="FFFFFF"/>
                </a:highlight>
              </a:rPr>
              <a:t>calculated_host_listings_count      = total number of listings registered under hosts</a:t>
            </a:r>
            <a:endParaRPr sz="1500">
              <a:solidFill>
                <a:srgbClr val="000000"/>
              </a:solidFill>
              <a:highlight>
                <a:srgbClr val="FFFFFF"/>
              </a:highlight>
            </a:endParaRPr>
          </a:p>
          <a:p>
            <a:pPr marL="0" lvl="0" indent="0" algn="l" rtl="0">
              <a:lnSpc>
                <a:spcPct val="110795"/>
              </a:lnSpc>
              <a:spcBef>
                <a:spcPts val="0"/>
              </a:spcBef>
              <a:spcAft>
                <a:spcPts val="0"/>
              </a:spcAft>
              <a:buNone/>
            </a:pPr>
            <a:r>
              <a:rPr lang="en" sz="1500">
                <a:solidFill>
                  <a:srgbClr val="000000"/>
                </a:solidFill>
                <a:highlight>
                  <a:srgbClr val="FFFFFF"/>
                </a:highlight>
              </a:rPr>
              <a:t>availability_365                    = Number of days for which host is available in a year</a:t>
            </a:r>
            <a:endParaRPr sz="1500">
              <a:solidFill>
                <a:srgbClr val="000000"/>
              </a:solidFill>
              <a:highlight>
                <a:srgbClr val="FFFFFF"/>
              </a:highlight>
            </a:endParaRPr>
          </a:p>
          <a:p>
            <a:pPr marL="0" lvl="0" indent="0" algn="l" rtl="0">
              <a:spcBef>
                <a:spcPts val="0"/>
              </a:spcBef>
              <a:spcAft>
                <a:spcPts val="0"/>
              </a:spcAft>
              <a:buNone/>
            </a:pP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New York City Map</a:t>
            </a:r>
            <a:endParaRPr b="1"/>
          </a:p>
        </p:txBody>
      </p:sp>
      <p:pic>
        <p:nvPicPr>
          <p:cNvPr id="117" name="Google Shape;117;p17"/>
          <p:cNvPicPr preferRelativeResize="0"/>
          <p:nvPr/>
        </p:nvPicPr>
        <p:blipFill>
          <a:blip r:embed="rId3">
            <a:alphaModFix/>
          </a:blip>
          <a:stretch>
            <a:fillRect/>
          </a:stretch>
        </p:blipFill>
        <p:spPr>
          <a:xfrm>
            <a:off x="4835925" y="1128375"/>
            <a:ext cx="3863400" cy="3820903"/>
          </a:xfrm>
          <a:prstGeom prst="rect">
            <a:avLst/>
          </a:prstGeom>
          <a:noFill/>
          <a:ln>
            <a:noFill/>
          </a:ln>
        </p:spPr>
      </p:pic>
      <p:pic>
        <p:nvPicPr>
          <p:cNvPr id="118" name="Google Shape;118;p17"/>
          <p:cNvPicPr preferRelativeResize="0"/>
          <p:nvPr/>
        </p:nvPicPr>
        <p:blipFill>
          <a:blip r:embed="rId4">
            <a:alphaModFix/>
          </a:blip>
          <a:stretch>
            <a:fillRect/>
          </a:stretch>
        </p:blipFill>
        <p:spPr>
          <a:xfrm>
            <a:off x="152400" y="1170200"/>
            <a:ext cx="3820900"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460950" y="156804"/>
            <a:ext cx="8222100" cy="7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Objectives</a:t>
            </a:r>
            <a:endParaRPr b="1"/>
          </a:p>
        </p:txBody>
      </p:sp>
      <p:sp>
        <p:nvSpPr>
          <p:cNvPr id="124" name="Google Shape;124;p18"/>
          <p:cNvSpPr txBox="1">
            <a:spLocks noGrp="1"/>
          </p:cNvSpPr>
          <p:nvPr>
            <p:ph type="subTitle" idx="1"/>
          </p:nvPr>
        </p:nvSpPr>
        <p:spPr>
          <a:xfrm>
            <a:off x="598100" y="1160425"/>
            <a:ext cx="8222100" cy="375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Which is the preferred location according to average best price ?</a:t>
            </a:r>
            <a:endParaRPr sz="1800"/>
          </a:p>
          <a:p>
            <a:pPr marL="457200" lvl="0" indent="-342900" algn="l" rtl="0">
              <a:spcBef>
                <a:spcPts val="0"/>
              </a:spcBef>
              <a:spcAft>
                <a:spcPts val="0"/>
              </a:spcAft>
              <a:buSzPts val="1800"/>
              <a:buAutoNum type="arabicPeriod"/>
            </a:pPr>
            <a:r>
              <a:rPr lang="en" sz="1800"/>
              <a:t>Where are most of the hosts located ?</a:t>
            </a:r>
            <a:endParaRPr sz="1800"/>
          </a:p>
          <a:p>
            <a:pPr marL="457200" lvl="0" indent="-342900" algn="l" rtl="0">
              <a:spcBef>
                <a:spcPts val="0"/>
              </a:spcBef>
              <a:spcAft>
                <a:spcPts val="0"/>
              </a:spcAft>
              <a:buSzPts val="1800"/>
              <a:buAutoNum type="arabicPeriod"/>
            </a:pPr>
            <a:r>
              <a:rPr lang="en" sz="1800"/>
              <a:t>The highest and lowest rent paying locations by customers</a:t>
            </a:r>
            <a:endParaRPr sz="1800"/>
          </a:p>
          <a:p>
            <a:pPr marL="457200" lvl="0" indent="-342900" algn="l" rtl="0">
              <a:spcBef>
                <a:spcPts val="0"/>
              </a:spcBef>
              <a:spcAft>
                <a:spcPts val="0"/>
              </a:spcAft>
              <a:buSzPts val="1800"/>
              <a:buAutoNum type="arabicPeriod"/>
            </a:pPr>
            <a:r>
              <a:rPr lang="en" sz="1800"/>
              <a:t>Most popular/ demanded host based on reviews and availability 365 days</a:t>
            </a:r>
            <a:endParaRPr sz="1800"/>
          </a:p>
          <a:p>
            <a:pPr marL="457200" lvl="0" indent="-342900" algn="l" rtl="0">
              <a:spcBef>
                <a:spcPts val="0"/>
              </a:spcBef>
              <a:spcAft>
                <a:spcPts val="0"/>
              </a:spcAft>
              <a:buSzPts val="1800"/>
              <a:buAutoNum type="arabicPeriod"/>
            </a:pPr>
            <a:r>
              <a:rPr lang="en" sz="1800"/>
              <a:t>Establishing relation between neighbourhood group and availability of rooms</a:t>
            </a:r>
            <a:endParaRPr sz="1800"/>
          </a:p>
          <a:p>
            <a:pPr marL="457200" lvl="0" indent="-342900" algn="l" rtl="0">
              <a:spcBef>
                <a:spcPts val="0"/>
              </a:spcBef>
              <a:spcAft>
                <a:spcPts val="0"/>
              </a:spcAft>
              <a:buSzPts val="1800"/>
              <a:buAutoNum type="arabicPeriod"/>
            </a:pPr>
            <a:r>
              <a:rPr lang="en" sz="1800"/>
              <a:t>Which are the top hosts, neighbourhoods, neighbourhood groups based on their turn over?</a:t>
            </a:r>
            <a:endParaRPr sz="1800"/>
          </a:p>
          <a:p>
            <a:pPr marL="457200" lvl="0" indent="-342900" algn="l" rtl="0">
              <a:spcBef>
                <a:spcPts val="0"/>
              </a:spcBef>
              <a:spcAft>
                <a:spcPts val="0"/>
              </a:spcAft>
              <a:buSzPts val="1800"/>
              <a:buAutoNum type="arabicPeriod"/>
            </a:pPr>
            <a:r>
              <a:rPr lang="en" sz="1800"/>
              <a:t>Room type selection based on price, availability on 365 days.</a:t>
            </a:r>
            <a:endParaRPr sz="1800"/>
          </a:p>
          <a:p>
            <a:pPr marL="457200" lvl="0" indent="-342900" algn="l" rtl="0">
              <a:spcBef>
                <a:spcPts val="0"/>
              </a:spcBef>
              <a:spcAft>
                <a:spcPts val="0"/>
              </a:spcAft>
              <a:buSzPts val="1800"/>
              <a:buAutoNum type="arabicPeriod"/>
            </a:pPr>
            <a:r>
              <a:rPr lang="en" sz="1800"/>
              <a:t>Top 10 neighbourhood based on listing price.</a:t>
            </a:r>
            <a:endParaRPr sz="1800"/>
          </a:p>
          <a:p>
            <a:pPr marL="457200" lvl="0" indent="-342900" algn="l" rtl="0">
              <a:spcBef>
                <a:spcPts val="0"/>
              </a:spcBef>
              <a:spcAft>
                <a:spcPts val="0"/>
              </a:spcAft>
              <a:buSzPts val="1800"/>
              <a:buAutoNum type="arabicPeriod"/>
            </a:pPr>
            <a:r>
              <a:rPr lang="en" sz="1800"/>
              <a:t>Distribution of properties based on Mandatory Stays.</a:t>
            </a:r>
            <a:endParaRPr sz="1800"/>
          </a:p>
          <a:p>
            <a:pPr marL="457200" lvl="0" indent="-342900" algn="l" rtl="0">
              <a:spcBef>
                <a:spcPts val="0"/>
              </a:spcBef>
              <a:spcAft>
                <a:spcPts val="0"/>
              </a:spcAft>
              <a:buSzPts val="1800"/>
              <a:buAutoNum type="arabicPeriod"/>
            </a:pPr>
            <a:r>
              <a:rPr lang="en" sz="1800"/>
              <a:t>Type of Visit based on Mandatory Stay allowed for single booking.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410000"/>
            <a:ext cx="85206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Hosts with the most listings in NYC</a:t>
            </a:r>
            <a:endParaRPr sz="1800" b="1"/>
          </a:p>
        </p:txBody>
      </p:sp>
      <p:pic>
        <p:nvPicPr>
          <p:cNvPr id="130" name="Google Shape;130;p19"/>
          <p:cNvPicPr preferRelativeResize="0"/>
          <p:nvPr/>
        </p:nvPicPr>
        <p:blipFill>
          <a:blip r:embed="rId3">
            <a:alphaModFix/>
          </a:blip>
          <a:stretch>
            <a:fillRect/>
          </a:stretch>
        </p:blipFill>
        <p:spPr>
          <a:xfrm>
            <a:off x="1793725" y="999175"/>
            <a:ext cx="5795928" cy="400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Map of neighbourhood group and room type</a:t>
            </a:r>
            <a:endParaRPr sz="1800" b="1"/>
          </a:p>
        </p:txBody>
      </p:sp>
      <p:pic>
        <p:nvPicPr>
          <p:cNvPr id="136" name="Google Shape;136;p20"/>
          <p:cNvPicPr preferRelativeResize="0"/>
          <p:nvPr/>
        </p:nvPicPr>
        <p:blipFill>
          <a:blip r:embed="rId3">
            <a:alphaModFix/>
          </a:blip>
          <a:stretch>
            <a:fillRect/>
          </a:stretch>
        </p:blipFill>
        <p:spPr>
          <a:xfrm>
            <a:off x="152400" y="1170200"/>
            <a:ext cx="4259299" cy="3576050"/>
          </a:xfrm>
          <a:prstGeom prst="rect">
            <a:avLst/>
          </a:prstGeom>
          <a:noFill/>
          <a:ln>
            <a:noFill/>
          </a:ln>
        </p:spPr>
      </p:pic>
      <p:pic>
        <p:nvPicPr>
          <p:cNvPr id="137" name="Google Shape;137;p20"/>
          <p:cNvPicPr preferRelativeResize="0"/>
          <p:nvPr/>
        </p:nvPicPr>
        <p:blipFill>
          <a:blip r:embed="rId4">
            <a:alphaModFix/>
          </a:blip>
          <a:stretch>
            <a:fillRect/>
          </a:stretch>
        </p:blipFill>
        <p:spPr>
          <a:xfrm>
            <a:off x="4334100" y="1170200"/>
            <a:ext cx="4657500" cy="36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Correlation Matrix</a:t>
            </a:r>
            <a:endParaRPr sz="1800" b="1"/>
          </a:p>
        </p:txBody>
      </p:sp>
      <p:pic>
        <p:nvPicPr>
          <p:cNvPr id="143" name="Google Shape;143;p21"/>
          <p:cNvPicPr preferRelativeResize="0"/>
          <p:nvPr/>
        </p:nvPicPr>
        <p:blipFill>
          <a:blip r:embed="rId3">
            <a:alphaModFix/>
          </a:blip>
          <a:stretch>
            <a:fillRect/>
          </a:stretch>
        </p:blipFill>
        <p:spPr>
          <a:xfrm>
            <a:off x="152400" y="1285875"/>
            <a:ext cx="8679901" cy="37052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(16:9)</PresentationFormat>
  <Paragraphs>87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Lobster</vt:lpstr>
      <vt:lpstr>Roboto</vt:lpstr>
      <vt:lpstr>Geometric</vt:lpstr>
      <vt:lpstr>Capstone Project: Airbnb Booking Analysis </vt:lpstr>
      <vt:lpstr>Introduction</vt:lpstr>
      <vt:lpstr>Problem Statement</vt:lpstr>
      <vt:lpstr>DataSets</vt:lpstr>
      <vt:lpstr>New York City Map</vt:lpstr>
      <vt:lpstr>Objectives</vt:lpstr>
      <vt:lpstr>Hosts with the most listings in NYC</vt:lpstr>
      <vt:lpstr>Map of neighbourhood group and room type</vt:lpstr>
      <vt:lpstr>Correlation Matrix</vt:lpstr>
      <vt:lpstr>Plot all Neighbourhood Group </vt:lpstr>
      <vt:lpstr>Neighbourhood </vt:lpstr>
      <vt:lpstr>Room Type </vt:lpstr>
      <vt:lpstr>Relation between neighbourhood group and Availability of Room In [22]: </vt:lpstr>
      <vt:lpstr>Availability of Room </vt:lpstr>
      <vt:lpstr>WordCloud </vt:lpstr>
      <vt:lpstr>Correlation between different variables </vt:lpstr>
      <vt:lpstr>Limitations &amp; Scope of Improvement</vt:lpstr>
      <vt:lpstr>Conclusion</vt:lpstr>
      <vt:lpstr>Conclusion [Contd.]</vt:lpstr>
      <vt:lpstr>Marketing Initiative</vt:lpstr>
      <vt:lpstr>Thank You   EDA Capstone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 </dc:title>
  <cp:lastModifiedBy>sandipan saha</cp:lastModifiedBy>
  <cp:revision>1</cp:revision>
  <dcterms:modified xsi:type="dcterms:W3CDTF">2023-09-18T14:15:37Z</dcterms:modified>
</cp:coreProperties>
</file>