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270500"/>
  <p:notesSz cx="9144000" cy="5270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922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633855"/>
            <a:ext cx="7772400" cy="1106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951480"/>
            <a:ext cx="6400800" cy="1317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1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1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212215"/>
            <a:ext cx="3977640" cy="3478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212215"/>
            <a:ext cx="3977640" cy="3478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1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58200" y="45719"/>
            <a:ext cx="566927" cy="63703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350518"/>
            <a:ext cx="7754111" cy="484327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94176" y="972286"/>
            <a:ext cx="1446022" cy="5133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074" y="-67615"/>
            <a:ext cx="5959475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1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8267" y="2494063"/>
            <a:ext cx="8627465" cy="1252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901565"/>
            <a:ext cx="2926080" cy="263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901565"/>
            <a:ext cx="2103120" cy="263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901565"/>
            <a:ext cx="2103120" cy="263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5.png"/><Relationship Id="rId7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jpg"/><Relationship Id="rId9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3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1871471"/>
            <a:ext cx="7010400" cy="5181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93189" y="164033"/>
            <a:ext cx="517017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i="0" spc="-5" dirty="0">
                <a:latin typeface="Arial"/>
                <a:cs typeface="Arial"/>
              </a:rPr>
              <a:t>Capstone</a:t>
            </a:r>
            <a:r>
              <a:rPr sz="4200" i="0" spc="-75" dirty="0">
                <a:latin typeface="Arial"/>
                <a:cs typeface="Arial"/>
              </a:rPr>
              <a:t> </a:t>
            </a:r>
            <a:r>
              <a:rPr sz="4200" i="0" dirty="0">
                <a:latin typeface="Arial"/>
                <a:cs typeface="Arial"/>
              </a:rPr>
              <a:t>Project</a:t>
            </a:r>
            <a:r>
              <a:rPr sz="4200" i="0" spc="-50" dirty="0">
                <a:latin typeface="Arial"/>
                <a:cs typeface="Arial"/>
              </a:rPr>
              <a:t> </a:t>
            </a:r>
            <a:r>
              <a:rPr sz="4200" i="0" dirty="0">
                <a:latin typeface="Arial"/>
                <a:cs typeface="Arial"/>
              </a:rPr>
              <a:t>-</a:t>
            </a:r>
            <a:r>
              <a:rPr sz="4200" i="0" spc="-55" dirty="0">
                <a:latin typeface="Arial"/>
                <a:cs typeface="Arial"/>
              </a:rPr>
              <a:t> </a:t>
            </a:r>
            <a:r>
              <a:rPr sz="4200" i="0" dirty="0">
                <a:latin typeface="Arial"/>
                <a:cs typeface="Arial"/>
              </a:rPr>
              <a:t>4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8779" y="1329004"/>
            <a:ext cx="7977505" cy="1024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3150" b="1" dirty="0">
                <a:solidFill>
                  <a:srgbClr val="124F5C"/>
                </a:solidFill>
                <a:latin typeface="Tahoma"/>
                <a:cs typeface="Tahoma"/>
              </a:rPr>
              <a:t>Netflix</a:t>
            </a:r>
            <a:r>
              <a:rPr sz="3150" b="1" spc="-8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3150" b="1" spc="-5" dirty="0">
                <a:solidFill>
                  <a:srgbClr val="124F5C"/>
                </a:solidFill>
                <a:latin typeface="Tahoma"/>
                <a:cs typeface="Tahoma"/>
              </a:rPr>
              <a:t>Movies</a:t>
            </a:r>
            <a:r>
              <a:rPr sz="315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3150" b="1" spc="-10" dirty="0">
                <a:solidFill>
                  <a:srgbClr val="124F5C"/>
                </a:solidFill>
                <a:latin typeface="Tahoma"/>
                <a:cs typeface="Tahoma"/>
              </a:rPr>
              <a:t>and</a:t>
            </a:r>
            <a:r>
              <a:rPr sz="3150" b="1" spc="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3150" b="1" spc="-10" dirty="0">
                <a:solidFill>
                  <a:srgbClr val="124F5C"/>
                </a:solidFill>
                <a:latin typeface="Tahoma"/>
                <a:cs typeface="Tahoma"/>
              </a:rPr>
              <a:t>TV</a:t>
            </a:r>
            <a:r>
              <a:rPr sz="3150" b="1" spc="-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3150" b="1" spc="-5" dirty="0">
                <a:solidFill>
                  <a:srgbClr val="124F5C"/>
                </a:solidFill>
                <a:latin typeface="Tahoma"/>
                <a:cs typeface="Tahoma"/>
              </a:rPr>
              <a:t>Shows</a:t>
            </a:r>
            <a:r>
              <a:rPr sz="3150" b="1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3150" b="1" spc="-10" dirty="0">
                <a:solidFill>
                  <a:srgbClr val="124F5C"/>
                </a:solidFill>
                <a:latin typeface="Tahoma"/>
                <a:cs typeface="Tahoma"/>
              </a:rPr>
              <a:t>Clustering</a:t>
            </a:r>
            <a:endParaRPr sz="3150">
              <a:latin typeface="Tahoma"/>
              <a:cs typeface="Tahoma"/>
            </a:endParaRPr>
          </a:p>
          <a:p>
            <a:pPr marL="4445" algn="ctr">
              <a:lnSpc>
                <a:spcPct val="100000"/>
              </a:lnSpc>
              <a:spcBef>
                <a:spcPts val="5"/>
              </a:spcBef>
            </a:pPr>
            <a:r>
              <a:rPr sz="3400" b="1" spc="-5" dirty="0">
                <a:solidFill>
                  <a:srgbClr val="CC0000"/>
                </a:solidFill>
                <a:latin typeface="Arial"/>
                <a:cs typeface="Arial"/>
              </a:rPr>
              <a:t>Unsupervised</a:t>
            </a:r>
            <a:r>
              <a:rPr sz="3400" b="1" spc="-8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3400" b="1" spc="5" dirty="0">
                <a:solidFill>
                  <a:srgbClr val="CC0000"/>
                </a:solidFill>
                <a:latin typeface="Arial"/>
                <a:cs typeface="Arial"/>
              </a:rPr>
              <a:t>Machine</a:t>
            </a:r>
            <a:r>
              <a:rPr sz="3400" b="1" spc="-5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3400" b="1" dirty="0">
                <a:solidFill>
                  <a:srgbClr val="CC0000"/>
                </a:solidFill>
                <a:latin typeface="Arial"/>
                <a:cs typeface="Arial"/>
              </a:rPr>
              <a:t>Learning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2379" y="3429529"/>
            <a:ext cx="2807970" cy="941069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b="1" spc="-10" dirty="0">
                <a:solidFill>
                  <a:srgbClr val="124F5C"/>
                </a:solidFill>
                <a:latin typeface="Arial"/>
                <a:cs typeface="Arial"/>
              </a:rPr>
              <a:t>Presented</a:t>
            </a:r>
            <a:r>
              <a:rPr sz="1400" b="1" spc="-5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124F5C"/>
                </a:solidFill>
                <a:latin typeface="Arial"/>
                <a:cs typeface="Arial"/>
              </a:rPr>
              <a:t>By: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400" b="1" spc="-5" dirty="0">
                <a:solidFill>
                  <a:srgbClr val="CC0000"/>
                </a:solidFill>
                <a:latin typeface="Arial"/>
                <a:cs typeface="Arial"/>
              </a:rPr>
              <a:t>S</a:t>
            </a:r>
            <a:r>
              <a:rPr sz="1400" b="1" spc="-15" dirty="0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lang="en-IN" sz="1400" b="1" spc="-5" dirty="0" err="1">
                <a:solidFill>
                  <a:srgbClr val="CC0000"/>
                </a:solidFill>
                <a:latin typeface="Arial"/>
                <a:cs typeface="Arial"/>
              </a:rPr>
              <a:t>ndipan</a:t>
            </a:r>
            <a:r>
              <a:rPr lang="en-IN" sz="1400" b="1" spc="-5" dirty="0">
                <a:solidFill>
                  <a:srgbClr val="CC0000"/>
                </a:solidFill>
                <a:latin typeface="Arial"/>
                <a:cs typeface="Arial"/>
              </a:rPr>
              <a:t> Saha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400" b="1" spc="-5" dirty="0">
                <a:solidFill>
                  <a:srgbClr val="CC0000"/>
                </a:solidFill>
                <a:latin typeface="Arial"/>
                <a:cs typeface="Arial"/>
              </a:rPr>
              <a:t>D</a:t>
            </a:r>
            <a:r>
              <a:rPr sz="1400" b="1" spc="-15" dirty="0">
                <a:solidFill>
                  <a:srgbClr val="CC0000"/>
                </a:solidFill>
                <a:latin typeface="Arial"/>
                <a:cs typeface="Arial"/>
              </a:rPr>
              <a:t>at</a:t>
            </a:r>
            <a:r>
              <a:rPr sz="1400" b="1" spc="-5" dirty="0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sz="14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C0000"/>
                </a:solidFill>
                <a:latin typeface="Arial"/>
                <a:cs typeface="Arial"/>
              </a:rPr>
              <a:t>S</a:t>
            </a:r>
            <a:r>
              <a:rPr sz="1400" b="1" spc="-15" dirty="0">
                <a:solidFill>
                  <a:srgbClr val="CC0000"/>
                </a:solidFill>
                <a:latin typeface="Arial"/>
                <a:cs typeface="Arial"/>
              </a:rPr>
              <a:t>c</a:t>
            </a:r>
            <a:r>
              <a:rPr sz="1400" b="1" spc="-5" dirty="0">
                <a:solidFill>
                  <a:srgbClr val="CC0000"/>
                </a:solidFill>
                <a:latin typeface="Arial"/>
                <a:cs typeface="Arial"/>
              </a:rPr>
              <a:t>i</a:t>
            </a:r>
            <a:r>
              <a:rPr sz="1400" b="1" spc="-20" dirty="0">
                <a:solidFill>
                  <a:srgbClr val="CC0000"/>
                </a:solidFill>
                <a:latin typeface="Arial"/>
                <a:cs typeface="Arial"/>
              </a:rPr>
              <a:t>en</a:t>
            </a:r>
            <a:r>
              <a:rPr sz="1400" b="1" spc="-15" dirty="0">
                <a:solidFill>
                  <a:srgbClr val="CC0000"/>
                </a:solidFill>
                <a:latin typeface="Arial"/>
                <a:cs typeface="Arial"/>
              </a:rPr>
              <a:t>c</a:t>
            </a:r>
            <a:r>
              <a:rPr sz="1400" b="1" spc="-5" dirty="0">
                <a:solidFill>
                  <a:srgbClr val="CC0000"/>
                </a:solidFill>
                <a:latin typeface="Arial"/>
                <a:cs typeface="Arial"/>
              </a:rPr>
              <a:t>e</a:t>
            </a:r>
            <a:r>
              <a:rPr sz="1400" b="1" spc="-3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b="1" spc="-90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1400" b="1" dirty="0">
                <a:solidFill>
                  <a:srgbClr val="CC0000"/>
                </a:solidFill>
                <a:latin typeface="Arial"/>
                <a:cs typeface="Arial"/>
              </a:rPr>
              <a:t>r</a:t>
            </a:r>
            <a:r>
              <a:rPr sz="1400" b="1" spc="-15" dirty="0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sz="1400" b="1" spc="-5" dirty="0">
                <a:solidFill>
                  <a:srgbClr val="CC0000"/>
                </a:solidFill>
                <a:latin typeface="Arial"/>
                <a:cs typeface="Arial"/>
              </a:rPr>
              <a:t>i</a:t>
            </a:r>
            <a:r>
              <a:rPr sz="1400" b="1" spc="-25" dirty="0">
                <a:solidFill>
                  <a:srgbClr val="CC0000"/>
                </a:solidFill>
                <a:latin typeface="Arial"/>
                <a:cs typeface="Arial"/>
              </a:rPr>
              <a:t>n</a:t>
            </a:r>
            <a:r>
              <a:rPr sz="1400" b="1" spc="-15" dirty="0">
                <a:solidFill>
                  <a:srgbClr val="CC0000"/>
                </a:solidFill>
                <a:latin typeface="Arial"/>
                <a:cs typeface="Arial"/>
              </a:rPr>
              <a:t>ee</a:t>
            </a:r>
            <a:r>
              <a:rPr sz="1400" b="1" spc="-5" dirty="0">
                <a:solidFill>
                  <a:srgbClr val="CC0000"/>
                </a:solidFill>
                <a:latin typeface="Arial"/>
                <a:cs typeface="Arial"/>
              </a:rPr>
              <a:t>,</a:t>
            </a:r>
            <a:r>
              <a:rPr sz="1400" b="1" spc="-8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b="1" spc="-30" dirty="0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sz="1400" b="1" spc="-5" dirty="0">
                <a:solidFill>
                  <a:srgbClr val="CC0000"/>
                </a:solidFill>
                <a:latin typeface="Arial"/>
                <a:cs typeface="Arial"/>
              </a:rPr>
              <a:t>lm</a:t>
            </a:r>
            <a:r>
              <a:rPr sz="1400" b="1" spc="-15" dirty="0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sz="1400" b="1" spc="-5" dirty="0">
                <a:solidFill>
                  <a:srgbClr val="CC0000"/>
                </a:solidFill>
                <a:latin typeface="Arial"/>
                <a:cs typeface="Arial"/>
              </a:rPr>
              <a:t>B</a:t>
            </a:r>
            <a:r>
              <a:rPr sz="1400" b="1" spc="-15" dirty="0">
                <a:solidFill>
                  <a:srgbClr val="CC0000"/>
                </a:solidFill>
                <a:latin typeface="Arial"/>
                <a:cs typeface="Arial"/>
              </a:rPr>
              <a:t>ette</a:t>
            </a:r>
            <a:r>
              <a:rPr sz="1400" b="1" spc="-5" dirty="0">
                <a:solidFill>
                  <a:srgbClr val="CC0000"/>
                </a:solidFill>
                <a:latin typeface="Arial"/>
                <a:cs typeface="Arial"/>
              </a:rPr>
              <a:t>r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sz="1400" dirty="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58200" y="121919"/>
            <a:ext cx="566927" cy="63703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21151" y="0"/>
            <a:ext cx="2901696" cy="526999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80759" y="2865119"/>
            <a:ext cx="2944367" cy="155143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5751" y="685799"/>
            <a:ext cx="4456713" cy="353567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0187" y="131775"/>
            <a:ext cx="589470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5" dirty="0">
                <a:latin typeface="Georgia"/>
                <a:cs typeface="Georgia"/>
              </a:rPr>
              <a:t>TV</a:t>
            </a:r>
            <a:r>
              <a:rPr sz="3950" spc="-35" dirty="0">
                <a:latin typeface="Georgia"/>
                <a:cs typeface="Georgia"/>
              </a:rPr>
              <a:t> </a:t>
            </a:r>
            <a:r>
              <a:rPr sz="3950" dirty="0">
                <a:latin typeface="Georgia"/>
                <a:cs typeface="Georgia"/>
              </a:rPr>
              <a:t>shows</a:t>
            </a:r>
            <a:r>
              <a:rPr sz="3950" spc="-95" dirty="0">
                <a:latin typeface="Georgia"/>
                <a:cs typeface="Georgia"/>
              </a:rPr>
              <a:t> </a:t>
            </a:r>
            <a:r>
              <a:rPr sz="3950" spc="-10" dirty="0">
                <a:latin typeface="Georgia"/>
                <a:cs typeface="Georgia"/>
              </a:rPr>
              <a:t>or</a:t>
            </a:r>
            <a:r>
              <a:rPr sz="3950" spc="-35" dirty="0">
                <a:latin typeface="Georgia"/>
                <a:cs typeface="Georgia"/>
              </a:rPr>
              <a:t> </a:t>
            </a:r>
            <a:r>
              <a:rPr sz="3950" spc="5" dirty="0">
                <a:latin typeface="Georgia"/>
                <a:cs typeface="Georgia"/>
              </a:rPr>
              <a:t>Movies</a:t>
            </a:r>
            <a:r>
              <a:rPr sz="3950" spc="-80" dirty="0">
                <a:latin typeface="Georgia"/>
                <a:cs typeface="Georgia"/>
              </a:rPr>
              <a:t> </a:t>
            </a:r>
            <a:r>
              <a:rPr sz="3950" spc="-10" dirty="0">
                <a:latin typeface="Georgia"/>
                <a:cs typeface="Georgia"/>
              </a:rPr>
              <a:t>??</a:t>
            </a:r>
            <a:endParaRPr sz="395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0452" y="4302481"/>
            <a:ext cx="3750310" cy="59309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375285" indent="-363220">
              <a:lnSpc>
                <a:spcPct val="100000"/>
              </a:lnSpc>
              <a:spcBef>
                <a:spcPts val="320"/>
              </a:spcBef>
              <a:buFont typeface="Tahoma"/>
              <a:buChar char="●"/>
              <a:tabLst>
                <a:tab pos="375285" algn="l"/>
                <a:tab pos="375920" algn="l"/>
              </a:tabLst>
            </a:pPr>
            <a:r>
              <a:rPr sz="1700" dirty="0">
                <a:latin typeface="Comic Sans MS"/>
                <a:cs typeface="Comic Sans MS"/>
              </a:rPr>
              <a:t>Most</a:t>
            </a:r>
            <a:r>
              <a:rPr sz="1700" spc="-40" dirty="0">
                <a:latin typeface="Comic Sans MS"/>
                <a:cs typeface="Comic Sans MS"/>
              </a:rPr>
              <a:t> </a:t>
            </a:r>
            <a:r>
              <a:rPr sz="1700" spc="-5" dirty="0">
                <a:latin typeface="Comic Sans MS"/>
                <a:cs typeface="Comic Sans MS"/>
              </a:rPr>
              <a:t>of</a:t>
            </a:r>
            <a:r>
              <a:rPr sz="1700" spc="-10" dirty="0">
                <a:latin typeface="Comic Sans MS"/>
                <a:cs typeface="Comic Sans MS"/>
              </a:rPr>
              <a:t> </a:t>
            </a:r>
            <a:r>
              <a:rPr sz="1700" spc="-5" dirty="0">
                <a:latin typeface="Comic Sans MS"/>
                <a:cs typeface="Comic Sans MS"/>
              </a:rPr>
              <a:t>the</a:t>
            </a:r>
            <a:r>
              <a:rPr sz="1700" dirty="0">
                <a:latin typeface="Comic Sans MS"/>
                <a:cs typeface="Comic Sans MS"/>
              </a:rPr>
              <a:t> </a:t>
            </a:r>
            <a:r>
              <a:rPr sz="1700" spc="-10" dirty="0">
                <a:latin typeface="Comic Sans MS"/>
                <a:cs typeface="Comic Sans MS"/>
              </a:rPr>
              <a:t>contents</a:t>
            </a:r>
            <a:r>
              <a:rPr sz="1700" dirty="0">
                <a:latin typeface="Comic Sans MS"/>
                <a:cs typeface="Comic Sans MS"/>
              </a:rPr>
              <a:t> </a:t>
            </a:r>
            <a:r>
              <a:rPr sz="1700" spc="-5" dirty="0">
                <a:latin typeface="Comic Sans MS"/>
                <a:cs typeface="Comic Sans MS"/>
              </a:rPr>
              <a:t>are </a:t>
            </a:r>
            <a:r>
              <a:rPr sz="1700" i="1" spc="-5" dirty="0">
                <a:latin typeface="Comic Sans MS"/>
                <a:cs typeface="Comic Sans MS"/>
              </a:rPr>
              <a:t>Movies</a:t>
            </a:r>
            <a:endParaRPr sz="1700">
              <a:latin typeface="Comic Sans MS"/>
              <a:cs typeface="Comic Sans MS"/>
            </a:endParaRPr>
          </a:p>
          <a:p>
            <a:pPr marL="375285" indent="-363220">
              <a:lnSpc>
                <a:spcPct val="100000"/>
              </a:lnSpc>
              <a:spcBef>
                <a:spcPts val="225"/>
              </a:spcBef>
              <a:buFont typeface="Tahoma"/>
              <a:buChar char="●"/>
              <a:tabLst>
                <a:tab pos="375285" algn="l"/>
                <a:tab pos="375920" algn="l"/>
              </a:tabLst>
            </a:pPr>
            <a:r>
              <a:rPr sz="1650" i="1" spc="5" dirty="0">
                <a:latin typeface="Comic Sans MS"/>
                <a:cs typeface="Comic Sans MS"/>
              </a:rPr>
              <a:t>Less</a:t>
            </a:r>
            <a:r>
              <a:rPr sz="1650" i="1" spc="-60" dirty="0">
                <a:latin typeface="Comic Sans MS"/>
                <a:cs typeface="Comic Sans MS"/>
              </a:rPr>
              <a:t> </a:t>
            </a:r>
            <a:r>
              <a:rPr sz="1650" i="1" dirty="0">
                <a:latin typeface="Comic Sans MS"/>
                <a:cs typeface="Comic Sans MS"/>
              </a:rPr>
              <a:t>than</a:t>
            </a:r>
            <a:r>
              <a:rPr sz="1650" i="1" spc="-65" dirty="0">
                <a:latin typeface="Comic Sans MS"/>
                <a:cs typeface="Comic Sans MS"/>
              </a:rPr>
              <a:t> </a:t>
            </a:r>
            <a:r>
              <a:rPr sz="1650" i="1" spc="5" dirty="0">
                <a:latin typeface="Arial"/>
                <a:cs typeface="Arial"/>
              </a:rPr>
              <a:t>⅓</a:t>
            </a:r>
            <a:r>
              <a:rPr sz="1650" i="1" spc="20" dirty="0">
                <a:latin typeface="Arial"/>
                <a:cs typeface="Arial"/>
              </a:rPr>
              <a:t> </a:t>
            </a:r>
            <a:r>
              <a:rPr sz="1650" i="1" spc="-5" dirty="0">
                <a:latin typeface="Comic Sans MS"/>
                <a:cs typeface="Comic Sans MS"/>
              </a:rPr>
              <a:t>content</a:t>
            </a:r>
            <a:r>
              <a:rPr sz="1650" i="1" spc="-75" dirty="0">
                <a:latin typeface="Comic Sans MS"/>
                <a:cs typeface="Comic Sans MS"/>
              </a:rPr>
              <a:t> </a:t>
            </a:r>
            <a:r>
              <a:rPr sz="1650" i="1" spc="-20" dirty="0">
                <a:latin typeface="Comic Sans MS"/>
                <a:cs typeface="Comic Sans MS"/>
              </a:rPr>
              <a:t>are</a:t>
            </a:r>
            <a:r>
              <a:rPr sz="1650" i="1" spc="5" dirty="0">
                <a:latin typeface="Comic Sans MS"/>
                <a:cs typeface="Comic Sans MS"/>
              </a:rPr>
              <a:t> </a:t>
            </a:r>
            <a:r>
              <a:rPr sz="1650" i="1" dirty="0">
                <a:latin typeface="Comic Sans MS"/>
                <a:cs typeface="Comic Sans MS"/>
              </a:rPr>
              <a:t>TV</a:t>
            </a:r>
            <a:r>
              <a:rPr sz="1650" i="1" spc="-40" dirty="0">
                <a:latin typeface="Comic Sans MS"/>
                <a:cs typeface="Comic Sans MS"/>
              </a:rPr>
              <a:t> </a:t>
            </a:r>
            <a:r>
              <a:rPr sz="1650" i="1" spc="-20" dirty="0">
                <a:latin typeface="Comic Sans MS"/>
                <a:cs typeface="Comic Sans MS"/>
              </a:rPr>
              <a:t>Shows</a:t>
            </a:r>
            <a:endParaRPr sz="1650">
              <a:latin typeface="Comic Sans MS"/>
              <a:cs typeface="Comic Sans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58200" y="140207"/>
            <a:ext cx="566927" cy="63703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8680" y="649223"/>
            <a:ext cx="5419344" cy="24688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514" y="0"/>
            <a:ext cx="830960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Georgia"/>
                <a:cs typeface="Georgia"/>
              </a:rPr>
              <a:t>Countries</a:t>
            </a:r>
            <a:r>
              <a:rPr b="0" spc="-85" dirty="0">
                <a:latin typeface="Georgia"/>
                <a:cs typeface="Georgia"/>
              </a:rPr>
              <a:t> </a:t>
            </a:r>
            <a:r>
              <a:rPr b="0" spc="-5" dirty="0">
                <a:latin typeface="Georgia"/>
                <a:cs typeface="Georgia"/>
              </a:rPr>
              <a:t>producing </a:t>
            </a:r>
            <a:r>
              <a:rPr b="0" dirty="0">
                <a:latin typeface="Georgia"/>
                <a:cs typeface="Georgia"/>
              </a:rPr>
              <a:t>most</a:t>
            </a:r>
            <a:r>
              <a:rPr b="0" spc="-55" dirty="0">
                <a:latin typeface="Georgia"/>
                <a:cs typeface="Georgia"/>
              </a:rPr>
              <a:t> </a:t>
            </a:r>
            <a:r>
              <a:rPr b="0" spc="-10" dirty="0">
                <a:latin typeface="Georgia"/>
                <a:cs typeface="Georgia"/>
              </a:rPr>
              <a:t>no</a:t>
            </a:r>
            <a:r>
              <a:rPr b="0" dirty="0">
                <a:latin typeface="Georgia"/>
                <a:cs typeface="Georgia"/>
              </a:rPr>
              <a:t> of</a:t>
            </a:r>
            <a:r>
              <a:rPr b="0" spc="-45" dirty="0">
                <a:latin typeface="Georgia"/>
                <a:cs typeface="Georgia"/>
              </a:rPr>
              <a:t> </a:t>
            </a:r>
            <a:r>
              <a:rPr b="0" spc="-5" dirty="0">
                <a:latin typeface="Georgia"/>
                <a:cs typeface="Georgia"/>
              </a:rPr>
              <a:t>contents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21078" y="3460040"/>
          <a:ext cx="4864099" cy="371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0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2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7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2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839">
                <a:tc>
                  <a:txBody>
                    <a:bodyPr/>
                    <a:lstStyle/>
                    <a:p>
                      <a:pPr marL="18415" algn="ctr">
                        <a:lnSpc>
                          <a:spcPts val="1145"/>
                        </a:lnSpc>
                        <a:spcBef>
                          <a:spcPts val="254"/>
                        </a:spcBef>
                      </a:pPr>
                      <a:r>
                        <a:rPr sz="1000" spc="-20" dirty="0">
                          <a:latin typeface="Georgia"/>
                          <a:cs typeface="Georgia"/>
                        </a:rPr>
                        <a:t>United</a:t>
                      </a:r>
                      <a:endParaRPr sz="1000">
                        <a:latin typeface="Georgia"/>
                        <a:cs typeface="Georgia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ts val="1400"/>
                        </a:lnSpc>
                      </a:pPr>
                      <a:r>
                        <a:rPr sz="1000" spc="-5" dirty="0">
                          <a:solidFill>
                            <a:srgbClr val="154085"/>
                          </a:solidFill>
                          <a:latin typeface="Georgia"/>
                          <a:cs typeface="Georgia"/>
                        </a:rPr>
                        <a:t>India</a:t>
                      </a:r>
                      <a:r>
                        <a:rPr sz="1000" spc="180" dirty="0">
                          <a:solidFill>
                            <a:srgbClr val="154085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000" dirty="0">
                          <a:solidFill>
                            <a:srgbClr val="0C343B"/>
                          </a:solidFill>
                          <a:latin typeface="Georgia"/>
                          <a:cs typeface="Georgia"/>
                        </a:rPr>
                        <a:t>United</a:t>
                      </a:r>
                      <a:r>
                        <a:rPr sz="1000" spc="210" dirty="0">
                          <a:solidFill>
                            <a:srgbClr val="0C343B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900" spc="20" dirty="0">
                          <a:solidFill>
                            <a:srgbClr val="FF00FF"/>
                          </a:solidFill>
                          <a:latin typeface="Tahoma"/>
                          <a:cs typeface="Tahoma"/>
                        </a:rPr>
                        <a:t>Canada</a:t>
                      </a:r>
                      <a:r>
                        <a:rPr sz="900" spc="240" dirty="0">
                          <a:solidFill>
                            <a:srgbClr val="FF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25" dirty="0">
                          <a:solidFill>
                            <a:srgbClr val="CC0000"/>
                          </a:solidFill>
                          <a:latin typeface="Tahoma"/>
                          <a:cs typeface="Tahoma"/>
                        </a:rPr>
                        <a:t>France</a:t>
                      </a:r>
                      <a:r>
                        <a:rPr sz="900" spc="315" dirty="0">
                          <a:solidFill>
                            <a:srgbClr val="CC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Japan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1120"/>
                        </a:lnSpc>
                        <a:spcBef>
                          <a:spcPts val="280"/>
                        </a:spcBef>
                      </a:pPr>
                      <a:r>
                        <a:rPr sz="1000" spc="-5" dirty="0">
                          <a:latin typeface="Tahoma"/>
                          <a:cs typeface="Tahoma"/>
                        </a:rPr>
                        <a:t>South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396"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000" spc="5" dirty="0">
                          <a:latin typeface="Georgia"/>
                          <a:cs typeface="Georgia"/>
                        </a:rPr>
                        <a:t>States</a:t>
                      </a:r>
                      <a:endParaRPr sz="1000">
                        <a:latin typeface="Georgia"/>
                        <a:cs typeface="Georgia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51308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000" dirty="0">
                          <a:solidFill>
                            <a:srgbClr val="0C343B"/>
                          </a:solidFill>
                          <a:latin typeface="Georgia"/>
                          <a:cs typeface="Georgia"/>
                        </a:rPr>
                        <a:t>Kingdom</a:t>
                      </a:r>
                      <a:endParaRPr sz="1000">
                        <a:latin typeface="Georgia"/>
                        <a:cs typeface="Georgia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ts val="1320"/>
                        </a:lnSpc>
                      </a:pPr>
                      <a:r>
                        <a:rPr sz="1200" b="1" i="1" spc="-5" dirty="0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Spain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ts val="1200"/>
                        </a:lnSpc>
                        <a:spcBef>
                          <a:spcPts val="120"/>
                        </a:spcBef>
                      </a:pPr>
                      <a:r>
                        <a:rPr sz="1000" spc="20" dirty="0">
                          <a:latin typeface="Tahoma"/>
                          <a:cs typeface="Tahoma"/>
                        </a:rPr>
                        <a:t>Korea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195"/>
                        </a:lnSpc>
                        <a:spcBef>
                          <a:spcPts val="125"/>
                        </a:spcBef>
                      </a:pPr>
                      <a:r>
                        <a:rPr sz="1000" b="1" spc="-20" dirty="0">
                          <a:solidFill>
                            <a:srgbClr val="1C4585"/>
                          </a:solidFill>
                          <a:latin typeface="Comic Sans MS"/>
                          <a:cs typeface="Comic Sans MS"/>
                        </a:rPr>
                        <a:t>Germany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1587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39979" y="4342587"/>
            <a:ext cx="6830695" cy="7740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10"/>
              </a:spcBef>
              <a:buClr>
                <a:srgbClr val="000000"/>
              </a:buClr>
              <a:buFont typeface="Tahoma"/>
              <a:buChar char="●"/>
              <a:tabLst>
                <a:tab pos="356870" algn="l"/>
                <a:tab pos="357505" algn="l"/>
              </a:tabLst>
            </a:pPr>
            <a:r>
              <a:rPr sz="1600" i="1" spc="-5" dirty="0">
                <a:solidFill>
                  <a:srgbClr val="1F1F1F"/>
                </a:solidFill>
                <a:latin typeface="Arial"/>
                <a:cs typeface="Arial"/>
              </a:rPr>
              <a:t>United</a:t>
            </a:r>
            <a:r>
              <a:rPr sz="1600" i="1" spc="-4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1F1F1F"/>
                </a:solidFill>
                <a:latin typeface="Arial"/>
                <a:cs typeface="Arial"/>
              </a:rPr>
              <a:t>states</a:t>
            </a:r>
            <a:r>
              <a:rPr sz="1600" i="1" spc="-4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600" i="1" spc="5" dirty="0">
                <a:solidFill>
                  <a:srgbClr val="1F1F1F"/>
                </a:solidFill>
                <a:latin typeface="Arial"/>
                <a:cs typeface="Arial"/>
              </a:rPr>
              <a:t>have</a:t>
            </a:r>
            <a:r>
              <a:rPr sz="1600" i="1" spc="-7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1F1F1F"/>
                </a:solidFill>
                <a:latin typeface="Arial"/>
                <a:cs typeface="Arial"/>
              </a:rPr>
              <a:t>the</a:t>
            </a:r>
            <a:r>
              <a:rPr sz="1600" i="1" spc="-1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1F1F1F"/>
                </a:solidFill>
                <a:latin typeface="Arial"/>
                <a:cs typeface="Arial"/>
              </a:rPr>
              <a:t>most</a:t>
            </a:r>
            <a:r>
              <a:rPr sz="1600" i="1" spc="-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600" i="1" spc="-10" dirty="0">
                <a:solidFill>
                  <a:srgbClr val="1F1F1F"/>
                </a:solidFill>
                <a:latin typeface="Arial"/>
                <a:cs typeface="Arial"/>
              </a:rPr>
              <a:t>number</a:t>
            </a:r>
            <a:r>
              <a:rPr sz="1600" i="1" spc="-4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1F1F1F"/>
                </a:solidFill>
                <a:latin typeface="Arial"/>
                <a:cs typeface="Arial"/>
              </a:rPr>
              <a:t>of</a:t>
            </a:r>
            <a:r>
              <a:rPr sz="1600" i="1" dirty="0">
                <a:solidFill>
                  <a:srgbClr val="1F1F1F"/>
                </a:solidFill>
                <a:latin typeface="Arial"/>
                <a:cs typeface="Arial"/>
              </a:rPr>
              <a:t> content</a:t>
            </a:r>
            <a:r>
              <a:rPr sz="1600" i="1" spc="-5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1F1F1F"/>
                </a:solidFill>
                <a:latin typeface="Arial"/>
                <a:cs typeface="Arial"/>
              </a:rPr>
              <a:t>and</a:t>
            </a:r>
            <a:r>
              <a:rPr sz="1600" i="1" spc="-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1F1F1F"/>
                </a:solidFill>
                <a:latin typeface="Arial"/>
                <a:cs typeface="Arial"/>
              </a:rPr>
              <a:t>then</a:t>
            </a:r>
            <a:r>
              <a:rPr sz="1600" i="1" spc="-2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1F1F1F"/>
                </a:solidFill>
                <a:latin typeface="Arial"/>
                <a:cs typeface="Arial"/>
              </a:rPr>
              <a:t>india</a:t>
            </a:r>
            <a:r>
              <a:rPr sz="1600" i="1" spc="-3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1F1F1F"/>
                </a:solidFill>
                <a:latin typeface="Arial"/>
                <a:cs typeface="Arial"/>
              </a:rPr>
              <a:t>and</a:t>
            </a:r>
            <a:r>
              <a:rPr sz="1600" i="1" spc="-1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600" i="1" spc="10" dirty="0">
                <a:solidFill>
                  <a:srgbClr val="1F1F1F"/>
                </a:solidFill>
                <a:latin typeface="Arial"/>
                <a:cs typeface="Arial"/>
              </a:rPr>
              <a:t>so</a:t>
            </a:r>
            <a:r>
              <a:rPr sz="1600" i="1" spc="-4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1F1F1F"/>
                </a:solidFill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95"/>
              </a:spcBef>
              <a:buChar char="●"/>
              <a:tabLst>
                <a:tab pos="356870" algn="l"/>
                <a:tab pos="357505" algn="l"/>
              </a:tabLst>
            </a:pPr>
            <a:r>
              <a:rPr sz="1600" spc="10" dirty="0">
                <a:latin typeface="Tahoma"/>
                <a:cs typeface="Tahoma"/>
              </a:rPr>
              <a:t>We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can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conclude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that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except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b="1" i="1" dirty="0">
                <a:latin typeface="Arial"/>
                <a:cs typeface="Arial"/>
              </a:rPr>
              <a:t>Japan</a:t>
            </a:r>
            <a:r>
              <a:rPr sz="1600" b="1" i="1" spc="-60" dirty="0">
                <a:latin typeface="Arial"/>
                <a:cs typeface="Arial"/>
              </a:rPr>
              <a:t> </a:t>
            </a:r>
            <a:r>
              <a:rPr sz="1600" spc="-25" dirty="0">
                <a:latin typeface="Tahoma"/>
                <a:cs typeface="Tahoma"/>
              </a:rPr>
              <a:t>other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countries </a:t>
            </a:r>
            <a:r>
              <a:rPr sz="1600" spc="10" dirty="0">
                <a:latin typeface="Tahoma"/>
                <a:cs typeface="Tahoma"/>
              </a:rPr>
              <a:t>are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producing</a:t>
            </a:r>
            <a:endParaRPr sz="1600">
              <a:latin typeface="Tahoma"/>
              <a:cs typeface="Tahoma"/>
            </a:endParaRPr>
          </a:p>
          <a:p>
            <a:pPr marL="356870">
              <a:lnSpc>
                <a:spcPct val="100000"/>
              </a:lnSpc>
              <a:spcBef>
                <a:spcPts val="25"/>
              </a:spcBef>
            </a:pPr>
            <a:r>
              <a:rPr sz="1600" spc="10" dirty="0">
                <a:latin typeface="Tahoma"/>
                <a:cs typeface="Tahoma"/>
              </a:rPr>
              <a:t>movies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more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than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TV-</a:t>
            </a:r>
            <a:r>
              <a:rPr sz="1600" spc="110" dirty="0">
                <a:latin typeface="Tahoma"/>
                <a:cs typeface="Tahoma"/>
              </a:rPr>
              <a:t> </a:t>
            </a:r>
            <a:r>
              <a:rPr sz="1600" spc="35" dirty="0">
                <a:latin typeface="Tahoma"/>
                <a:cs typeface="Tahoma"/>
              </a:rPr>
              <a:t>Shows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58200" y="140207"/>
            <a:ext cx="566927" cy="63703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1391" y="847343"/>
            <a:ext cx="6028944" cy="29900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68627" y="965"/>
            <a:ext cx="4814570" cy="587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0" i="0" spc="25" dirty="0">
                <a:latin typeface="Tahoma"/>
                <a:cs typeface="Tahoma"/>
              </a:rPr>
              <a:t>Ho</a:t>
            </a:r>
            <a:r>
              <a:rPr sz="1800" b="0" i="0" dirty="0">
                <a:latin typeface="Tahoma"/>
                <a:cs typeface="Tahoma"/>
              </a:rPr>
              <a:t>w</a:t>
            </a:r>
            <a:r>
              <a:rPr sz="1800" b="0" i="0" spc="-95" dirty="0">
                <a:latin typeface="Tahoma"/>
                <a:cs typeface="Tahoma"/>
              </a:rPr>
              <a:t> </a:t>
            </a:r>
            <a:r>
              <a:rPr sz="1800" b="0" i="0" spc="20" dirty="0">
                <a:latin typeface="Tahoma"/>
                <a:cs typeface="Tahoma"/>
              </a:rPr>
              <a:t>m</a:t>
            </a:r>
            <a:r>
              <a:rPr sz="1800" b="0" i="0" spc="10" dirty="0">
                <a:latin typeface="Tahoma"/>
                <a:cs typeface="Tahoma"/>
              </a:rPr>
              <a:t>a</a:t>
            </a:r>
            <a:r>
              <a:rPr sz="1800" b="0" i="0" spc="25" dirty="0">
                <a:latin typeface="Tahoma"/>
                <a:cs typeface="Tahoma"/>
              </a:rPr>
              <a:t>n</a:t>
            </a:r>
            <a:r>
              <a:rPr sz="1800" b="0" i="0" dirty="0">
                <a:latin typeface="Tahoma"/>
                <a:cs typeface="Tahoma"/>
              </a:rPr>
              <a:t>y</a:t>
            </a:r>
            <a:r>
              <a:rPr sz="1800" b="0" i="0" spc="-90" dirty="0">
                <a:latin typeface="Tahoma"/>
                <a:cs typeface="Tahoma"/>
              </a:rPr>
              <a:t> </a:t>
            </a:r>
            <a:r>
              <a:rPr sz="1800" b="0" i="0" spc="25" dirty="0">
                <a:latin typeface="Tahoma"/>
                <a:cs typeface="Tahoma"/>
              </a:rPr>
              <a:t>n</a:t>
            </a:r>
            <a:r>
              <a:rPr sz="1800" b="0" i="0" dirty="0">
                <a:latin typeface="Tahoma"/>
                <a:cs typeface="Tahoma"/>
              </a:rPr>
              <a:t>o</a:t>
            </a:r>
            <a:r>
              <a:rPr sz="1800" b="0" i="0" spc="-105" dirty="0">
                <a:latin typeface="Tahoma"/>
                <a:cs typeface="Tahoma"/>
              </a:rPr>
              <a:t> </a:t>
            </a:r>
            <a:r>
              <a:rPr sz="1800" b="0" i="0" spc="-20" dirty="0">
                <a:latin typeface="Tahoma"/>
                <a:cs typeface="Tahoma"/>
              </a:rPr>
              <a:t>o</a:t>
            </a:r>
            <a:r>
              <a:rPr sz="1800" b="0" i="0" dirty="0">
                <a:latin typeface="Tahoma"/>
                <a:cs typeface="Tahoma"/>
              </a:rPr>
              <a:t>f</a:t>
            </a:r>
            <a:r>
              <a:rPr sz="1800" b="0" i="0" spc="-155" dirty="0">
                <a:latin typeface="Tahoma"/>
                <a:cs typeface="Tahoma"/>
              </a:rPr>
              <a:t> </a:t>
            </a:r>
            <a:r>
              <a:rPr sz="1800" b="0" i="0" spc="25" dirty="0">
                <a:latin typeface="Tahoma"/>
                <a:cs typeface="Tahoma"/>
              </a:rPr>
              <a:t>c</a:t>
            </a:r>
            <a:r>
              <a:rPr sz="1800" b="0" i="0" spc="10" dirty="0">
                <a:latin typeface="Tahoma"/>
                <a:cs typeface="Tahoma"/>
              </a:rPr>
              <a:t>a</a:t>
            </a:r>
            <a:r>
              <a:rPr sz="1800" b="0" i="0" spc="15" dirty="0">
                <a:latin typeface="Tahoma"/>
                <a:cs typeface="Tahoma"/>
              </a:rPr>
              <a:t>t</a:t>
            </a:r>
            <a:r>
              <a:rPr sz="1800" b="0" i="0" spc="10" dirty="0">
                <a:latin typeface="Tahoma"/>
                <a:cs typeface="Tahoma"/>
              </a:rPr>
              <a:t>e</a:t>
            </a:r>
            <a:r>
              <a:rPr sz="1800" b="0" i="0" spc="5" dirty="0">
                <a:latin typeface="Tahoma"/>
                <a:cs typeface="Tahoma"/>
              </a:rPr>
              <a:t>g</a:t>
            </a:r>
            <a:r>
              <a:rPr sz="1800" b="0" i="0" spc="25" dirty="0">
                <a:latin typeface="Tahoma"/>
                <a:cs typeface="Tahoma"/>
              </a:rPr>
              <a:t>o</a:t>
            </a:r>
            <a:r>
              <a:rPr sz="1800" b="0" i="0" spc="20" dirty="0">
                <a:latin typeface="Tahoma"/>
                <a:cs typeface="Tahoma"/>
              </a:rPr>
              <a:t>r</a:t>
            </a:r>
            <a:r>
              <a:rPr sz="1800" b="0" i="0" spc="15" dirty="0">
                <a:latin typeface="Tahoma"/>
                <a:cs typeface="Tahoma"/>
              </a:rPr>
              <a:t>i</a:t>
            </a:r>
            <a:r>
              <a:rPr sz="1800" b="0" i="0" spc="10" dirty="0">
                <a:latin typeface="Tahoma"/>
                <a:cs typeface="Tahoma"/>
              </a:rPr>
              <a:t>e</a:t>
            </a:r>
            <a:r>
              <a:rPr sz="1800" b="0" i="0" dirty="0">
                <a:latin typeface="Tahoma"/>
                <a:cs typeface="Tahoma"/>
              </a:rPr>
              <a:t>s</a:t>
            </a:r>
            <a:r>
              <a:rPr sz="1800" b="0" i="0" spc="-10" dirty="0">
                <a:latin typeface="Tahoma"/>
                <a:cs typeface="Tahoma"/>
              </a:rPr>
              <a:t> </a:t>
            </a:r>
            <a:r>
              <a:rPr sz="1800" b="0" i="0" spc="10" dirty="0">
                <a:latin typeface="Tahoma"/>
                <a:cs typeface="Tahoma"/>
              </a:rPr>
              <a:t>a</a:t>
            </a:r>
            <a:r>
              <a:rPr sz="1800" b="0" i="0" spc="20" dirty="0">
                <a:latin typeface="Tahoma"/>
                <a:cs typeface="Tahoma"/>
              </a:rPr>
              <a:t>r</a:t>
            </a:r>
            <a:r>
              <a:rPr sz="1800" b="0" i="0" dirty="0">
                <a:latin typeface="Tahoma"/>
                <a:cs typeface="Tahoma"/>
              </a:rPr>
              <a:t>e</a:t>
            </a:r>
            <a:r>
              <a:rPr sz="1800" b="0" i="0" spc="-45" dirty="0">
                <a:latin typeface="Tahoma"/>
                <a:cs typeface="Tahoma"/>
              </a:rPr>
              <a:t> </a:t>
            </a:r>
            <a:r>
              <a:rPr sz="1800" b="0" i="0" spc="-15" dirty="0">
                <a:latin typeface="Tahoma"/>
                <a:cs typeface="Tahoma"/>
              </a:rPr>
              <a:t>p</a:t>
            </a:r>
            <a:r>
              <a:rPr sz="1800" b="0" i="0" spc="-5" dirty="0">
                <a:latin typeface="Tahoma"/>
                <a:cs typeface="Tahoma"/>
              </a:rPr>
              <a:t>r</a:t>
            </a:r>
            <a:r>
              <a:rPr sz="1800" b="0" i="0" spc="-15" dirty="0">
                <a:latin typeface="Tahoma"/>
                <a:cs typeface="Tahoma"/>
              </a:rPr>
              <a:t>ese</a:t>
            </a:r>
            <a:r>
              <a:rPr sz="1800" b="0" i="0" dirty="0">
                <a:latin typeface="Tahoma"/>
                <a:cs typeface="Tahoma"/>
              </a:rPr>
              <a:t>nt</a:t>
            </a:r>
            <a:r>
              <a:rPr sz="1800" b="0" i="0" spc="-10" dirty="0">
                <a:latin typeface="Tahoma"/>
                <a:cs typeface="Tahoma"/>
              </a:rPr>
              <a:t> </a:t>
            </a:r>
            <a:r>
              <a:rPr sz="1800" b="0" i="0" spc="-5" dirty="0">
                <a:latin typeface="Tahoma"/>
                <a:cs typeface="Tahoma"/>
              </a:rPr>
              <a:t>th</a:t>
            </a:r>
            <a:r>
              <a:rPr sz="1800" b="0" i="0" spc="-15" dirty="0">
                <a:latin typeface="Tahoma"/>
                <a:cs typeface="Tahoma"/>
              </a:rPr>
              <a:t>e</a:t>
            </a:r>
            <a:r>
              <a:rPr sz="1800" b="0" i="0" spc="-5" dirty="0">
                <a:latin typeface="Tahoma"/>
                <a:cs typeface="Tahoma"/>
              </a:rPr>
              <a:t>r</a:t>
            </a:r>
            <a:r>
              <a:rPr sz="1800" b="0" i="0" dirty="0">
                <a:latin typeface="Tahoma"/>
                <a:cs typeface="Tahoma"/>
              </a:rPr>
              <a:t>e</a:t>
            </a:r>
            <a:r>
              <a:rPr sz="1800" b="0" i="0" spc="-170" dirty="0">
                <a:latin typeface="Tahoma"/>
                <a:cs typeface="Tahoma"/>
              </a:rPr>
              <a:t> </a:t>
            </a:r>
            <a:r>
              <a:rPr sz="1800" b="0" i="0" spc="-5" dirty="0">
                <a:latin typeface="Tahoma"/>
                <a:cs typeface="Tahoma"/>
              </a:rPr>
              <a:t>in</a:t>
            </a:r>
            <a:endParaRPr sz="1800">
              <a:latin typeface="Tahoma"/>
              <a:cs typeface="Tahoma"/>
            </a:endParaRPr>
          </a:p>
          <a:p>
            <a:pPr marR="273050" algn="ctr">
              <a:lnSpc>
                <a:spcPct val="100000"/>
              </a:lnSpc>
              <a:spcBef>
                <a:spcPts val="100"/>
              </a:spcBef>
            </a:pPr>
            <a:r>
              <a:rPr sz="1800" b="0" i="0" spc="-35" dirty="0">
                <a:latin typeface="Tahoma"/>
                <a:cs typeface="Tahoma"/>
              </a:rPr>
              <a:t>ea</a:t>
            </a:r>
            <a:r>
              <a:rPr sz="1800" b="0" i="0" spc="-20" dirty="0">
                <a:latin typeface="Tahoma"/>
                <a:cs typeface="Tahoma"/>
              </a:rPr>
              <a:t>c</a:t>
            </a:r>
            <a:r>
              <a:rPr sz="1800" b="0" i="0" dirty="0">
                <a:latin typeface="Tahoma"/>
                <a:cs typeface="Tahoma"/>
              </a:rPr>
              <a:t>h</a:t>
            </a:r>
            <a:r>
              <a:rPr sz="1800" b="0" i="0" spc="15" dirty="0">
                <a:latin typeface="Tahoma"/>
                <a:cs typeface="Tahoma"/>
              </a:rPr>
              <a:t> </a:t>
            </a:r>
            <a:r>
              <a:rPr sz="1800" b="0" i="0" spc="-15" dirty="0">
                <a:latin typeface="Tahoma"/>
                <a:cs typeface="Tahoma"/>
              </a:rPr>
              <a:t>co</a:t>
            </a:r>
            <a:r>
              <a:rPr sz="1800" b="0" i="0" spc="-20" dirty="0">
                <a:latin typeface="Tahoma"/>
                <a:cs typeface="Tahoma"/>
              </a:rPr>
              <a:t>n</a:t>
            </a:r>
            <a:r>
              <a:rPr sz="1800" b="0" i="0" spc="-25" dirty="0">
                <a:latin typeface="Tahoma"/>
                <a:cs typeface="Tahoma"/>
              </a:rPr>
              <a:t>t</a:t>
            </a:r>
            <a:r>
              <a:rPr sz="1800" b="0" i="0" spc="-35" dirty="0">
                <a:latin typeface="Tahoma"/>
                <a:cs typeface="Tahoma"/>
              </a:rPr>
              <a:t>e</a:t>
            </a:r>
            <a:r>
              <a:rPr sz="1800" b="0" i="0" spc="-20" dirty="0">
                <a:latin typeface="Tahoma"/>
                <a:cs typeface="Tahoma"/>
              </a:rPr>
              <a:t>n</a:t>
            </a:r>
            <a:r>
              <a:rPr sz="1800" b="0" i="0" dirty="0">
                <a:latin typeface="Tahoma"/>
                <a:cs typeface="Tahoma"/>
              </a:rPr>
              <a:t>t</a:t>
            </a:r>
            <a:r>
              <a:rPr sz="1800" b="0" i="0" spc="-150" dirty="0">
                <a:latin typeface="Tahoma"/>
                <a:cs typeface="Tahoma"/>
              </a:rPr>
              <a:t> </a:t>
            </a:r>
            <a:r>
              <a:rPr sz="1800" b="0" i="0" dirty="0">
                <a:latin typeface="Tahoma"/>
                <a:cs typeface="Tahoma"/>
              </a:rPr>
              <a:t>?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83001" y="3882338"/>
            <a:ext cx="130810" cy="2565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500" spc="5" dirty="0">
                <a:latin typeface="Tahoma"/>
                <a:cs typeface="Tahoma"/>
              </a:rPr>
              <a:t>1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6034" y="3857535"/>
            <a:ext cx="1236345" cy="516255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223520" algn="ctr">
              <a:lnSpc>
                <a:spcPct val="100000"/>
              </a:lnSpc>
              <a:spcBef>
                <a:spcPts val="309"/>
              </a:spcBef>
            </a:pPr>
            <a:r>
              <a:rPr sz="1500" spc="5" dirty="0">
                <a:latin typeface="Tahoma"/>
                <a:cs typeface="Tahoma"/>
              </a:rPr>
              <a:t>2</a:t>
            </a:r>
            <a:endParaRPr sz="1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400" i="1" spc="-15" dirty="0">
                <a:latin typeface="Arial"/>
                <a:cs typeface="Arial"/>
              </a:rPr>
              <a:t>no_of_category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38798" y="3898493"/>
            <a:ext cx="12192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6731" y="4470907"/>
            <a:ext cx="663892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b="1" i="1" spc="-10" dirty="0">
                <a:solidFill>
                  <a:srgbClr val="124F5C"/>
                </a:solidFill>
                <a:latin typeface="Arial"/>
                <a:cs typeface="Arial"/>
              </a:rPr>
              <a:t>Most</a:t>
            </a:r>
            <a:r>
              <a:rPr sz="2250" b="1" i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2250" b="1" i="1" spc="-5" dirty="0">
                <a:solidFill>
                  <a:srgbClr val="124F5C"/>
                </a:solidFill>
                <a:latin typeface="Arial"/>
                <a:cs typeface="Arial"/>
              </a:rPr>
              <a:t>of</a:t>
            </a:r>
            <a:r>
              <a:rPr sz="2250" b="1" i="1" spc="-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2250" b="1" i="1" spc="-5" dirty="0">
                <a:solidFill>
                  <a:srgbClr val="124F5C"/>
                </a:solidFill>
                <a:latin typeface="Arial"/>
                <a:cs typeface="Arial"/>
              </a:rPr>
              <a:t>the</a:t>
            </a:r>
            <a:r>
              <a:rPr sz="2250" b="1" i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2250" b="1" i="1" spc="-5" dirty="0">
                <a:solidFill>
                  <a:srgbClr val="124F5C"/>
                </a:solidFill>
                <a:latin typeface="Arial"/>
                <a:cs typeface="Arial"/>
              </a:rPr>
              <a:t>movies</a:t>
            </a:r>
            <a:r>
              <a:rPr sz="2250" b="1" i="1" spc="-6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2250" b="1" i="1" dirty="0">
                <a:solidFill>
                  <a:srgbClr val="124F5C"/>
                </a:solidFill>
                <a:latin typeface="Arial"/>
                <a:cs typeface="Arial"/>
              </a:rPr>
              <a:t>are</a:t>
            </a:r>
            <a:r>
              <a:rPr sz="2250" b="1" i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2250" b="1" i="1" spc="-10" dirty="0">
                <a:solidFill>
                  <a:srgbClr val="124F5C"/>
                </a:solidFill>
                <a:latin typeface="Arial"/>
                <a:cs typeface="Arial"/>
              </a:rPr>
              <a:t>belonging</a:t>
            </a:r>
            <a:r>
              <a:rPr sz="2250" b="1" i="1" spc="-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2250" b="1" i="1" dirty="0">
                <a:solidFill>
                  <a:srgbClr val="124F5C"/>
                </a:solidFill>
                <a:latin typeface="Arial"/>
                <a:cs typeface="Arial"/>
              </a:rPr>
              <a:t>to</a:t>
            </a:r>
            <a:r>
              <a:rPr sz="2250" b="1" i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2250" b="1" i="1" dirty="0">
                <a:solidFill>
                  <a:srgbClr val="124F5C"/>
                </a:solidFill>
                <a:latin typeface="Arial"/>
                <a:cs typeface="Arial"/>
              </a:rPr>
              <a:t>3</a:t>
            </a:r>
            <a:r>
              <a:rPr sz="2250" b="1" i="1" spc="-5" dirty="0">
                <a:solidFill>
                  <a:srgbClr val="124F5C"/>
                </a:solidFill>
                <a:latin typeface="Arial"/>
                <a:cs typeface="Arial"/>
              </a:rPr>
              <a:t> categories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58200" y="140207"/>
            <a:ext cx="566927" cy="63703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9663" y="140207"/>
            <a:ext cx="8665845" cy="4450080"/>
            <a:chOff x="359663" y="140207"/>
            <a:chExt cx="8665845" cy="44500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663" y="789431"/>
              <a:ext cx="8138159" cy="380085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58199" y="140207"/>
              <a:ext cx="566927" cy="6370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5803" y="0"/>
            <a:ext cx="7915909" cy="728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600" b="0" spc="5" dirty="0">
                <a:latin typeface="Arial"/>
                <a:cs typeface="Arial"/>
              </a:rPr>
              <a:t>Top</a:t>
            </a:r>
            <a:r>
              <a:rPr sz="4600" b="0" spc="-25" dirty="0">
                <a:latin typeface="Arial"/>
                <a:cs typeface="Arial"/>
              </a:rPr>
              <a:t> </a:t>
            </a:r>
            <a:r>
              <a:rPr sz="4600" b="0" spc="5" dirty="0">
                <a:latin typeface="Arial"/>
                <a:cs typeface="Arial"/>
              </a:rPr>
              <a:t>10</a:t>
            </a:r>
            <a:r>
              <a:rPr sz="4600" b="0" spc="-70" dirty="0">
                <a:latin typeface="Arial"/>
                <a:cs typeface="Arial"/>
              </a:rPr>
              <a:t> </a:t>
            </a:r>
            <a:r>
              <a:rPr sz="4600" b="0" spc="5" dirty="0">
                <a:latin typeface="Arial"/>
                <a:cs typeface="Arial"/>
              </a:rPr>
              <a:t>Category</a:t>
            </a:r>
            <a:r>
              <a:rPr sz="4600" b="0" spc="-85" dirty="0">
                <a:latin typeface="Arial"/>
                <a:cs typeface="Arial"/>
              </a:rPr>
              <a:t> </a:t>
            </a:r>
            <a:r>
              <a:rPr sz="4600" b="0" dirty="0">
                <a:latin typeface="Arial"/>
                <a:cs typeface="Arial"/>
              </a:rPr>
              <a:t>For</a:t>
            </a:r>
            <a:r>
              <a:rPr sz="4600" b="0" spc="-55" dirty="0">
                <a:latin typeface="Arial"/>
                <a:cs typeface="Arial"/>
              </a:rPr>
              <a:t> </a:t>
            </a:r>
            <a:r>
              <a:rPr sz="4600" b="0" spc="5" dirty="0">
                <a:latin typeface="Arial"/>
                <a:cs typeface="Arial"/>
              </a:rPr>
              <a:t>Contents</a:t>
            </a:r>
            <a:endParaRPr sz="4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1560" y="67055"/>
            <a:ext cx="7900416" cy="449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7900" y="0"/>
            <a:ext cx="6809740" cy="8197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200" b="0" spc="10" dirty="0">
                <a:latin typeface="Arial"/>
                <a:cs typeface="Arial"/>
              </a:rPr>
              <a:t>Movie</a:t>
            </a:r>
            <a:r>
              <a:rPr sz="5200" b="0" spc="-95" dirty="0">
                <a:latin typeface="Arial"/>
                <a:cs typeface="Arial"/>
              </a:rPr>
              <a:t> </a:t>
            </a:r>
            <a:r>
              <a:rPr sz="5200" b="0" dirty="0">
                <a:latin typeface="Arial"/>
                <a:cs typeface="Arial"/>
              </a:rPr>
              <a:t>wise</a:t>
            </a:r>
            <a:r>
              <a:rPr sz="5200" b="0" spc="-55" dirty="0">
                <a:latin typeface="Arial"/>
                <a:cs typeface="Arial"/>
              </a:rPr>
              <a:t> </a:t>
            </a:r>
            <a:r>
              <a:rPr sz="5200" b="0" spc="5" dirty="0">
                <a:latin typeface="Arial"/>
                <a:cs typeface="Arial"/>
              </a:rPr>
              <a:t>density</a:t>
            </a:r>
            <a:r>
              <a:rPr sz="5200" b="0" spc="-100" dirty="0">
                <a:latin typeface="Arial"/>
                <a:cs typeface="Arial"/>
              </a:rPr>
              <a:t> </a:t>
            </a:r>
            <a:r>
              <a:rPr sz="5200" b="0" dirty="0">
                <a:latin typeface="Arial"/>
                <a:cs typeface="Arial"/>
              </a:rPr>
              <a:t>plot</a:t>
            </a:r>
            <a:endParaRPr sz="5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0187" y="4608982"/>
            <a:ext cx="6859905" cy="3479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100" i="1" spc="5" dirty="0">
                <a:solidFill>
                  <a:srgbClr val="1F1F1F"/>
                </a:solidFill>
                <a:latin typeface="Georgia"/>
                <a:cs typeface="Georgia"/>
              </a:rPr>
              <a:t>Most</a:t>
            </a:r>
            <a:r>
              <a:rPr sz="2100" i="1" spc="-15" dirty="0">
                <a:solidFill>
                  <a:srgbClr val="1F1F1F"/>
                </a:solidFill>
                <a:latin typeface="Georgia"/>
                <a:cs typeface="Georgia"/>
              </a:rPr>
              <a:t> </a:t>
            </a:r>
            <a:r>
              <a:rPr sz="2100" i="1" spc="-5" dirty="0">
                <a:solidFill>
                  <a:srgbClr val="1F1F1F"/>
                </a:solidFill>
                <a:latin typeface="Georgia"/>
                <a:cs typeface="Georgia"/>
              </a:rPr>
              <a:t>movies</a:t>
            </a:r>
            <a:r>
              <a:rPr sz="2100" i="1" spc="-60" dirty="0">
                <a:solidFill>
                  <a:srgbClr val="1F1F1F"/>
                </a:solidFill>
                <a:latin typeface="Georgia"/>
                <a:cs typeface="Georgia"/>
              </a:rPr>
              <a:t> </a:t>
            </a:r>
            <a:r>
              <a:rPr sz="2100" i="1" dirty="0">
                <a:solidFill>
                  <a:srgbClr val="1F1F1F"/>
                </a:solidFill>
                <a:latin typeface="Georgia"/>
                <a:cs typeface="Georgia"/>
              </a:rPr>
              <a:t>are</a:t>
            </a:r>
            <a:r>
              <a:rPr sz="2100" i="1" spc="-10" dirty="0">
                <a:solidFill>
                  <a:srgbClr val="1F1F1F"/>
                </a:solidFill>
                <a:latin typeface="Georgia"/>
                <a:cs typeface="Georgia"/>
              </a:rPr>
              <a:t> </a:t>
            </a:r>
            <a:r>
              <a:rPr sz="2100" i="1" dirty="0">
                <a:solidFill>
                  <a:srgbClr val="1F1F1F"/>
                </a:solidFill>
                <a:latin typeface="Georgia"/>
                <a:cs typeface="Georgia"/>
              </a:rPr>
              <a:t>about</a:t>
            </a:r>
            <a:r>
              <a:rPr sz="2100" i="1" spc="-60" dirty="0">
                <a:solidFill>
                  <a:srgbClr val="1F1F1F"/>
                </a:solidFill>
                <a:latin typeface="Georgia"/>
                <a:cs typeface="Georgia"/>
              </a:rPr>
              <a:t> </a:t>
            </a:r>
            <a:r>
              <a:rPr sz="2100" i="1" spc="10" dirty="0">
                <a:solidFill>
                  <a:srgbClr val="1F1F1F"/>
                </a:solidFill>
                <a:latin typeface="Georgia"/>
                <a:cs typeface="Georgia"/>
              </a:rPr>
              <a:t>70</a:t>
            </a:r>
            <a:r>
              <a:rPr sz="2100" i="1" spc="-50" dirty="0">
                <a:solidFill>
                  <a:srgbClr val="1F1F1F"/>
                </a:solidFill>
                <a:latin typeface="Georgia"/>
                <a:cs typeface="Georgia"/>
              </a:rPr>
              <a:t> </a:t>
            </a:r>
            <a:r>
              <a:rPr sz="2100" i="1" spc="5" dirty="0">
                <a:solidFill>
                  <a:srgbClr val="1F1F1F"/>
                </a:solidFill>
                <a:latin typeface="Georgia"/>
                <a:cs typeface="Georgia"/>
              </a:rPr>
              <a:t>to</a:t>
            </a:r>
            <a:r>
              <a:rPr sz="2100" i="1" spc="-30" dirty="0">
                <a:solidFill>
                  <a:srgbClr val="1F1F1F"/>
                </a:solidFill>
                <a:latin typeface="Georgia"/>
                <a:cs typeface="Georgia"/>
              </a:rPr>
              <a:t> </a:t>
            </a:r>
            <a:r>
              <a:rPr sz="2100" i="1" spc="5" dirty="0">
                <a:solidFill>
                  <a:srgbClr val="1F1F1F"/>
                </a:solidFill>
                <a:latin typeface="Georgia"/>
                <a:cs typeface="Georgia"/>
              </a:rPr>
              <a:t>120</a:t>
            </a:r>
            <a:r>
              <a:rPr sz="2100" i="1" spc="-10" dirty="0">
                <a:solidFill>
                  <a:srgbClr val="1F1F1F"/>
                </a:solidFill>
                <a:latin typeface="Georgia"/>
                <a:cs typeface="Georgia"/>
              </a:rPr>
              <a:t> </a:t>
            </a:r>
            <a:r>
              <a:rPr sz="2100" i="1" dirty="0">
                <a:solidFill>
                  <a:srgbClr val="1F1F1F"/>
                </a:solidFill>
                <a:latin typeface="Georgia"/>
                <a:cs typeface="Georgia"/>
              </a:rPr>
              <a:t>min</a:t>
            </a:r>
            <a:r>
              <a:rPr sz="2100" i="1" spc="-25" dirty="0">
                <a:solidFill>
                  <a:srgbClr val="1F1F1F"/>
                </a:solidFill>
                <a:latin typeface="Georgia"/>
                <a:cs typeface="Georgia"/>
              </a:rPr>
              <a:t> </a:t>
            </a:r>
            <a:r>
              <a:rPr sz="2100" i="1" dirty="0">
                <a:solidFill>
                  <a:srgbClr val="1F1F1F"/>
                </a:solidFill>
                <a:latin typeface="Georgia"/>
                <a:cs typeface="Georgia"/>
              </a:rPr>
              <a:t>duration</a:t>
            </a:r>
            <a:r>
              <a:rPr sz="2100" i="1" spc="-85" dirty="0">
                <a:solidFill>
                  <a:srgbClr val="1F1F1F"/>
                </a:solidFill>
                <a:latin typeface="Georgia"/>
                <a:cs typeface="Georgia"/>
              </a:rPr>
              <a:t> </a:t>
            </a:r>
            <a:r>
              <a:rPr sz="2100" i="1" dirty="0">
                <a:solidFill>
                  <a:srgbClr val="1F1F1F"/>
                </a:solidFill>
                <a:latin typeface="Georgia"/>
                <a:cs typeface="Georgia"/>
              </a:rPr>
              <a:t>for</a:t>
            </a:r>
            <a:r>
              <a:rPr sz="2100" i="1" spc="-45" dirty="0">
                <a:solidFill>
                  <a:srgbClr val="1F1F1F"/>
                </a:solidFill>
                <a:latin typeface="Georgia"/>
                <a:cs typeface="Georgia"/>
              </a:rPr>
              <a:t> </a:t>
            </a:r>
            <a:r>
              <a:rPr sz="2100" i="1" spc="-5" dirty="0">
                <a:solidFill>
                  <a:srgbClr val="1F1F1F"/>
                </a:solidFill>
                <a:latin typeface="Georgia"/>
                <a:cs typeface="Georgia"/>
              </a:rPr>
              <a:t>movies</a:t>
            </a:r>
            <a:endParaRPr sz="2100">
              <a:latin typeface="Georgia"/>
              <a:cs typeface="Georgi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58200" y="67055"/>
            <a:ext cx="566927" cy="63703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1119" y="85343"/>
            <a:ext cx="7610856" cy="398678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219" y="0"/>
            <a:ext cx="7578090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00" b="0" spc="-10" dirty="0">
                <a:latin typeface="Arial"/>
                <a:cs typeface="Arial"/>
              </a:rPr>
              <a:t>TV-Shows</a:t>
            </a:r>
            <a:r>
              <a:rPr sz="4900" b="0" spc="-20" dirty="0">
                <a:latin typeface="Arial"/>
                <a:cs typeface="Arial"/>
              </a:rPr>
              <a:t> </a:t>
            </a:r>
            <a:r>
              <a:rPr sz="4900" b="0" spc="-10" dirty="0">
                <a:latin typeface="Arial"/>
                <a:cs typeface="Arial"/>
              </a:rPr>
              <a:t>wise</a:t>
            </a:r>
            <a:r>
              <a:rPr sz="4900" b="0" spc="-5" dirty="0">
                <a:latin typeface="Arial"/>
                <a:cs typeface="Arial"/>
              </a:rPr>
              <a:t> </a:t>
            </a:r>
            <a:r>
              <a:rPr sz="4900" b="0" spc="-10" dirty="0">
                <a:latin typeface="Arial"/>
                <a:cs typeface="Arial"/>
              </a:rPr>
              <a:t>densit</a:t>
            </a:r>
            <a:r>
              <a:rPr sz="4200" b="0" spc="-10" dirty="0">
                <a:latin typeface="Arial"/>
                <a:cs typeface="Arial"/>
              </a:rPr>
              <a:t>y</a:t>
            </a:r>
            <a:r>
              <a:rPr sz="4200" b="0" spc="235" dirty="0">
                <a:latin typeface="Arial"/>
                <a:cs typeface="Arial"/>
              </a:rPr>
              <a:t> </a:t>
            </a:r>
            <a:r>
              <a:rPr sz="4900" b="0" spc="-10" dirty="0">
                <a:latin typeface="Arial"/>
                <a:cs typeface="Arial"/>
              </a:rPr>
              <a:t>plot</a:t>
            </a:r>
            <a:endParaRPr sz="4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4236" y="3948176"/>
            <a:ext cx="6236970" cy="1062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0435" algn="ctr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Comic Sans MS"/>
                <a:cs typeface="Comic Sans MS"/>
              </a:rPr>
              <a:t>duration</a:t>
            </a:r>
            <a:endParaRPr sz="1200">
              <a:latin typeface="Comic Sans MS"/>
              <a:cs typeface="Comic Sans MS"/>
            </a:endParaRPr>
          </a:p>
          <a:p>
            <a:pPr marL="341630" indent="-329565">
              <a:lnSpc>
                <a:spcPct val="100000"/>
              </a:lnSpc>
              <a:spcBef>
                <a:spcPts val="1440"/>
              </a:spcBef>
              <a:buFont typeface="Tahoma"/>
              <a:buChar char="●"/>
              <a:tabLst>
                <a:tab pos="341630" algn="l"/>
                <a:tab pos="342265" algn="l"/>
              </a:tabLst>
            </a:pPr>
            <a:r>
              <a:rPr sz="1300" i="1" spc="-10" dirty="0">
                <a:solidFill>
                  <a:srgbClr val="1F1F1F"/>
                </a:solidFill>
                <a:latin typeface="Georgia"/>
                <a:cs typeface="Georgia"/>
              </a:rPr>
              <a:t>Most</a:t>
            </a:r>
            <a:r>
              <a:rPr sz="1300" i="1" spc="-20" dirty="0">
                <a:solidFill>
                  <a:srgbClr val="1F1F1F"/>
                </a:solidFill>
                <a:latin typeface="Georgia"/>
                <a:cs typeface="Georgia"/>
              </a:rPr>
              <a:t> </a:t>
            </a:r>
            <a:r>
              <a:rPr sz="1300" i="1" spc="-5" dirty="0">
                <a:solidFill>
                  <a:srgbClr val="1F1F1F"/>
                </a:solidFill>
                <a:latin typeface="Georgia"/>
                <a:cs typeface="Georgia"/>
              </a:rPr>
              <a:t>contents</a:t>
            </a:r>
            <a:r>
              <a:rPr sz="1300" i="1" spc="-60" dirty="0">
                <a:solidFill>
                  <a:srgbClr val="1F1F1F"/>
                </a:solidFill>
                <a:latin typeface="Georgia"/>
                <a:cs typeface="Georgia"/>
              </a:rPr>
              <a:t> </a:t>
            </a:r>
            <a:r>
              <a:rPr sz="1300" i="1" spc="-5" dirty="0">
                <a:solidFill>
                  <a:srgbClr val="1F1F1F"/>
                </a:solidFill>
                <a:latin typeface="Georgia"/>
                <a:cs typeface="Georgia"/>
              </a:rPr>
              <a:t>are</a:t>
            </a:r>
            <a:r>
              <a:rPr sz="1300" i="1" spc="-30" dirty="0">
                <a:solidFill>
                  <a:srgbClr val="1F1F1F"/>
                </a:solidFill>
                <a:latin typeface="Georgia"/>
                <a:cs typeface="Georgia"/>
              </a:rPr>
              <a:t> </a:t>
            </a:r>
            <a:r>
              <a:rPr sz="1300" i="1" spc="-5" dirty="0">
                <a:solidFill>
                  <a:srgbClr val="1F1F1F"/>
                </a:solidFill>
                <a:latin typeface="Georgia"/>
                <a:cs typeface="Georgia"/>
              </a:rPr>
              <a:t>about</a:t>
            </a:r>
            <a:r>
              <a:rPr sz="1300" i="1" spc="30" dirty="0">
                <a:solidFill>
                  <a:srgbClr val="1F1F1F"/>
                </a:solidFill>
                <a:latin typeface="Georgia"/>
                <a:cs typeface="Georgia"/>
              </a:rPr>
              <a:t> </a:t>
            </a:r>
            <a:r>
              <a:rPr sz="1300" i="1" spc="-5" dirty="0">
                <a:solidFill>
                  <a:srgbClr val="1F1F1F"/>
                </a:solidFill>
                <a:latin typeface="Georgia"/>
                <a:cs typeface="Georgia"/>
              </a:rPr>
              <a:t>0 </a:t>
            </a:r>
            <a:r>
              <a:rPr sz="1300" i="1" dirty="0">
                <a:solidFill>
                  <a:srgbClr val="1F1F1F"/>
                </a:solidFill>
                <a:latin typeface="Georgia"/>
                <a:cs typeface="Georgia"/>
              </a:rPr>
              <a:t>to</a:t>
            </a:r>
            <a:r>
              <a:rPr sz="1300" i="1" spc="-5" dirty="0">
                <a:solidFill>
                  <a:srgbClr val="1F1F1F"/>
                </a:solidFill>
                <a:latin typeface="Georgia"/>
                <a:cs typeface="Georgia"/>
              </a:rPr>
              <a:t> </a:t>
            </a:r>
            <a:r>
              <a:rPr sz="1300" i="1" dirty="0">
                <a:solidFill>
                  <a:srgbClr val="1F1F1F"/>
                </a:solidFill>
                <a:latin typeface="Georgia"/>
                <a:cs typeface="Georgia"/>
              </a:rPr>
              <a:t>750</a:t>
            </a:r>
            <a:r>
              <a:rPr sz="1300" i="1" spc="-5" dirty="0">
                <a:solidFill>
                  <a:srgbClr val="1F1F1F"/>
                </a:solidFill>
                <a:latin typeface="Georgia"/>
                <a:cs typeface="Georgia"/>
              </a:rPr>
              <a:t> </a:t>
            </a:r>
            <a:r>
              <a:rPr sz="1300" i="1" spc="-10" dirty="0">
                <a:solidFill>
                  <a:srgbClr val="1F1F1F"/>
                </a:solidFill>
                <a:latin typeface="Georgia"/>
                <a:cs typeface="Georgia"/>
              </a:rPr>
              <a:t>min</a:t>
            </a:r>
            <a:r>
              <a:rPr sz="1300" i="1" spc="-20" dirty="0">
                <a:solidFill>
                  <a:srgbClr val="1F1F1F"/>
                </a:solidFill>
                <a:latin typeface="Georgia"/>
                <a:cs typeface="Georgia"/>
              </a:rPr>
              <a:t> </a:t>
            </a:r>
            <a:r>
              <a:rPr sz="1300" i="1" spc="-10" dirty="0">
                <a:solidFill>
                  <a:srgbClr val="1F1F1F"/>
                </a:solidFill>
                <a:latin typeface="Georgia"/>
                <a:cs typeface="Georgia"/>
              </a:rPr>
              <a:t>duration</a:t>
            </a:r>
            <a:r>
              <a:rPr sz="1300" i="1" spc="-25" dirty="0">
                <a:solidFill>
                  <a:srgbClr val="1F1F1F"/>
                </a:solidFill>
                <a:latin typeface="Georgia"/>
                <a:cs typeface="Georgia"/>
              </a:rPr>
              <a:t> </a:t>
            </a:r>
            <a:r>
              <a:rPr sz="1300" i="1" spc="-5" dirty="0">
                <a:solidFill>
                  <a:srgbClr val="1F1F1F"/>
                </a:solidFill>
                <a:latin typeface="Georgia"/>
                <a:cs typeface="Georgia"/>
              </a:rPr>
              <a:t>for</a:t>
            </a:r>
            <a:r>
              <a:rPr sz="1300" i="1" spc="-20" dirty="0">
                <a:solidFill>
                  <a:srgbClr val="1F1F1F"/>
                </a:solidFill>
                <a:latin typeface="Georgia"/>
                <a:cs typeface="Georgia"/>
              </a:rPr>
              <a:t> </a:t>
            </a:r>
            <a:r>
              <a:rPr sz="1300" i="1" spc="-10" dirty="0">
                <a:solidFill>
                  <a:srgbClr val="1F1F1F"/>
                </a:solidFill>
                <a:latin typeface="Georgia"/>
                <a:cs typeface="Georgia"/>
              </a:rPr>
              <a:t>movies</a:t>
            </a:r>
            <a:endParaRPr sz="1300">
              <a:latin typeface="Georgia"/>
              <a:cs typeface="Georgia"/>
            </a:endParaRPr>
          </a:p>
          <a:p>
            <a:pPr marL="341630" indent="-329565">
              <a:lnSpc>
                <a:spcPct val="100000"/>
              </a:lnSpc>
              <a:spcBef>
                <a:spcPts val="190"/>
              </a:spcBef>
              <a:buFont typeface="Tahoma"/>
              <a:buChar char="●"/>
              <a:tabLst>
                <a:tab pos="341630" algn="l"/>
                <a:tab pos="342265" algn="l"/>
              </a:tabLst>
            </a:pPr>
            <a:r>
              <a:rPr sz="1300" i="1" spc="-10" dirty="0">
                <a:solidFill>
                  <a:srgbClr val="1F1F1F"/>
                </a:solidFill>
                <a:latin typeface="Georgia"/>
                <a:cs typeface="Georgia"/>
              </a:rPr>
              <a:t>There</a:t>
            </a:r>
            <a:r>
              <a:rPr sz="1300" i="1" spc="-35" dirty="0">
                <a:solidFill>
                  <a:srgbClr val="1F1F1F"/>
                </a:solidFill>
                <a:latin typeface="Georgia"/>
                <a:cs typeface="Georgia"/>
              </a:rPr>
              <a:t> </a:t>
            </a:r>
            <a:r>
              <a:rPr sz="1300" i="1" spc="-5" dirty="0">
                <a:solidFill>
                  <a:srgbClr val="1F1F1F"/>
                </a:solidFill>
                <a:latin typeface="Georgia"/>
                <a:cs typeface="Georgia"/>
              </a:rPr>
              <a:t>are</a:t>
            </a:r>
            <a:r>
              <a:rPr sz="1300" i="1" spc="15" dirty="0">
                <a:solidFill>
                  <a:srgbClr val="1F1F1F"/>
                </a:solidFill>
                <a:latin typeface="Georgia"/>
                <a:cs typeface="Georgia"/>
              </a:rPr>
              <a:t> </a:t>
            </a:r>
            <a:r>
              <a:rPr sz="1300" i="1" spc="-10" dirty="0">
                <a:solidFill>
                  <a:srgbClr val="1F1F1F"/>
                </a:solidFill>
                <a:latin typeface="Georgia"/>
                <a:cs typeface="Georgia"/>
              </a:rPr>
              <a:t>very few</a:t>
            </a:r>
            <a:r>
              <a:rPr sz="1300" i="1" spc="15" dirty="0">
                <a:solidFill>
                  <a:srgbClr val="1F1F1F"/>
                </a:solidFill>
                <a:latin typeface="Georgia"/>
                <a:cs typeface="Georgia"/>
              </a:rPr>
              <a:t> </a:t>
            </a:r>
            <a:r>
              <a:rPr sz="1300" i="1" spc="-10" dirty="0">
                <a:solidFill>
                  <a:srgbClr val="1F1F1F"/>
                </a:solidFill>
                <a:latin typeface="Georgia"/>
                <a:cs typeface="Georgia"/>
              </a:rPr>
              <a:t>shows</a:t>
            </a:r>
            <a:r>
              <a:rPr sz="1300" i="1" spc="15" dirty="0">
                <a:solidFill>
                  <a:srgbClr val="1F1F1F"/>
                </a:solidFill>
                <a:latin typeface="Georgia"/>
                <a:cs typeface="Georgia"/>
              </a:rPr>
              <a:t> </a:t>
            </a:r>
            <a:r>
              <a:rPr sz="1300" i="1" spc="-10" dirty="0">
                <a:solidFill>
                  <a:srgbClr val="1F1F1F"/>
                </a:solidFill>
                <a:latin typeface="Georgia"/>
                <a:cs typeface="Georgia"/>
              </a:rPr>
              <a:t>which</a:t>
            </a:r>
            <a:r>
              <a:rPr sz="1300" i="1" spc="-15" dirty="0">
                <a:solidFill>
                  <a:srgbClr val="1F1F1F"/>
                </a:solidFill>
                <a:latin typeface="Georgia"/>
                <a:cs typeface="Georgia"/>
              </a:rPr>
              <a:t> </a:t>
            </a:r>
            <a:r>
              <a:rPr sz="1300" i="1" spc="-5" dirty="0">
                <a:solidFill>
                  <a:srgbClr val="1F1F1F"/>
                </a:solidFill>
                <a:latin typeface="Georgia"/>
                <a:cs typeface="Georgia"/>
              </a:rPr>
              <a:t>is</a:t>
            </a:r>
            <a:r>
              <a:rPr sz="1300" i="1" spc="20" dirty="0">
                <a:solidFill>
                  <a:srgbClr val="1F1F1F"/>
                </a:solidFill>
                <a:latin typeface="Georgia"/>
                <a:cs typeface="Georgia"/>
              </a:rPr>
              <a:t> </a:t>
            </a:r>
            <a:r>
              <a:rPr sz="1300" i="1" spc="-5" dirty="0">
                <a:solidFill>
                  <a:srgbClr val="1F1F1F"/>
                </a:solidFill>
                <a:latin typeface="Georgia"/>
                <a:cs typeface="Georgia"/>
              </a:rPr>
              <a:t>having</a:t>
            </a:r>
            <a:r>
              <a:rPr sz="1300" i="1" spc="20" dirty="0">
                <a:solidFill>
                  <a:srgbClr val="1F1F1F"/>
                </a:solidFill>
                <a:latin typeface="Georgia"/>
                <a:cs typeface="Georgia"/>
              </a:rPr>
              <a:t> </a:t>
            </a:r>
            <a:r>
              <a:rPr sz="1300" i="1" spc="-10" dirty="0">
                <a:solidFill>
                  <a:srgbClr val="1F1F1F"/>
                </a:solidFill>
                <a:latin typeface="Georgia"/>
                <a:cs typeface="Georgia"/>
              </a:rPr>
              <a:t>more </a:t>
            </a:r>
            <a:r>
              <a:rPr sz="1300" i="1" spc="-5" dirty="0">
                <a:solidFill>
                  <a:srgbClr val="1F1F1F"/>
                </a:solidFill>
                <a:latin typeface="Georgia"/>
                <a:cs typeface="Georgia"/>
              </a:rPr>
              <a:t>than</a:t>
            </a:r>
            <a:r>
              <a:rPr sz="1300" i="1" spc="25" dirty="0">
                <a:solidFill>
                  <a:srgbClr val="1F1F1F"/>
                </a:solidFill>
                <a:latin typeface="Georgia"/>
                <a:cs typeface="Georgia"/>
              </a:rPr>
              <a:t> </a:t>
            </a:r>
            <a:r>
              <a:rPr sz="1300" i="1" spc="-10" dirty="0">
                <a:solidFill>
                  <a:srgbClr val="1F1F1F"/>
                </a:solidFill>
                <a:latin typeface="Georgia"/>
                <a:cs typeface="Georgia"/>
              </a:rPr>
              <a:t>1000</a:t>
            </a:r>
            <a:r>
              <a:rPr sz="1300" i="1" spc="20" dirty="0">
                <a:solidFill>
                  <a:srgbClr val="1F1F1F"/>
                </a:solidFill>
                <a:latin typeface="Georgia"/>
                <a:cs typeface="Georgia"/>
              </a:rPr>
              <a:t> </a:t>
            </a:r>
            <a:r>
              <a:rPr sz="1300" i="1" spc="-10" dirty="0">
                <a:solidFill>
                  <a:srgbClr val="1F1F1F"/>
                </a:solidFill>
                <a:latin typeface="Georgia"/>
                <a:cs typeface="Georgia"/>
              </a:rPr>
              <a:t>mins.</a:t>
            </a:r>
            <a:r>
              <a:rPr sz="1300" i="1" spc="15" dirty="0">
                <a:solidFill>
                  <a:srgbClr val="1F1F1F"/>
                </a:solidFill>
                <a:latin typeface="Georgia"/>
                <a:cs typeface="Georgia"/>
              </a:rPr>
              <a:t> </a:t>
            </a:r>
            <a:r>
              <a:rPr sz="1300" i="1" spc="-10" dirty="0">
                <a:solidFill>
                  <a:srgbClr val="1F1F1F"/>
                </a:solidFill>
                <a:latin typeface="Georgia"/>
                <a:cs typeface="Georgia"/>
              </a:rPr>
              <a:t>(may</a:t>
            </a:r>
            <a:r>
              <a:rPr sz="1300" i="1" spc="-5" dirty="0">
                <a:solidFill>
                  <a:srgbClr val="1F1F1F"/>
                </a:solidFill>
                <a:latin typeface="Georgia"/>
                <a:cs typeface="Georgia"/>
              </a:rPr>
              <a:t> be</a:t>
            </a:r>
            <a:r>
              <a:rPr sz="1300" i="1" spc="-40" dirty="0">
                <a:solidFill>
                  <a:srgbClr val="1F1F1F"/>
                </a:solidFill>
                <a:latin typeface="Georgia"/>
                <a:cs typeface="Georgia"/>
              </a:rPr>
              <a:t> </a:t>
            </a:r>
            <a:r>
              <a:rPr sz="1300" i="1" spc="-5" dirty="0">
                <a:solidFill>
                  <a:srgbClr val="1F1F1F"/>
                </a:solidFill>
                <a:latin typeface="Georgia"/>
                <a:cs typeface="Georgia"/>
              </a:rPr>
              <a:t>the</a:t>
            </a:r>
            <a:r>
              <a:rPr sz="1300" i="1" spc="15" dirty="0">
                <a:solidFill>
                  <a:srgbClr val="1F1F1F"/>
                </a:solidFill>
                <a:latin typeface="Georgia"/>
                <a:cs typeface="Georgia"/>
              </a:rPr>
              <a:t> </a:t>
            </a:r>
            <a:r>
              <a:rPr sz="1300" i="1" spc="-5" dirty="0">
                <a:solidFill>
                  <a:srgbClr val="1F1F1F"/>
                </a:solidFill>
                <a:latin typeface="Georgia"/>
                <a:cs typeface="Georgia"/>
              </a:rPr>
              <a:t>no</a:t>
            </a:r>
            <a:endParaRPr sz="1300">
              <a:latin typeface="Georgia"/>
              <a:cs typeface="Georgia"/>
            </a:endParaRPr>
          </a:p>
          <a:p>
            <a:pPr marL="341630">
              <a:lnSpc>
                <a:spcPct val="100000"/>
              </a:lnSpc>
              <a:spcBef>
                <a:spcPts val="409"/>
              </a:spcBef>
            </a:pPr>
            <a:r>
              <a:rPr sz="1300" i="1" spc="-5" dirty="0">
                <a:solidFill>
                  <a:srgbClr val="1F1F1F"/>
                </a:solidFill>
                <a:latin typeface="Georgia"/>
                <a:cs typeface="Georgia"/>
              </a:rPr>
              <a:t>of</a:t>
            </a:r>
            <a:r>
              <a:rPr sz="1300" i="1" spc="-25" dirty="0">
                <a:solidFill>
                  <a:srgbClr val="1F1F1F"/>
                </a:solidFill>
                <a:latin typeface="Georgia"/>
                <a:cs typeface="Georgia"/>
              </a:rPr>
              <a:t> </a:t>
            </a:r>
            <a:r>
              <a:rPr sz="1300" i="1" spc="-15" dirty="0">
                <a:solidFill>
                  <a:srgbClr val="1F1F1F"/>
                </a:solidFill>
                <a:latin typeface="Georgia"/>
                <a:cs typeface="Georgia"/>
              </a:rPr>
              <a:t>episodes/</a:t>
            </a:r>
            <a:r>
              <a:rPr sz="1300" i="1" spc="-10" dirty="0">
                <a:solidFill>
                  <a:srgbClr val="1F1F1F"/>
                </a:solidFill>
                <a:latin typeface="Georgia"/>
                <a:cs typeface="Georgia"/>
              </a:rPr>
              <a:t> seasons</a:t>
            </a:r>
            <a:r>
              <a:rPr sz="1300" i="1" spc="15" dirty="0">
                <a:solidFill>
                  <a:srgbClr val="1F1F1F"/>
                </a:solidFill>
                <a:latin typeface="Georgia"/>
                <a:cs typeface="Georgia"/>
              </a:rPr>
              <a:t> </a:t>
            </a:r>
            <a:r>
              <a:rPr sz="1300" i="1" spc="-5" dirty="0">
                <a:solidFill>
                  <a:srgbClr val="1F1F1F"/>
                </a:solidFill>
                <a:latin typeface="Georgia"/>
                <a:cs typeface="Georgia"/>
              </a:rPr>
              <a:t>are</a:t>
            </a:r>
            <a:r>
              <a:rPr sz="1300" i="1" spc="-20" dirty="0">
                <a:solidFill>
                  <a:srgbClr val="1F1F1F"/>
                </a:solidFill>
                <a:latin typeface="Georgia"/>
                <a:cs typeface="Georgia"/>
              </a:rPr>
              <a:t> </a:t>
            </a:r>
            <a:r>
              <a:rPr sz="1300" i="1" spc="-10" dirty="0">
                <a:solidFill>
                  <a:srgbClr val="1F1F1F"/>
                </a:solidFill>
                <a:latin typeface="Georgia"/>
                <a:cs typeface="Georgia"/>
              </a:rPr>
              <a:t>more)</a:t>
            </a:r>
            <a:endParaRPr sz="1300">
              <a:latin typeface="Georgia"/>
              <a:cs typeface="Georgi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58200" y="85343"/>
            <a:ext cx="566927" cy="63703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488" y="45719"/>
            <a:ext cx="8951976" cy="36941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3100" y="0"/>
            <a:ext cx="678497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b="0" spc="5" dirty="0">
                <a:latin typeface="Georgia"/>
                <a:cs typeface="Georgia"/>
              </a:rPr>
              <a:t>TOP</a:t>
            </a:r>
            <a:r>
              <a:rPr sz="3950" b="0" spc="-40" dirty="0">
                <a:latin typeface="Georgia"/>
                <a:cs typeface="Georgia"/>
              </a:rPr>
              <a:t> </a:t>
            </a:r>
            <a:r>
              <a:rPr sz="3950" b="0" dirty="0">
                <a:latin typeface="Georgia"/>
                <a:cs typeface="Georgia"/>
              </a:rPr>
              <a:t>Content</a:t>
            </a:r>
            <a:r>
              <a:rPr sz="3950" b="0" spc="-140" dirty="0">
                <a:latin typeface="Georgia"/>
                <a:cs typeface="Georgia"/>
              </a:rPr>
              <a:t> </a:t>
            </a:r>
            <a:r>
              <a:rPr sz="3950" b="0" spc="5" dirty="0">
                <a:latin typeface="Georgia"/>
                <a:cs typeface="Georgia"/>
              </a:rPr>
              <a:t>Based</a:t>
            </a:r>
            <a:r>
              <a:rPr sz="3950" b="0" spc="-60" dirty="0">
                <a:latin typeface="Georgia"/>
                <a:cs typeface="Georgia"/>
              </a:rPr>
              <a:t> </a:t>
            </a:r>
            <a:r>
              <a:rPr sz="3950" b="0" spc="10" dirty="0">
                <a:latin typeface="Georgia"/>
                <a:cs typeface="Georgia"/>
              </a:rPr>
              <a:t>On</a:t>
            </a:r>
            <a:r>
              <a:rPr sz="3950" b="0" spc="-65" dirty="0">
                <a:latin typeface="Georgia"/>
                <a:cs typeface="Georgia"/>
              </a:rPr>
              <a:t> </a:t>
            </a:r>
            <a:r>
              <a:rPr sz="3950" b="0" dirty="0">
                <a:latin typeface="Georgia"/>
                <a:cs typeface="Georgia"/>
              </a:rPr>
              <a:t>Ratin</a:t>
            </a:r>
            <a:r>
              <a:rPr sz="3550" b="0" dirty="0">
                <a:latin typeface="Georgia"/>
                <a:cs typeface="Georgia"/>
              </a:rPr>
              <a:t>g</a:t>
            </a:r>
            <a:endParaRPr sz="355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4708" y="3806481"/>
            <a:ext cx="4130675" cy="114744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400" spc="15" dirty="0">
                <a:latin typeface="Tahoma"/>
                <a:cs typeface="Tahoma"/>
              </a:rPr>
              <a:t>Most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of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the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contents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got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ratings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like</a:t>
            </a:r>
            <a:endParaRPr sz="1400">
              <a:latin typeface="Tahoma"/>
              <a:cs typeface="Tahoma"/>
            </a:endParaRPr>
          </a:p>
          <a:p>
            <a:pPr marL="469900" indent="-335915">
              <a:lnSpc>
                <a:spcPct val="100000"/>
              </a:lnSpc>
              <a:spcBef>
                <a:spcPts val="170"/>
              </a:spcBef>
              <a:buFont typeface="Tahoma"/>
              <a:buChar char="●"/>
              <a:tabLst>
                <a:tab pos="469900" algn="l"/>
                <a:tab pos="470534" algn="l"/>
              </a:tabLst>
            </a:pPr>
            <a:r>
              <a:rPr sz="1400" b="1" spc="-20" dirty="0">
                <a:latin typeface="Arial"/>
                <a:cs typeface="Arial"/>
              </a:rPr>
              <a:t>T</a:t>
            </a:r>
            <a:r>
              <a:rPr sz="1400" b="1" spc="-75" dirty="0">
                <a:latin typeface="Arial"/>
                <a:cs typeface="Arial"/>
              </a:rPr>
              <a:t>V</a:t>
            </a:r>
            <a:r>
              <a:rPr sz="1400" b="1" spc="-15" dirty="0">
                <a:latin typeface="Arial"/>
                <a:cs typeface="Arial"/>
              </a:rPr>
              <a:t>-</a:t>
            </a:r>
            <a:r>
              <a:rPr sz="1400" b="1" spc="5" dirty="0">
                <a:latin typeface="Arial"/>
                <a:cs typeface="Arial"/>
              </a:rPr>
              <a:t>M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-150" dirty="0">
                <a:latin typeface="Arial"/>
                <a:cs typeface="Arial"/>
              </a:rPr>
              <a:t> </a:t>
            </a:r>
            <a:r>
              <a:rPr sz="1400" i="1" spc="-5" dirty="0">
                <a:latin typeface="Georgia"/>
                <a:cs typeface="Georgia"/>
              </a:rPr>
              <a:t>(F</a:t>
            </a:r>
            <a:r>
              <a:rPr sz="1400" i="1" spc="-10" dirty="0">
                <a:latin typeface="Georgia"/>
                <a:cs typeface="Georgia"/>
              </a:rPr>
              <a:t>o</a:t>
            </a:r>
            <a:r>
              <a:rPr sz="1400" i="1" spc="-5" dirty="0">
                <a:latin typeface="Georgia"/>
                <a:cs typeface="Georgia"/>
              </a:rPr>
              <a:t>r</a:t>
            </a:r>
            <a:r>
              <a:rPr sz="1400" i="1" spc="-40" dirty="0">
                <a:latin typeface="Georgia"/>
                <a:cs typeface="Georgia"/>
              </a:rPr>
              <a:t> </a:t>
            </a:r>
            <a:r>
              <a:rPr sz="1400" i="1" spc="-10" dirty="0">
                <a:latin typeface="Georgia"/>
                <a:cs typeface="Georgia"/>
              </a:rPr>
              <a:t>Ma</a:t>
            </a:r>
            <a:r>
              <a:rPr sz="1400" i="1" spc="-15" dirty="0">
                <a:latin typeface="Georgia"/>
                <a:cs typeface="Georgia"/>
              </a:rPr>
              <a:t>tu</a:t>
            </a:r>
            <a:r>
              <a:rPr sz="1400" i="1" spc="-5" dirty="0">
                <a:latin typeface="Georgia"/>
                <a:cs typeface="Georgia"/>
              </a:rPr>
              <a:t>re</a:t>
            </a:r>
            <a:r>
              <a:rPr sz="1400" i="1" spc="-35" dirty="0">
                <a:latin typeface="Georgia"/>
                <a:cs typeface="Georgia"/>
              </a:rPr>
              <a:t> </a:t>
            </a:r>
            <a:r>
              <a:rPr sz="1400" i="1" spc="-5" dirty="0">
                <a:latin typeface="Georgia"/>
                <a:cs typeface="Georgia"/>
              </a:rPr>
              <a:t>A</a:t>
            </a:r>
            <a:r>
              <a:rPr sz="1400" i="1" spc="-15" dirty="0">
                <a:latin typeface="Georgia"/>
                <a:cs typeface="Georgia"/>
              </a:rPr>
              <a:t>udience</a:t>
            </a:r>
            <a:r>
              <a:rPr sz="1400" i="1" spc="-10" dirty="0">
                <a:latin typeface="Georgia"/>
                <a:cs typeface="Georgia"/>
              </a:rPr>
              <a:t>s)</a:t>
            </a:r>
            <a:endParaRPr sz="1400">
              <a:latin typeface="Georgia"/>
              <a:cs typeface="Georgia"/>
            </a:endParaRPr>
          </a:p>
          <a:p>
            <a:pPr marL="521970" indent="-387985">
              <a:lnSpc>
                <a:spcPct val="100000"/>
              </a:lnSpc>
              <a:spcBef>
                <a:spcPts val="95"/>
              </a:spcBef>
              <a:buFont typeface="Tahoma"/>
              <a:buChar char="●"/>
              <a:tabLst>
                <a:tab pos="521334" algn="l"/>
                <a:tab pos="522605" algn="l"/>
              </a:tabLst>
            </a:pPr>
            <a:r>
              <a:rPr sz="1400" b="1" spc="-25" dirty="0">
                <a:latin typeface="Arial"/>
                <a:cs typeface="Arial"/>
              </a:rPr>
              <a:t>TV-14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300" spc="-5" dirty="0">
                <a:latin typeface="Georgia"/>
                <a:cs typeface="Georgia"/>
              </a:rPr>
              <a:t>(</a:t>
            </a:r>
            <a:r>
              <a:rPr sz="1300" spc="-35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May</a:t>
            </a:r>
            <a:r>
              <a:rPr sz="1300" spc="10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be</a:t>
            </a:r>
            <a:r>
              <a:rPr sz="1300" spc="-5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unsuitable</a:t>
            </a:r>
            <a:r>
              <a:rPr sz="1300" spc="-55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for </a:t>
            </a:r>
            <a:r>
              <a:rPr sz="1300" spc="-10" dirty="0">
                <a:latin typeface="Georgia"/>
                <a:cs typeface="Georgia"/>
              </a:rPr>
              <a:t>children</a:t>
            </a:r>
            <a:r>
              <a:rPr sz="1300" spc="-25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under</a:t>
            </a:r>
            <a:r>
              <a:rPr sz="1300" spc="-25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14</a:t>
            </a:r>
            <a:r>
              <a:rPr sz="1300" spc="10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)</a:t>
            </a:r>
            <a:endParaRPr sz="1300">
              <a:latin typeface="Georgia"/>
              <a:cs typeface="Georgia"/>
            </a:endParaRPr>
          </a:p>
          <a:p>
            <a:pPr marL="469900" indent="-335915">
              <a:lnSpc>
                <a:spcPct val="100000"/>
              </a:lnSpc>
              <a:buFont typeface="Tahoma"/>
              <a:buChar char="●"/>
              <a:tabLst>
                <a:tab pos="469900" algn="l"/>
                <a:tab pos="470534" algn="l"/>
              </a:tabLst>
            </a:pPr>
            <a:r>
              <a:rPr sz="1400" b="1" spc="-20" dirty="0">
                <a:latin typeface="Arial"/>
                <a:cs typeface="Arial"/>
              </a:rPr>
              <a:t>T</a:t>
            </a:r>
            <a:r>
              <a:rPr sz="1400" b="1" spc="-75" dirty="0">
                <a:latin typeface="Arial"/>
                <a:cs typeface="Arial"/>
              </a:rPr>
              <a:t>V</a:t>
            </a:r>
            <a:r>
              <a:rPr sz="1400" b="1" spc="-15" dirty="0">
                <a:latin typeface="Arial"/>
                <a:cs typeface="Arial"/>
              </a:rPr>
              <a:t>-</a:t>
            </a:r>
            <a:r>
              <a:rPr sz="1400" b="1" dirty="0">
                <a:latin typeface="Arial"/>
                <a:cs typeface="Arial"/>
              </a:rPr>
              <a:t>P</a:t>
            </a:r>
            <a:r>
              <a:rPr sz="1400" b="1" spc="-5" dirty="0">
                <a:latin typeface="Arial"/>
                <a:cs typeface="Arial"/>
              </a:rPr>
              <a:t>G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-5" dirty="0">
                <a:latin typeface="Georgia"/>
                <a:cs typeface="Georgia"/>
              </a:rPr>
              <a:t>(</a:t>
            </a:r>
            <a:r>
              <a:rPr sz="1400" b="1" spc="5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P</a:t>
            </a:r>
            <a:r>
              <a:rPr sz="1400" spc="-15" dirty="0">
                <a:latin typeface="Georgia"/>
                <a:cs typeface="Georgia"/>
              </a:rPr>
              <a:t>a</a:t>
            </a:r>
            <a:r>
              <a:rPr sz="1400" spc="-5" dirty="0">
                <a:latin typeface="Georgia"/>
                <a:cs typeface="Georgia"/>
              </a:rPr>
              <a:t>r</a:t>
            </a:r>
            <a:r>
              <a:rPr sz="1400" spc="-10" dirty="0">
                <a:latin typeface="Georgia"/>
                <a:cs typeface="Georgia"/>
              </a:rPr>
              <a:t>e</a:t>
            </a:r>
            <a:r>
              <a:rPr sz="1400" spc="-20" dirty="0">
                <a:latin typeface="Georgia"/>
                <a:cs typeface="Georgia"/>
              </a:rPr>
              <a:t>n</a:t>
            </a:r>
            <a:r>
              <a:rPr sz="1400" spc="-10" dirty="0">
                <a:latin typeface="Georgia"/>
                <a:cs typeface="Georgia"/>
              </a:rPr>
              <a:t>t</a:t>
            </a:r>
            <a:r>
              <a:rPr sz="1400" spc="-15" dirty="0">
                <a:latin typeface="Georgia"/>
                <a:cs typeface="Georgia"/>
              </a:rPr>
              <a:t>a</a:t>
            </a:r>
            <a:r>
              <a:rPr sz="1400" spc="-5" dirty="0">
                <a:latin typeface="Georgia"/>
                <a:cs typeface="Georgia"/>
              </a:rPr>
              <a:t>l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G</a:t>
            </a:r>
            <a:r>
              <a:rPr sz="1400" spc="-20" dirty="0">
                <a:latin typeface="Georgia"/>
                <a:cs typeface="Georgia"/>
              </a:rPr>
              <a:t>u</a:t>
            </a:r>
            <a:r>
              <a:rPr sz="1400" spc="-5" dirty="0">
                <a:latin typeface="Georgia"/>
                <a:cs typeface="Georgia"/>
              </a:rPr>
              <a:t>i</a:t>
            </a:r>
            <a:r>
              <a:rPr sz="1400" spc="-15" dirty="0">
                <a:latin typeface="Georgia"/>
                <a:cs typeface="Georgia"/>
              </a:rPr>
              <a:t>danc</a:t>
            </a:r>
            <a:r>
              <a:rPr sz="1400" spc="-5" dirty="0">
                <a:latin typeface="Georgia"/>
                <a:cs typeface="Georgia"/>
              </a:rPr>
              <a:t>e</a:t>
            </a:r>
            <a:r>
              <a:rPr sz="1400" spc="1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S</a:t>
            </a:r>
            <a:r>
              <a:rPr sz="1400" spc="-15" dirty="0">
                <a:latin typeface="Georgia"/>
                <a:cs typeface="Georgia"/>
              </a:rPr>
              <a:t>u</a:t>
            </a:r>
            <a:r>
              <a:rPr sz="1400" dirty="0">
                <a:latin typeface="Georgia"/>
                <a:cs typeface="Georgia"/>
              </a:rPr>
              <a:t>gg</a:t>
            </a:r>
            <a:r>
              <a:rPr sz="1400" spc="-10" dirty="0">
                <a:latin typeface="Georgia"/>
                <a:cs typeface="Georgia"/>
              </a:rPr>
              <a:t>es</a:t>
            </a:r>
            <a:r>
              <a:rPr sz="1400" spc="-15" dirty="0">
                <a:latin typeface="Georgia"/>
                <a:cs typeface="Georgia"/>
              </a:rPr>
              <a:t>t</a:t>
            </a:r>
            <a:r>
              <a:rPr sz="1400" spc="-10" dirty="0">
                <a:latin typeface="Georgia"/>
                <a:cs typeface="Georgia"/>
              </a:rPr>
              <a:t>e</a:t>
            </a:r>
            <a:r>
              <a:rPr sz="1400" spc="-5" dirty="0">
                <a:latin typeface="Georgia"/>
                <a:cs typeface="Georgia"/>
              </a:rPr>
              <a:t>d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)</a:t>
            </a:r>
            <a:endParaRPr sz="1400">
              <a:latin typeface="Georgia"/>
              <a:cs typeface="Georgia"/>
            </a:endParaRPr>
          </a:p>
          <a:p>
            <a:pPr marL="469900" indent="-335915">
              <a:lnSpc>
                <a:spcPct val="100000"/>
              </a:lnSpc>
              <a:spcBef>
                <a:spcPts val="5"/>
              </a:spcBef>
              <a:buFont typeface="Tahoma"/>
              <a:buChar char="●"/>
              <a:tabLst>
                <a:tab pos="469900" algn="l"/>
                <a:tab pos="470534" algn="l"/>
              </a:tabLst>
            </a:pPr>
            <a:r>
              <a:rPr sz="1400" b="1" spc="-10" dirty="0">
                <a:latin typeface="Arial"/>
                <a:cs typeface="Arial"/>
              </a:rPr>
              <a:t>NR</a:t>
            </a:r>
            <a:r>
              <a:rPr sz="1400" b="1" spc="-90" dirty="0">
                <a:latin typeface="Arial"/>
                <a:cs typeface="Arial"/>
              </a:rPr>
              <a:t> </a:t>
            </a:r>
            <a:r>
              <a:rPr sz="1300" spc="-5" dirty="0">
                <a:latin typeface="Georgia"/>
                <a:cs typeface="Georgia"/>
              </a:rPr>
              <a:t>(</a:t>
            </a:r>
            <a:r>
              <a:rPr sz="1300" spc="-45" dirty="0">
                <a:latin typeface="Georgia"/>
                <a:cs typeface="Georgia"/>
              </a:rPr>
              <a:t> </a:t>
            </a:r>
            <a:r>
              <a:rPr sz="1300" spc="-20" dirty="0">
                <a:latin typeface="Georgia"/>
                <a:cs typeface="Georgia"/>
              </a:rPr>
              <a:t>Not</a:t>
            </a:r>
            <a:r>
              <a:rPr sz="1300" spc="-5" dirty="0">
                <a:latin typeface="Georgia"/>
                <a:cs typeface="Georgia"/>
              </a:rPr>
              <a:t> Rated</a:t>
            </a:r>
            <a:r>
              <a:rPr sz="1300" spc="-15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)</a:t>
            </a:r>
            <a:endParaRPr sz="1300">
              <a:latin typeface="Georgia"/>
              <a:cs typeface="Georgi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58200" y="45719"/>
            <a:ext cx="566927" cy="63703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6767" y="2474975"/>
            <a:ext cx="5196839" cy="244144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072" y="3334511"/>
            <a:ext cx="2087879" cy="81076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55570" y="0"/>
            <a:ext cx="3762375" cy="8197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200" spc="5" dirty="0"/>
              <a:t>Word</a:t>
            </a:r>
            <a:r>
              <a:rPr sz="5200" spc="-185" dirty="0"/>
              <a:t> </a:t>
            </a:r>
            <a:r>
              <a:rPr sz="5200" spc="5" dirty="0"/>
              <a:t>Cloud</a:t>
            </a:r>
            <a:endParaRPr sz="5200"/>
          </a:p>
        </p:txBody>
      </p:sp>
      <p:sp>
        <p:nvSpPr>
          <p:cNvPr id="5" name="object 5"/>
          <p:cNvSpPr txBox="1"/>
          <p:nvPr/>
        </p:nvSpPr>
        <p:spPr>
          <a:xfrm>
            <a:off x="596900" y="741444"/>
            <a:ext cx="7799070" cy="197866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3600" i="1" spc="-5" dirty="0">
                <a:solidFill>
                  <a:srgbClr val="2A3C52"/>
                </a:solidFill>
                <a:latin typeface="Georgia"/>
                <a:cs typeface="Georgia"/>
              </a:rPr>
              <a:t>What</a:t>
            </a:r>
            <a:r>
              <a:rPr sz="3600" i="1" spc="-50" dirty="0">
                <a:solidFill>
                  <a:srgbClr val="2A3C52"/>
                </a:solidFill>
                <a:latin typeface="Georgia"/>
                <a:cs typeface="Georgia"/>
              </a:rPr>
              <a:t> </a:t>
            </a:r>
            <a:r>
              <a:rPr sz="3600" i="1" spc="-5" dirty="0">
                <a:solidFill>
                  <a:srgbClr val="2A3C52"/>
                </a:solidFill>
                <a:latin typeface="Georgia"/>
                <a:cs typeface="Georgia"/>
              </a:rPr>
              <a:t>Is</a:t>
            </a:r>
            <a:r>
              <a:rPr sz="3600" i="1" spc="-60" dirty="0">
                <a:solidFill>
                  <a:srgbClr val="2A3C52"/>
                </a:solidFill>
                <a:latin typeface="Georgia"/>
                <a:cs typeface="Georgia"/>
              </a:rPr>
              <a:t> </a:t>
            </a:r>
            <a:r>
              <a:rPr sz="3600" i="1" dirty="0">
                <a:solidFill>
                  <a:srgbClr val="2A3C52"/>
                </a:solidFill>
                <a:latin typeface="Georgia"/>
                <a:cs typeface="Georgia"/>
              </a:rPr>
              <a:t>a</a:t>
            </a:r>
            <a:r>
              <a:rPr sz="3600" i="1" spc="-45" dirty="0">
                <a:solidFill>
                  <a:srgbClr val="2A3C52"/>
                </a:solidFill>
                <a:latin typeface="Georgia"/>
                <a:cs typeface="Georgia"/>
              </a:rPr>
              <a:t> </a:t>
            </a:r>
            <a:r>
              <a:rPr sz="3600" i="1" dirty="0">
                <a:solidFill>
                  <a:srgbClr val="2A3C52"/>
                </a:solidFill>
                <a:latin typeface="Georgia"/>
                <a:cs typeface="Georgia"/>
              </a:rPr>
              <a:t>Word</a:t>
            </a:r>
            <a:r>
              <a:rPr sz="3600" i="1" spc="-20" dirty="0">
                <a:solidFill>
                  <a:srgbClr val="2A3C52"/>
                </a:solidFill>
                <a:latin typeface="Georgia"/>
                <a:cs typeface="Georgia"/>
              </a:rPr>
              <a:t> </a:t>
            </a:r>
            <a:r>
              <a:rPr sz="3600" i="1" spc="-5" dirty="0">
                <a:solidFill>
                  <a:srgbClr val="2A3C52"/>
                </a:solidFill>
                <a:latin typeface="Georgia"/>
                <a:cs typeface="Georgia"/>
              </a:rPr>
              <a:t>Cloud?</a:t>
            </a:r>
            <a:endParaRPr sz="36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1600" spc="5" dirty="0">
                <a:latin typeface="Tahoma"/>
                <a:cs typeface="Tahoma"/>
              </a:rPr>
              <a:t>A</a:t>
            </a:r>
            <a:r>
              <a:rPr sz="1600" spc="7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word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cloud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(also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known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spc="35" dirty="0">
                <a:latin typeface="Tahoma"/>
                <a:cs typeface="Tahoma"/>
              </a:rPr>
              <a:t>as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a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tag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cloud)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20" dirty="0">
                <a:latin typeface="Tahoma"/>
                <a:cs typeface="Tahoma"/>
              </a:rPr>
              <a:t>is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a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visual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representation</a:t>
            </a:r>
            <a:r>
              <a:rPr sz="1600" spc="-145" dirty="0">
                <a:latin typeface="Tahoma"/>
                <a:cs typeface="Tahoma"/>
              </a:rPr>
              <a:t> </a:t>
            </a:r>
            <a:r>
              <a:rPr sz="1600" spc="-30" dirty="0">
                <a:latin typeface="Tahoma"/>
                <a:cs typeface="Tahoma"/>
              </a:rPr>
              <a:t>of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words.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30" dirty="0">
                <a:latin typeface="Tahoma"/>
                <a:cs typeface="Tahoma"/>
              </a:rPr>
              <a:t>Cloud</a:t>
            </a:r>
            <a:endParaRPr sz="1600">
              <a:latin typeface="Tahoma"/>
              <a:cs typeface="Tahoma"/>
            </a:endParaRPr>
          </a:p>
          <a:p>
            <a:pPr marL="12700" marR="5080">
              <a:lnSpc>
                <a:spcPct val="127000"/>
              </a:lnSpc>
              <a:spcBef>
                <a:spcPts val="180"/>
              </a:spcBef>
            </a:pPr>
            <a:r>
              <a:rPr sz="1600" spc="-5" dirty="0">
                <a:latin typeface="Tahoma"/>
                <a:cs typeface="Tahoma"/>
              </a:rPr>
              <a:t>creators </a:t>
            </a:r>
            <a:r>
              <a:rPr sz="1600" spc="10" dirty="0">
                <a:latin typeface="Tahoma"/>
                <a:cs typeface="Tahoma"/>
              </a:rPr>
              <a:t>are </a:t>
            </a:r>
            <a:r>
              <a:rPr sz="1600" spc="15" dirty="0">
                <a:latin typeface="Tahoma"/>
                <a:cs typeface="Tahoma"/>
              </a:rPr>
              <a:t>used </a:t>
            </a:r>
            <a:r>
              <a:rPr sz="1600" spc="-15" dirty="0">
                <a:latin typeface="Tahoma"/>
                <a:cs typeface="Tahoma"/>
              </a:rPr>
              <a:t>to </a:t>
            </a:r>
            <a:r>
              <a:rPr sz="1600" spc="-30" dirty="0">
                <a:latin typeface="Tahoma"/>
                <a:cs typeface="Tahoma"/>
              </a:rPr>
              <a:t>highlight </a:t>
            </a:r>
            <a:r>
              <a:rPr sz="1600" spc="-5" dirty="0">
                <a:latin typeface="Tahoma"/>
                <a:cs typeface="Tahoma"/>
              </a:rPr>
              <a:t>popular </a:t>
            </a:r>
            <a:r>
              <a:rPr sz="1600" dirty="0">
                <a:latin typeface="Tahoma"/>
                <a:cs typeface="Tahoma"/>
              </a:rPr>
              <a:t>words </a:t>
            </a:r>
            <a:r>
              <a:rPr sz="1600" spc="10" dirty="0">
                <a:latin typeface="Tahoma"/>
                <a:cs typeface="Tahoma"/>
              </a:rPr>
              <a:t>and </a:t>
            </a:r>
            <a:r>
              <a:rPr sz="1600" spc="15" dirty="0">
                <a:latin typeface="Tahoma"/>
                <a:cs typeface="Tahoma"/>
              </a:rPr>
              <a:t>phrases based </a:t>
            </a:r>
            <a:r>
              <a:rPr sz="1600" spc="-5" dirty="0">
                <a:latin typeface="Tahoma"/>
                <a:cs typeface="Tahoma"/>
              </a:rPr>
              <a:t>on frequency </a:t>
            </a:r>
            <a:r>
              <a:rPr sz="1600" spc="10" dirty="0">
                <a:latin typeface="Tahoma"/>
                <a:cs typeface="Tahoma"/>
              </a:rPr>
              <a:t>and 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relevance.</a:t>
            </a:r>
            <a:r>
              <a:rPr sz="1600" spc="45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They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provide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you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40" dirty="0">
                <a:latin typeface="Tahoma"/>
                <a:cs typeface="Tahoma"/>
              </a:rPr>
              <a:t>with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quick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and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simple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visual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insights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spc="-40" dirty="0">
                <a:latin typeface="Tahoma"/>
                <a:cs typeface="Tahoma"/>
              </a:rPr>
              <a:t>that</a:t>
            </a:r>
            <a:r>
              <a:rPr sz="1600" spc="-75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can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lead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to</a:t>
            </a:r>
            <a:r>
              <a:rPr sz="1600" spc="-1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more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in-depth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analyses.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8716" y="3364179"/>
            <a:ext cx="186182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338580" algn="l"/>
              </a:tabLst>
            </a:pPr>
            <a:r>
              <a:rPr sz="2400" i="1" dirty="0">
                <a:latin typeface="Arial"/>
                <a:cs typeface="Arial"/>
              </a:rPr>
              <a:t>E</a:t>
            </a:r>
            <a:r>
              <a:rPr sz="2400" i="1" spc="-5" dirty="0">
                <a:latin typeface="Arial"/>
                <a:cs typeface="Arial"/>
              </a:rPr>
              <a:t>x</a:t>
            </a:r>
            <a:r>
              <a:rPr sz="2400" i="1" dirty="0">
                <a:latin typeface="Arial"/>
                <a:cs typeface="Arial"/>
              </a:rPr>
              <a:t>a</a:t>
            </a:r>
            <a:r>
              <a:rPr sz="2400" i="1" spc="-35" dirty="0">
                <a:latin typeface="Arial"/>
                <a:cs typeface="Arial"/>
              </a:rPr>
              <a:t>m</a:t>
            </a:r>
            <a:r>
              <a:rPr sz="2400" i="1" dirty="0">
                <a:latin typeface="Arial"/>
                <a:cs typeface="Arial"/>
              </a:rPr>
              <a:t>p</a:t>
            </a:r>
            <a:r>
              <a:rPr sz="2400" i="1" spc="-5" dirty="0">
                <a:latin typeface="Arial"/>
                <a:cs typeface="Arial"/>
              </a:rPr>
              <a:t>le</a:t>
            </a:r>
            <a:r>
              <a:rPr sz="2400" i="1" dirty="0">
                <a:latin typeface="Arial"/>
                <a:cs typeface="Arial"/>
              </a:rPr>
              <a:t>	</a:t>
            </a:r>
            <a:r>
              <a:rPr sz="4000" i="1" spc="10" dirty="0">
                <a:latin typeface="Arial"/>
                <a:cs typeface="Arial"/>
              </a:rPr>
              <a:t>→</a:t>
            </a:r>
            <a:endParaRPr sz="40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58200" y="140207"/>
            <a:ext cx="566927" cy="63703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3943" y="734567"/>
            <a:ext cx="8510270" cy="4276725"/>
            <a:chOff x="313943" y="734567"/>
            <a:chExt cx="8510270" cy="4276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3943" y="734567"/>
              <a:ext cx="8510016" cy="37398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2999" y="3017519"/>
              <a:ext cx="3541776" cy="199339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6900" y="0"/>
            <a:ext cx="7543800" cy="720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50" b="0" i="0" dirty="0">
                <a:latin typeface="Georgia"/>
                <a:cs typeface="Georgia"/>
              </a:rPr>
              <a:t>Applying</a:t>
            </a:r>
            <a:r>
              <a:rPr sz="4550" b="0" i="0" spc="-100" dirty="0">
                <a:latin typeface="Georgia"/>
                <a:cs typeface="Georgia"/>
              </a:rPr>
              <a:t> </a:t>
            </a:r>
            <a:r>
              <a:rPr sz="4550" b="0" dirty="0">
                <a:latin typeface="Georgia"/>
                <a:cs typeface="Georgia"/>
              </a:rPr>
              <a:t>WordCloud</a:t>
            </a:r>
            <a:r>
              <a:rPr sz="4550" b="0" spc="-95" dirty="0">
                <a:latin typeface="Georgia"/>
                <a:cs typeface="Georgia"/>
              </a:rPr>
              <a:t> </a:t>
            </a:r>
            <a:r>
              <a:rPr sz="4550" b="0" i="0" spc="-15" dirty="0">
                <a:latin typeface="Georgia"/>
                <a:cs typeface="Georgia"/>
              </a:rPr>
              <a:t>on</a:t>
            </a:r>
            <a:r>
              <a:rPr sz="4550" b="0" i="0" spc="-40" dirty="0">
                <a:latin typeface="Georgia"/>
                <a:cs typeface="Georgia"/>
              </a:rPr>
              <a:t> </a:t>
            </a:r>
            <a:r>
              <a:rPr sz="4550" b="0" i="0" spc="5" dirty="0">
                <a:latin typeface="Georgia"/>
                <a:cs typeface="Georgia"/>
              </a:rPr>
              <a:t>Title</a:t>
            </a:r>
            <a:endParaRPr sz="455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4117" y="815506"/>
            <a:ext cx="3295015" cy="18065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400" i="1" spc="-10" dirty="0">
                <a:latin typeface="Arial"/>
                <a:cs typeface="Arial"/>
              </a:rPr>
              <a:t>Most </a:t>
            </a:r>
            <a:r>
              <a:rPr sz="1400" i="1" spc="-15" dirty="0">
                <a:latin typeface="Arial"/>
                <a:cs typeface="Arial"/>
              </a:rPr>
              <a:t>occurred</a:t>
            </a:r>
            <a:r>
              <a:rPr sz="1400" i="1" spc="10" dirty="0">
                <a:latin typeface="Arial"/>
                <a:cs typeface="Arial"/>
              </a:rPr>
              <a:t> </a:t>
            </a:r>
            <a:r>
              <a:rPr sz="1400" i="1" spc="-35" dirty="0">
                <a:latin typeface="Arial"/>
                <a:cs typeface="Arial"/>
              </a:rPr>
              <a:t>words</a:t>
            </a:r>
            <a:r>
              <a:rPr sz="1400" i="1" spc="90" dirty="0">
                <a:latin typeface="Arial"/>
                <a:cs typeface="Arial"/>
              </a:rPr>
              <a:t> </a:t>
            </a:r>
            <a:r>
              <a:rPr sz="1400" i="1" spc="-15" dirty="0">
                <a:latin typeface="Arial"/>
                <a:cs typeface="Arial"/>
              </a:rPr>
              <a:t>present</a:t>
            </a:r>
            <a:r>
              <a:rPr sz="1400" i="1" spc="-1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in</a:t>
            </a:r>
            <a:r>
              <a:rPr sz="1400" i="1" spc="15" dirty="0">
                <a:latin typeface="Arial"/>
                <a:cs typeface="Arial"/>
              </a:rPr>
              <a:t> </a:t>
            </a:r>
            <a:r>
              <a:rPr sz="1400" b="1" i="1" spc="-15" dirty="0">
                <a:latin typeface="Arial"/>
                <a:cs typeface="Arial"/>
              </a:rPr>
              <a:t>Title</a:t>
            </a:r>
            <a:r>
              <a:rPr sz="1400" b="1" i="1" spc="-10" dirty="0">
                <a:latin typeface="Arial"/>
                <a:cs typeface="Arial"/>
              </a:rPr>
              <a:t> </a:t>
            </a:r>
            <a:r>
              <a:rPr sz="1400" i="1" spc="-15" dirty="0">
                <a:latin typeface="Arial"/>
                <a:cs typeface="Arial"/>
              </a:rPr>
              <a:t>are:-</a:t>
            </a:r>
            <a:endParaRPr sz="1400">
              <a:latin typeface="Arial"/>
              <a:cs typeface="Arial"/>
            </a:endParaRPr>
          </a:p>
          <a:p>
            <a:pPr marL="811530" indent="-356870">
              <a:lnSpc>
                <a:spcPct val="100000"/>
              </a:lnSpc>
              <a:spcBef>
                <a:spcPts val="290"/>
              </a:spcBef>
              <a:buFont typeface="Tahoma"/>
              <a:buChar char="●"/>
              <a:tabLst>
                <a:tab pos="810895" algn="l"/>
                <a:tab pos="811530" algn="l"/>
              </a:tabLst>
            </a:pPr>
            <a:r>
              <a:rPr sz="1400" b="1" i="1" spc="-15" dirty="0">
                <a:latin typeface="Arial"/>
                <a:cs typeface="Arial"/>
              </a:rPr>
              <a:t>Love</a:t>
            </a:r>
            <a:endParaRPr sz="1400">
              <a:latin typeface="Arial"/>
              <a:cs typeface="Arial"/>
            </a:endParaRPr>
          </a:p>
          <a:p>
            <a:pPr marL="811530" indent="-356870">
              <a:lnSpc>
                <a:spcPct val="100000"/>
              </a:lnSpc>
              <a:buFont typeface="Tahoma"/>
              <a:buChar char="●"/>
              <a:tabLst>
                <a:tab pos="810895" algn="l"/>
                <a:tab pos="811530" algn="l"/>
              </a:tabLst>
            </a:pPr>
            <a:r>
              <a:rPr sz="1400" b="1" i="1" spc="-5" dirty="0">
                <a:latin typeface="Arial"/>
                <a:cs typeface="Arial"/>
              </a:rPr>
              <a:t>Man</a:t>
            </a:r>
            <a:endParaRPr sz="1400">
              <a:latin typeface="Arial"/>
              <a:cs typeface="Arial"/>
            </a:endParaRPr>
          </a:p>
          <a:p>
            <a:pPr marL="811530" indent="-356870">
              <a:lnSpc>
                <a:spcPct val="100000"/>
              </a:lnSpc>
              <a:buFont typeface="Tahoma"/>
              <a:buChar char="●"/>
              <a:tabLst>
                <a:tab pos="810895" algn="l"/>
                <a:tab pos="811530" algn="l"/>
              </a:tabLst>
            </a:pPr>
            <a:r>
              <a:rPr sz="1400" b="1" i="1" spc="-15" dirty="0">
                <a:latin typeface="Arial"/>
                <a:cs typeface="Arial"/>
              </a:rPr>
              <a:t>World</a:t>
            </a:r>
            <a:endParaRPr sz="1400">
              <a:latin typeface="Arial"/>
              <a:cs typeface="Arial"/>
            </a:endParaRPr>
          </a:p>
          <a:p>
            <a:pPr marL="811530" indent="-356870">
              <a:lnSpc>
                <a:spcPct val="100000"/>
              </a:lnSpc>
              <a:spcBef>
                <a:spcPts val="5"/>
              </a:spcBef>
              <a:buFont typeface="Tahoma"/>
              <a:buChar char="●"/>
              <a:tabLst>
                <a:tab pos="810895" algn="l"/>
                <a:tab pos="811530" algn="l"/>
              </a:tabLst>
            </a:pPr>
            <a:r>
              <a:rPr sz="1400" b="1" i="1" spc="-10" dirty="0">
                <a:latin typeface="Arial"/>
                <a:cs typeface="Arial"/>
              </a:rPr>
              <a:t>Story</a:t>
            </a:r>
            <a:endParaRPr sz="1400">
              <a:latin typeface="Arial"/>
              <a:cs typeface="Arial"/>
            </a:endParaRPr>
          </a:p>
          <a:p>
            <a:pPr marL="811530" indent="-356870">
              <a:lnSpc>
                <a:spcPct val="100000"/>
              </a:lnSpc>
              <a:buFont typeface="Tahoma"/>
              <a:buChar char="●"/>
              <a:tabLst>
                <a:tab pos="810895" algn="l"/>
                <a:tab pos="811530" algn="l"/>
              </a:tabLst>
            </a:pPr>
            <a:r>
              <a:rPr sz="1400" b="1" i="1" spc="-10" dirty="0">
                <a:latin typeface="Arial"/>
                <a:cs typeface="Arial"/>
              </a:rPr>
              <a:t>Christmas</a:t>
            </a:r>
            <a:endParaRPr sz="1400">
              <a:latin typeface="Arial"/>
              <a:cs typeface="Arial"/>
            </a:endParaRPr>
          </a:p>
          <a:p>
            <a:pPr marL="811530" indent="-356870">
              <a:lnSpc>
                <a:spcPct val="100000"/>
              </a:lnSpc>
              <a:buFont typeface="Tahoma"/>
              <a:buChar char="●"/>
              <a:tabLst>
                <a:tab pos="810895" algn="l"/>
                <a:tab pos="811530" algn="l"/>
              </a:tabLst>
            </a:pPr>
            <a:r>
              <a:rPr sz="1400" b="1" i="1" spc="-5" dirty="0">
                <a:latin typeface="Arial"/>
                <a:cs typeface="Arial"/>
              </a:rPr>
              <a:t>Girl</a:t>
            </a:r>
            <a:endParaRPr sz="1400">
              <a:latin typeface="Arial"/>
              <a:cs typeface="Arial"/>
            </a:endParaRPr>
          </a:p>
          <a:p>
            <a:pPr marL="811530" indent="-356870">
              <a:lnSpc>
                <a:spcPct val="100000"/>
              </a:lnSpc>
              <a:buFont typeface="Tahoma"/>
              <a:buChar char="●"/>
              <a:tabLst>
                <a:tab pos="810895" algn="l"/>
                <a:tab pos="811530" algn="l"/>
              </a:tabLst>
            </a:pPr>
            <a:r>
              <a:rPr sz="1400" b="1" i="1" spc="-10" dirty="0">
                <a:latin typeface="Arial"/>
                <a:cs typeface="Arial"/>
              </a:rPr>
              <a:t>Day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62725" y="3345560"/>
            <a:ext cx="760095" cy="52133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-9525" algn="ctr">
              <a:lnSpc>
                <a:spcPct val="101899"/>
              </a:lnSpc>
              <a:spcBef>
                <a:spcPts val="85"/>
              </a:spcBef>
            </a:pPr>
            <a:r>
              <a:rPr sz="1000" dirty="0">
                <a:latin typeface="Tahoma"/>
                <a:cs typeface="Tahoma"/>
              </a:rPr>
              <a:t>Why 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200" b="1" spc="-5" dirty="0">
                <a:latin typeface="Arial"/>
                <a:cs typeface="Arial"/>
              </a:rPr>
              <a:t>C</a:t>
            </a:r>
            <a:r>
              <a:rPr sz="1200" b="1" spc="-40" dirty="0">
                <a:latin typeface="Arial"/>
                <a:cs typeface="Arial"/>
              </a:rPr>
              <a:t>hr</a:t>
            </a:r>
            <a:r>
              <a:rPr sz="1200" b="1" dirty="0">
                <a:latin typeface="Arial"/>
                <a:cs typeface="Arial"/>
              </a:rPr>
              <a:t>is</a:t>
            </a:r>
            <a:r>
              <a:rPr sz="1200" b="1" spc="5" dirty="0">
                <a:latin typeface="Arial"/>
                <a:cs typeface="Arial"/>
              </a:rPr>
              <a:t>t</a:t>
            </a:r>
            <a:r>
              <a:rPr sz="1200" b="1" spc="-35" dirty="0">
                <a:latin typeface="Arial"/>
                <a:cs typeface="Arial"/>
              </a:rPr>
              <a:t>m</a:t>
            </a:r>
            <a:r>
              <a:rPr sz="1200" b="1" dirty="0">
                <a:latin typeface="Arial"/>
                <a:cs typeface="Arial"/>
              </a:rPr>
              <a:t>as  </a:t>
            </a:r>
            <a:r>
              <a:rPr sz="1000" spc="-5" dirty="0">
                <a:latin typeface="Tahoma"/>
                <a:cs typeface="Tahoma"/>
              </a:rPr>
              <a:t>occurred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?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58200" y="140207"/>
            <a:ext cx="566927" cy="63703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" y="140207"/>
            <a:ext cx="8872855" cy="4358640"/>
            <a:chOff x="152400" y="140207"/>
            <a:chExt cx="8872855" cy="43586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" y="749807"/>
              <a:ext cx="8747760" cy="374903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58200" y="140207"/>
              <a:ext cx="566927" cy="6370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4500" y="0"/>
            <a:ext cx="7925434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5" dirty="0">
                <a:latin typeface="Arial"/>
                <a:cs typeface="Arial"/>
              </a:rPr>
              <a:t>Barplot</a:t>
            </a:r>
            <a:r>
              <a:rPr sz="4400" b="0" spc="-15" dirty="0">
                <a:latin typeface="Arial"/>
                <a:cs typeface="Arial"/>
              </a:rPr>
              <a:t> </a:t>
            </a:r>
            <a:r>
              <a:rPr sz="4400" b="0" spc="-5" dirty="0">
                <a:latin typeface="Arial"/>
                <a:cs typeface="Arial"/>
              </a:rPr>
              <a:t>based</a:t>
            </a:r>
            <a:r>
              <a:rPr sz="4400" b="0" spc="-10" dirty="0">
                <a:latin typeface="Arial"/>
                <a:cs typeface="Arial"/>
              </a:rPr>
              <a:t> </a:t>
            </a:r>
            <a:r>
              <a:rPr sz="4400" b="0" spc="-5" dirty="0">
                <a:latin typeface="Arial"/>
                <a:cs typeface="Arial"/>
              </a:rPr>
              <a:t>on</a:t>
            </a:r>
            <a:r>
              <a:rPr sz="4400" b="0" dirty="0">
                <a:latin typeface="Arial"/>
                <a:cs typeface="Arial"/>
              </a:rPr>
              <a:t> </a:t>
            </a:r>
            <a:r>
              <a:rPr sz="4400" b="0" spc="-5" dirty="0">
                <a:latin typeface="Arial"/>
                <a:cs typeface="Arial"/>
              </a:rPr>
              <a:t>release</a:t>
            </a:r>
            <a:r>
              <a:rPr sz="4400" b="0" spc="-30" dirty="0">
                <a:latin typeface="Arial"/>
                <a:cs typeface="Arial"/>
              </a:rPr>
              <a:t> month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7411" y="4671771"/>
            <a:ext cx="736727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i="1" spc="-25" dirty="0">
                <a:latin typeface="Times New Roman"/>
                <a:cs typeface="Times New Roman"/>
              </a:rPr>
              <a:t>We</a:t>
            </a:r>
            <a:r>
              <a:rPr sz="1150" i="1" spc="15" dirty="0">
                <a:latin typeface="Times New Roman"/>
                <a:cs typeface="Times New Roman"/>
              </a:rPr>
              <a:t> </a:t>
            </a:r>
            <a:r>
              <a:rPr sz="1150" i="1" spc="-5" dirty="0">
                <a:latin typeface="Times New Roman"/>
                <a:cs typeface="Times New Roman"/>
              </a:rPr>
              <a:t>can</a:t>
            </a:r>
            <a:r>
              <a:rPr sz="1150" i="1" spc="5" dirty="0">
                <a:latin typeface="Times New Roman"/>
                <a:cs typeface="Times New Roman"/>
              </a:rPr>
              <a:t> </a:t>
            </a:r>
            <a:r>
              <a:rPr sz="1150" i="1" dirty="0">
                <a:latin typeface="Times New Roman"/>
                <a:cs typeface="Times New Roman"/>
              </a:rPr>
              <a:t>say</a:t>
            </a:r>
            <a:r>
              <a:rPr sz="1150" i="1" spc="-25" dirty="0">
                <a:latin typeface="Times New Roman"/>
                <a:cs typeface="Times New Roman"/>
              </a:rPr>
              <a:t> </a:t>
            </a:r>
            <a:r>
              <a:rPr sz="1150" i="1" spc="-5" dirty="0">
                <a:latin typeface="Times New Roman"/>
                <a:cs typeface="Times New Roman"/>
              </a:rPr>
              <a:t>that</a:t>
            </a:r>
            <a:r>
              <a:rPr sz="1150" i="1" spc="15" dirty="0">
                <a:latin typeface="Times New Roman"/>
                <a:cs typeface="Times New Roman"/>
              </a:rPr>
              <a:t> </a:t>
            </a:r>
            <a:r>
              <a:rPr sz="1150" i="1" spc="-5" dirty="0">
                <a:latin typeface="Times New Roman"/>
                <a:cs typeface="Times New Roman"/>
              </a:rPr>
              <a:t>December</a:t>
            </a:r>
            <a:r>
              <a:rPr sz="1150" i="1" spc="-10" dirty="0">
                <a:latin typeface="Times New Roman"/>
                <a:cs typeface="Times New Roman"/>
              </a:rPr>
              <a:t> </a:t>
            </a:r>
            <a:r>
              <a:rPr sz="1150" i="1" spc="-5" dirty="0">
                <a:latin typeface="Times New Roman"/>
                <a:cs typeface="Times New Roman"/>
              </a:rPr>
              <a:t>is</a:t>
            </a:r>
            <a:r>
              <a:rPr sz="1150" i="1" spc="10" dirty="0">
                <a:latin typeface="Times New Roman"/>
                <a:cs typeface="Times New Roman"/>
              </a:rPr>
              <a:t> </a:t>
            </a:r>
            <a:r>
              <a:rPr sz="1150" i="1" spc="-5" dirty="0">
                <a:latin typeface="Times New Roman"/>
                <a:cs typeface="Times New Roman"/>
              </a:rPr>
              <a:t>the holiday</a:t>
            </a:r>
            <a:r>
              <a:rPr sz="1150" i="1" spc="20" dirty="0">
                <a:latin typeface="Times New Roman"/>
                <a:cs typeface="Times New Roman"/>
              </a:rPr>
              <a:t> </a:t>
            </a:r>
            <a:r>
              <a:rPr sz="1150" i="1" dirty="0">
                <a:latin typeface="Times New Roman"/>
                <a:cs typeface="Times New Roman"/>
              </a:rPr>
              <a:t>season</a:t>
            </a:r>
            <a:r>
              <a:rPr sz="1150" i="1" spc="5" dirty="0">
                <a:latin typeface="Times New Roman"/>
                <a:cs typeface="Times New Roman"/>
              </a:rPr>
              <a:t> </a:t>
            </a:r>
            <a:r>
              <a:rPr sz="1150" i="1" dirty="0">
                <a:latin typeface="Times New Roman"/>
                <a:cs typeface="Times New Roman"/>
              </a:rPr>
              <a:t>and</a:t>
            </a:r>
            <a:r>
              <a:rPr sz="1150" i="1" spc="5" dirty="0">
                <a:latin typeface="Times New Roman"/>
                <a:cs typeface="Times New Roman"/>
              </a:rPr>
              <a:t> </a:t>
            </a:r>
            <a:r>
              <a:rPr sz="1150" i="1" spc="-5" dirty="0">
                <a:latin typeface="Times New Roman"/>
                <a:cs typeface="Times New Roman"/>
              </a:rPr>
              <a:t>it</a:t>
            </a:r>
            <a:r>
              <a:rPr sz="1150" i="1" spc="-10" dirty="0">
                <a:latin typeface="Times New Roman"/>
                <a:cs typeface="Times New Roman"/>
              </a:rPr>
              <a:t> </a:t>
            </a:r>
            <a:r>
              <a:rPr sz="1150" i="1" spc="-5" dirty="0">
                <a:latin typeface="Times New Roman"/>
                <a:cs typeface="Times New Roman"/>
              </a:rPr>
              <a:t>also</a:t>
            </a:r>
            <a:r>
              <a:rPr sz="1150" i="1" spc="5" dirty="0">
                <a:latin typeface="Times New Roman"/>
                <a:cs typeface="Times New Roman"/>
              </a:rPr>
              <a:t> </a:t>
            </a:r>
            <a:r>
              <a:rPr sz="1150" i="1" dirty="0">
                <a:latin typeface="Times New Roman"/>
                <a:cs typeface="Times New Roman"/>
              </a:rPr>
              <a:t>has</a:t>
            </a:r>
            <a:r>
              <a:rPr sz="1150" i="1" spc="10" dirty="0">
                <a:latin typeface="Times New Roman"/>
                <a:cs typeface="Times New Roman"/>
              </a:rPr>
              <a:t> </a:t>
            </a:r>
            <a:r>
              <a:rPr sz="1150" i="1" dirty="0">
                <a:latin typeface="Times New Roman"/>
                <a:cs typeface="Times New Roman"/>
              </a:rPr>
              <a:t>Christmas,</a:t>
            </a:r>
            <a:r>
              <a:rPr sz="1150" i="1" spc="-15" dirty="0">
                <a:latin typeface="Times New Roman"/>
                <a:cs typeface="Times New Roman"/>
              </a:rPr>
              <a:t> </a:t>
            </a:r>
            <a:r>
              <a:rPr sz="1150" i="1" dirty="0">
                <a:latin typeface="Times New Roman"/>
                <a:cs typeface="Times New Roman"/>
              </a:rPr>
              <a:t>so</a:t>
            </a:r>
            <a:r>
              <a:rPr sz="1150" i="1" spc="5" dirty="0">
                <a:latin typeface="Times New Roman"/>
                <a:cs typeface="Times New Roman"/>
              </a:rPr>
              <a:t> </a:t>
            </a:r>
            <a:r>
              <a:rPr sz="1150" i="1" spc="-5" dirty="0">
                <a:latin typeface="Times New Roman"/>
                <a:cs typeface="Times New Roman"/>
              </a:rPr>
              <a:t>in</a:t>
            </a:r>
            <a:r>
              <a:rPr sz="1150" i="1" spc="5" dirty="0">
                <a:latin typeface="Times New Roman"/>
                <a:cs typeface="Times New Roman"/>
              </a:rPr>
              <a:t> </a:t>
            </a:r>
            <a:r>
              <a:rPr sz="1150" i="1" spc="-5" dirty="0">
                <a:latin typeface="Times New Roman"/>
                <a:cs typeface="Times New Roman"/>
              </a:rPr>
              <a:t>that </a:t>
            </a:r>
            <a:r>
              <a:rPr sz="1150" i="1" dirty="0">
                <a:latin typeface="Times New Roman"/>
                <a:cs typeface="Times New Roman"/>
              </a:rPr>
              <a:t>month</a:t>
            </a:r>
            <a:r>
              <a:rPr sz="1150" i="1" spc="5" dirty="0">
                <a:latin typeface="Times New Roman"/>
                <a:cs typeface="Times New Roman"/>
              </a:rPr>
              <a:t> </a:t>
            </a:r>
            <a:r>
              <a:rPr sz="1150" i="1" dirty="0">
                <a:latin typeface="Times New Roman"/>
                <a:cs typeface="Times New Roman"/>
              </a:rPr>
              <a:t>most</a:t>
            </a:r>
            <a:r>
              <a:rPr sz="1150" i="1" spc="-30" dirty="0">
                <a:latin typeface="Times New Roman"/>
                <a:cs typeface="Times New Roman"/>
              </a:rPr>
              <a:t> </a:t>
            </a:r>
            <a:r>
              <a:rPr sz="1150" i="1" dirty="0">
                <a:latin typeface="Times New Roman"/>
                <a:cs typeface="Times New Roman"/>
              </a:rPr>
              <a:t>of</a:t>
            </a:r>
            <a:r>
              <a:rPr sz="1150" i="1" spc="-5" dirty="0">
                <a:latin typeface="Times New Roman"/>
                <a:cs typeface="Times New Roman"/>
              </a:rPr>
              <a:t> the content</a:t>
            </a:r>
            <a:r>
              <a:rPr sz="1150" i="1" dirty="0">
                <a:latin typeface="Times New Roman"/>
                <a:cs typeface="Times New Roman"/>
              </a:rPr>
              <a:t> got</a:t>
            </a:r>
            <a:r>
              <a:rPr sz="1150" i="1" spc="-5" dirty="0">
                <a:latin typeface="Times New Roman"/>
                <a:cs typeface="Times New Roman"/>
              </a:rPr>
              <a:t> uploaded.</a:t>
            </a:r>
            <a:endParaRPr sz="1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9095" y="0"/>
            <a:ext cx="5478145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5" dirty="0"/>
              <a:t>Table</a:t>
            </a:r>
            <a:r>
              <a:rPr sz="5000" spc="-40" dirty="0"/>
              <a:t> </a:t>
            </a:r>
            <a:r>
              <a:rPr sz="5000" spc="-5" dirty="0"/>
              <a:t>Of</a:t>
            </a:r>
            <a:r>
              <a:rPr sz="5000" spc="-114" dirty="0"/>
              <a:t> </a:t>
            </a:r>
            <a:r>
              <a:rPr sz="5000" spc="-5" dirty="0"/>
              <a:t>Contents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426212" y="952677"/>
            <a:ext cx="5128260" cy="278257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23215" indent="-31115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323850" algn="l"/>
              </a:tabLst>
            </a:pPr>
            <a:r>
              <a:rPr sz="2000" b="1" spc="-10" dirty="0">
                <a:solidFill>
                  <a:srgbClr val="124F5C"/>
                </a:solidFill>
                <a:latin typeface="Tahoma"/>
                <a:cs typeface="Tahoma"/>
              </a:rPr>
              <a:t>Defining</a:t>
            </a:r>
            <a:r>
              <a:rPr sz="2000" b="1" spc="-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2000" b="1" spc="-15" dirty="0">
                <a:solidFill>
                  <a:srgbClr val="124F5C"/>
                </a:solidFill>
                <a:latin typeface="Tahoma"/>
                <a:cs typeface="Tahoma"/>
              </a:rPr>
              <a:t>problem</a:t>
            </a:r>
            <a:r>
              <a:rPr sz="20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2000" b="1" spc="-15" dirty="0">
                <a:solidFill>
                  <a:srgbClr val="124F5C"/>
                </a:solidFill>
                <a:latin typeface="Tahoma"/>
                <a:cs typeface="Tahoma"/>
              </a:rPr>
              <a:t>statement</a:t>
            </a:r>
            <a:endParaRPr sz="200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323850" algn="l"/>
              </a:tabLst>
            </a:pPr>
            <a:r>
              <a:rPr sz="2000" b="1" spc="-10" dirty="0">
                <a:solidFill>
                  <a:srgbClr val="124F5C"/>
                </a:solidFill>
                <a:latin typeface="Tahoma"/>
                <a:cs typeface="Tahoma"/>
              </a:rPr>
              <a:t>Data</a:t>
            </a:r>
            <a:r>
              <a:rPr sz="2000" b="1" spc="-4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124F5C"/>
                </a:solidFill>
                <a:latin typeface="Tahoma"/>
                <a:cs typeface="Tahoma"/>
              </a:rPr>
              <a:t>Cleaning</a:t>
            </a:r>
            <a:r>
              <a:rPr sz="2000" b="1" spc="-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124F5C"/>
                </a:solidFill>
                <a:latin typeface="Tahoma"/>
                <a:cs typeface="Tahoma"/>
              </a:rPr>
              <a:t>&amp;</a:t>
            </a:r>
            <a:r>
              <a:rPr sz="2000" b="1" spc="-5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124F5C"/>
                </a:solidFill>
                <a:latin typeface="Tahoma"/>
                <a:cs typeface="Tahoma"/>
              </a:rPr>
              <a:t>visualization</a:t>
            </a:r>
            <a:endParaRPr sz="200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spcBef>
                <a:spcPts val="695"/>
              </a:spcBef>
              <a:buAutoNum type="arabicPeriod" startAt="4"/>
              <a:tabLst>
                <a:tab pos="323850" algn="l"/>
              </a:tabLst>
            </a:pPr>
            <a:r>
              <a:rPr sz="2000" b="1" spc="-10" dirty="0">
                <a:solidFill>
                  <a:srgbClr val="124F5C"/>
                </a:solidFill>
                <a:latin typeface="Tahoma"/>
                <a:cs typeface="Tahoma"/>
              </a:rPr>
              <a:t>Data</a:t>
            </a:r>
            <a:r>
              <a:rPr sz="2000" b="1" spc="-7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124F5C"/>
                </a:solidFill>
                <a:latin typeface="Tahoma"/>
                <a:cs typeface="Tahoma"/>
              </a:rPr>
              <a:t>Pre-processing</a:t>
            </a:r>
            <a:endParaRPr sz="200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spcBef>
                <a:spcPts val="700"/>
              </a:spcBef>
              <a:buAutoNum type="arabicPeriod" startAt="4"/>
              <a:tabLst>
                <a:tab pos="323850" algn="l"/>
              </a:tabLst>
            </a:pPr>
            <a:r>
              <a:rPr sz="2000" b="1" spc="-10" dirty="0">
                <a:solidFill>
                  <a:srgbClr val="124F5C"/>
                </a:solidFill>
                <a:latin typeface="Tahoma"/>
                <a:cs typeface="Tahoma"/>
              </a:rPr>
              <a:t>Feature</a:t>
            </a:r>
            <a:r>
              <a:rPr sz="2000" b="1" spc="-9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124F5C"/>
                </a:solidFill>
                <a:latin typeface="Tahoma"/>
                <a:cs typeface="Tahoma"/>
              </a:rPr>
              <a:t>Selection</a:t>
            </a:r>
            <a:endParaRPr sz="200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spcBef>
                <a:spcPts val="725"/>
              </a:spcBef>
              <a:buAutoNum type="arabicPeriod" startAt="4"/>
              <a:tabLst>
                <a:tab pos="323850" algn="l"/>
              </a:tabLst>
            </a:pPr>
            <a:r>
              <a:rPr sz="2000" b="1" spc="-10" dirty="0">
                <a:solidFill>
                  <a:srgbClr val="124F5C"/>
                </a:solidFill>
                <a:latin typeface="Tahoma"/>
                <a:cs typeface="Tahoma"/>
              </a:rPr>
              <a:t>Applying</a:t>
            </a:r>
            <a:r>
              <a:rPr sz="2000" b="1" spc="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124F5C"/>
                </a:solidFill>
                <a:latin typeface="Tahoma"/>
                <a:cs typeface="Tahoma"/>
              </a:rPr>
              <a:t>different</a:t>
            </a:r>
            <a:r>
              <a:rPr sz="2000" b="1" spc="-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124F5C"/>
                </a:solidFill>
                <a:latin typeface="Tahoma"/>
                <a:cs typeface="Tahoma"/>
              </a:rPr>
              <a:t>clustering</a:t>
            </a:r>
            <a:r>
              <a:rPr sz="2000" b="1" spc="-6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2000" b="1" spc="-15" dirty="0">
                <a:solidFill>
                  <a:srgbClr val="124F5C"/>
                </a:solidFill>
                <a:latin typeface="Tahoma"/>
                <a:cs typeface="Tahoma"/>
              </a:rPr>
              <a:t>methods</a:t>
            </a:r>
            <a:endParaRPr sz="200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spcBef>
                <a:spcPts val="695"/>
              </a:spcBef>
              <a:buAutoNum type="arabicPeriod" startAt="4"/>
              <a:tabLst>
                <a:tab pos="323850" algn="l"/>
              </a:tabLst>
            </a:pPr>
            <a:r>
              <a:rPr sz="2000" b="1" spc="-10" dirty="0">
                <a:solidFill>
                  <a:srgbClr val="124F5C"/>
                </a:solidFill>
                <a:latin typeface="Tahoma"/>
                <a:cs typeface="Tahoma"/>
              </a:rPr>
              <a:t>Applying</a:t>
            </a:r>
            <a:r>
              <a:rPr sz="20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124F5C"/>
                </a:solidFill>
                <a:latin typeface="Tahoma"/>
                <a:cs typeface="Tahoma"/>
              </a:rPr>
              <a:t>Clustering</a:t>
            </a:r>
            <a:r>
              <a:rPr sz="20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2000" b="1" spc="-15" dirty="0">
                <a:solidFill>
                  <a:srgbClr val="124F5C"/>
                </a:solidFill>
                <a:latin typeface="Tahoma"/>
                <a:cs typeface="Tahoma"/>
              </a:rPr>
              <a:t>Models</a:t>
            </a:r>
            <a:endParaRPr sz="200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spcBef>
                <a:spcPts val="695"/>
              </a:spcBef>
              <a:buAutoNum type="arabicPeriod" startAt="4"/>
              <a:tabLst>
                <a:tab pos="323850" algn="l"/>
              </a:tabLst>
            </a:pPr>
            <a:r>
              <a:rPr sz="2000" b="1" spc="-10" dirty="0">
                <a:solidFill>
                  <a:srgbClr val="124F5C"/>
                </a:solidFill>
                <a:latin typeface="Tahoma"/>
                <a:cs typeface="Tahoma"/>
              </a:rPr>
              <a:t>Conclusion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58200" y="121919"/>
            <a:ext cx="566927" cy="63703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21151" y="0"/>
            <a:ext cx="2901696" cy="526999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80759" y="2788919"/>
            <a:ext cx="2944367" cy="155143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7767" y="707135"/>
            <a:ext cx="1563624" cy="28956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1094231"/>
            <a:ext cx="8817864" cy="354177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7274" y="128043"/>
            <a:ext cx="8176895" cy="87185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450" spc="-5" dirty="0">
                <a:latin typeface="Comic Sans MS"/>
                <a:cs typeface="Comic Sans MS"/>
              </a:rPr>
              <a:t>Before</a:t>
            </a:r>
            <a:r>
              <a:rPr sz="2450" spc="-35" dirty="0">
                <a:latin typeface="Comic Sans MS"/>
                <a:cs typeface="Comic Sans MS"/>
              </a:rPr>
              <a:t> </a:t>
            </a:r>
            <a:r>
              <a:rPr sz="2450" dirty="0">
                <a:latin typeface="Comic Sans MS"/>
                <a:cs typeface="Comic Sans MS"/>
              </a:rPr>
              <a:t>&amp;</a:t>
            </a:r>
            <a:r>
              <a:rPr sz="2450" spc="-30" dirty="0">
                <a:latin typeface="Comic Sans MS"/>
                <a:cs typeface="Comic Sans MS"/>
              </a:rPr>
              <a:t> </a:t>
            </a:r>
            <a:r>
              <a:rPr sz="2450" spc="-5" dirty="0">
                <a:latin typeface="Comic Sans MS"/>
                <a:cs typeface="Comic Sans MS"/>
              </a:rPr>
              <a:t>After</a:t>
            </a:r>
            <a:r>
              <a:rPr sz="2450" spc="190" dirty="0">
                <a:latin typeface="Comic Sans MS"/>
                <a:cs typeface="Comic Sans MS"/>
              </a:rPr>
              <a:t> </a:t>
            </a:r>
            <a:r>
              <a:rPr sz="2950" spc="-5" dirty="0">
                <a:latin typeface="Comic Sans MS"/>
                <a:cs typeface="Comic Sans MS"/>
              </a:rPr>
              <a:t>Stemming</a:t>
            </a:r>
            <a:r>
              <a:rPr sz="2950" spc="-45" dirty="0">
                <a:latin typeface="Comic Sans MS"/>
                <a:cs typeface="Comic Sans MS"/>
              </a:rPr>
              <a:t> </a:t>
            </a:r>
            <a:r>
              <a:rPr sz="2950" spc="5" dirty="0">
                <a:latin typeface="Comic Sans MS"/>
                <a:cs typeface="Comic Sans MS"/>
              </a:rPr>
              <a:t>most</a:t>
            </a:r>
            <a:r>
              <a:rPr sz="2950" spc="-25" dirty="0">
                <a:latin typeface="Comic Sans MS"/>
                <a:cs typeface="Comic Sans MS"/>
              </a:rPr>
              <a:t> </a:t>
            </a:r>
            <a:r>
              <a:rPr sz="2950" spc="-5" dirty="0">
                <a:latin typeface="Comic Sans MS"/>
                <a:cs typeface="Comic Sans MS"/>
              </a:rPr>
              <a:t>occurred</a:t>
            </a:r>
            <a:r>
              <a:rPr sz="2950" spc="-75" dirty="0">
                <a:latin typeface="Comic Sans MS"/>
                <a:cs typeface="Comic Sans MS"/>
              </a:rPr>
              <a:t> </a:t>
            </a:r>
            <a:r>
              <a:rPr sz="2950" spc="-5" dirty="0">
                <a:latin typeface="Comic Sans MS"/>
                <a:cs typeface="Comic Sans MS"/>
              </a:rPr>
              <a:t>words</a:t>
            </a:r>
            <a:endParaRPr sz="2950">
              <a:latin typeface="Comic Sans MS"/>
              <a:cs typeface="Comic Sans MS"/>
            </a:endParaRPr>
          </a:p>
          <a:p>
            <a:pPr marL="170180" algn="ctr">
              <a:lnSpc>
                <a:spcPct val="100000"/>
              </a:lnSpc>
              <a:spcBef>
                <a:spcPts val="345"/>
              </a:spcBef>
            </a:pPr>
            <a:r>
              <a:rPr sz="1850" dirty="0">
                <a:latin typeface="Comic Sans MS"/>
                <a:cs typeface="Comic Sans MS"/>
              </a:rPr>
              <a:t>in</a:t>
            </a:r>
            <a:r>
              <a:rPr sz="1850" spc="-10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description</a:t>
            </a:r>
            <a:endParaRPr sz="1850">
              <a:latin typeface="Comic Sans MS"/>
              <a:cs typeface="Comic Sans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58200" y="140207"/>
            <a:ext cx="566927" cy="63703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1879" y="542543"/>
            <a:ext cx="1283208" cy="28956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1103375"/>
            <a:ext cx="8875776" cy="3200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7274" y="0"/>
            <a:ext cx="8176895" cy="87249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450" spc="-5" dirty="0">
                <a:latin typeface="Comic Sans MS"/>
                <a:cs typeface="Comic Sans MS"/>
              </a:rPr>
              <a:t>Before</a:t>
            </a:r>
            <a:r>
              <a:rPr sz="2450" spc="-40" dirty="0">
                <a:latin typeface="Comic Sans MS"/>
                <a:cs typeface="Comic Sans MS"/>
              </a:rPr>
              <a:t> </a:t>
            </a:r>
            <a:r>
              <a:rPr sz="2450" dirty="0">
                <a:latin typeface="Comic Sans MS"/>
                <a:cs typeface="Comic Sans MS"/>
              </a:rPr>
              <a:t>&amp;</a:t>
            </a:r>
            <a:r>
              <a:rPr sz="2450" spc="-5" dirty="0">
                <a:latin typeface="Comic Sans MS"/>
                <a:cs typeface="Comic Sans MS"/>
              </a:rPr>
              <a:t> After</a:t>
            </a:r>
            <a:r>
              <a:rPr sz="2450" spc="185" dirty="0">
                <a:latin typeface="Comic Sans MS"/>
                <a:cs typeface="Comic Sans MS"/>
              </a:rPr>
              <a:t> </a:t>
            </a:r>
            <a:r>
              <a:rPr sz="2950" spc="-5" dirty="0">
                <a:latin typeface="Comic Sans MS"/>
                <a:cs typeface="Comic Sans MS"/>
              </a:rPr>
              <a:t>Stemming</a:t>
            </a:r>
            <a:r>
              <a:rPr sz="2950" spc="-45" dirty="0">
                <a:latin typeface="Comic Sans MS"/>
                <a:cs typeface="Comic Sans MS"/>
              </a:rPr>
              <a:t> </a:t>
            </a:r>
            <a:r>
              <a:rPr sz="2950" spc="5" dirty="0">
                <a:latin typeface="Comic Sans MS"/>
                <a:cs typeface="Comic Sans MS"/>
              </a:rPr>
              <a:t>most</a:t>
            </a:r>
            <a:r>
              <a:rPr sz="2950" spc="-30" dirty="0">
                <a:latin typeface="Comic Sans MS"/>
                <a:cs typeface="Comic Sans MS"/>
              </a:rPr>
              <a:t> </a:t>
            </a:r>
            <a:r>
              <a:rPr sz="2950" spc="-5" dirty="0">
                <a:latin typeface="Comic Sans MS"/>
                <a:cs typeface="Comic Sans MS"/>
              </a:rPr>
              <a:t>occurred</a:t>
            </a:r>
            <a:r>
              <a:rPr sz="2950" spc="-85" dirty="0">
                <a:latin typeface="Comic Sans MS"/>
                <a:cs typeface="Comic Sans MS"/>
              </a:rPr>
              <a:t> </a:t>
            </a:r>
            <a:r>
              <a:rPr sz="2950" spc="-5" dirty="0">
                <a:latin typeface="Comic Sans MS"/>
                <a:cs typeface="Comic Sans MS"/>
              </a:rPr>
              <a:t>words</a:t>
            </a:r>
            <a:endParaRPr sz="2950">
              <a:latin typeface="Comic Sans MS"/>
              <a:cs typeface="Comic Sans MS"/>
            </a:endParaRPr>
          </a:p>
          <a:p>
            <a:pPr marL="112395" algn="ctr">
              <a:lnSpc>
                <a:spcPct val="100000"/>
              </a:lnSpc>
              <a:spcBef>
                <a:spcPts val="345"/>
              </a:spcBef>
            </a:pPr>
            <a:r>
              <a:rPr sz="1850" dirty="0">
                <a:latin typeface="Comic Sans MS"/>
                <a:cs typeface="Comic Sans MS"/>
              </a:rPr>
              <a:t>in</a:t>
            </a:r>
            <a:r>
              <a:rPr sz="1850" spc="-12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listed_in</a:t>
            </a:r>
            <a:endParaRPr sz="1850">
              <a:latin typeface="Comic Sans MS"/>
              <a:cs typeface="Comic Sans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58200" y="140207"/>
            <a:ext cx="566927" cy="63703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9952" y="1240535"/>
            <a:ext cx="1978152" cy="77723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2751" y="2276855"/>
            <a:ext cx="2209800" cy="2590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2751" y="2795015"/>
            <a:ext cx="3581400" cy="2590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39952" y="3316223"/>
            <a:ext cx="1825752" cy="12192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39952" y="4590288"/>
            <a:ext cx="2831592" cy="27432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1587" y="106121"/>
            <a:ext cx="8085455" cy="67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b="0" spc="-10" dirty="0">
                <a:latin typeface="Georgia"/>
                <a:cs typeface="Georgia"/>
              </a:rPr>
              <a:t>Feature</a:t>
            </a:r>
            <a:r>
              <a:rPr sz="4250" b="0" spc="-25" dirty="0">
                <a:latin typeface="Georgia"/>
                <a:cs typeface="Georgia"/>
              </a:rPr>
              <a:t> </a:t>
            </a:r>
            <a:r>
              <a:rPr sz="4250" b="0" spc="-15" dirty="0">
                <a:latin typeface="Georgia"/>
                <a:cs typeface="Georgia"/>
              </a:rPr>
              <a:t>Selection</a:t>
            </a:r>
            <a:r>
              <a:rPr sz="4250" b="0" spc="-45" dirty="0">
                <a:latin typeface="Georgia"/>
                <a:cs typeface="Georgia"/>
              </a:rPr>
              <a:t> </a:t>
            </a:r>
            <a:r>
              <a:rPr sz="4250" b="0" dirty="0">
                <a:latin typeface="Georgia"/>
                <a:cs typeface="Georgia"/>
              </a:rPr>
              <a:t>&amp;</a:t>
            </a:r>
            <a:r>
              <a:rPr sz="4250" b="0" spc="5" dirty="0">
                <a:latin typeface="Georgia"/>
                <a:cs typeface="Georgia"/>
              </a:rPr>
              <a:t> </a:t>
            </a:r>
            <a:r>
              <a:rPr sz="4250" b="0" spc="-5" dirty="0">
                <a:latin typeface="Georgia"/>
                <a:cs typeface="Georgia"/>
              </a:rPr>
              <a:t>ML</a:t>
            </a:r>
            <a:r>
              <a:rPr sz="4250" b="0" spc="-20" dirty="0">
                <a:latin typeface="Georgia"/>
                <a:cs typeface="Georgia"/>
              </a:rPr>
              <a:t> </a:t>
            </a:r>
            <a:r>
              <a:rPr sz="4250" b="0" spc="-15" dirty="0">
                <a:latin typeface="Georgia"/>
                <a:cs typeface="Georgia"/>
              </a:rPr>
              <a:t>algo</a:t>
            </a:r>
            <a:r>
              <a:rPr sz="4250" b="0" spc="-25" dirty="0">
                <a:latin typeface="Georgia"/>
                <a:cs typeface="Georgia"/>
              </a:rPr>
              <a:t> </a:t>
            </a:r>
            <a:r>
              <a:rPr sz="4250" b="0" spc="-5" dirty="0">
                <a:latin typeface="Georgia"/>
                <a:cs typeface="Georgia"/>
              </a:rPr>
              <a:t>used</a:t>
            </a:r>
            <a:endParaRPr sz="425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0083" y="931064"/>
            <a:ext cx="4216400" cy="3888104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75285" indent="-363220">
              <a:lnSpc>
                <a:spcPct val="100000"/>
              </a:lnSpc>
              <a:spcBef>
                <a:spcPts val="225"/>
              </a:spcBef>
              <a:buChar char="●"/>
              <a:tabLst>
                <a:tab pos="375285" algn="l"/>
                <a:tab pos="375920" algn="l"/>
              </a:tabLst>
            </a:pPr>
            <a:r>
              <a:rPr sz="1650" spc="15" dirty="0">
                <a:latin typeface="Tahoma"/>
                <a:cs typeface="Tahoma"/>
              </a:rPr>
              <a:t>Only</a:t>
            </a:r>
            <a:r>
              <a:rPr sz="1650" spc="-90" dirty="0">
                <a:latin typeface="Tahoma"/>
                <a:cs typeface="Tahoma"/>
              </a:rPr>
              <a:t> </a:t>
            </a:r>
            <a:r>
              <a:rPr sz="1650" spc="15" dirty="0">
                <a:latin typeface="Tahoma"/>
                <a:cs typeface="Tahoma"/>
              </a:rPr>
              <a:t>selected</a:t>
            </a:r>
            <a:r>
              <a:rPr sz="1650" spc="-5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3</a:t>
            </a:r>
            <a:r>
              <a:rPr sz="1650" spc="-6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features</a:t>
            </a:r>
            <a:r>
              <a:rPr sz="1650" spc="-8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,</a:t>
            </a:r>
            <a:r>
              <a:rPr sz="1650" spc="-105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to</a:t>
            </a:r>
            <a:r>
              <a:rPr sz="1650" spc="-9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do</a:t>
            </a:r>
            <a:r>
              <a:rPr sz="1650" spc="-5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clustering</a:t>
            </a:r>
            <a:endParaRPr sz="1650">
              <a:latin typeface="Tahoma"/>
              <a:cs typeface="Tahoma"/>
            </a:endParaRPr>
          </a:p>
          <a:p>
            <a:pPr marL="832485" lvl="1" indent="-363220">
              <a:lnSpc>
                <a:spcPct val="100000"/>
              </a:lnSpc>
              <a:spcBef>
                <a:spcPts val="130"/>
              </a:spcBef>
              <a:buFont typeface="Tahoma"/>
              <a:buChar char="○"/>
              <a:tabLst>
                <a:tab pos="832485" algn="l"/>
                <a:tab pos="833119" algn="l"/>
              </a:tabLst>
            </a:pPr>
            <a:r>
              <a:rPr sz="1700" i="1" spc="-5" dirty="0">
                <a:solidFill>
                  <a:srgbClr val="124F5C"/>
                </a:solidFill>
                <a:latin typeface="Comic Sans MS"/>
                <a:cs typeface="Comic Sans MS"/>
              </a:rPr>
              <a:t>no_of_category</a:t>
            </a:r>
            <a:endParaRPr sz="1700">
              <a:latin typeface="Comic Sans MS"/>
              <a:cs typeface="Comic Sans MS"/>
            </a:endParaRPr>
          </a:p>
          <a:p>
            <a:pPr marL="832485" lvl="1" indent="-363220">
              <a:lnSpc>
                <a:spcPct val="100000"/>
              </a:lnSpc>
              <a:buFont typeface="Tahoma"/>
              <a:buChar char="○"/>
              <a:tabLst>
                <a:tab pos="832485" algn="l"/>
                <a:tab pos="833119" algn="l"/>
              </a:tabLst>
            </a:pPr>
            <a:r>
              <a:rPr sz="1700" i="1" spc="-5" dirty="0">
                <a:solidFill>
                  <a:srgbClr val="124F5C"/>
                </a:solidFill>
                <a:latin typeface="Comic Sans MS"/>
                <a:cs typeface="Comic Sans MS"/>
              </a:rPr>
              <a:t>Length(description)</a:t>
            </a:r>
            <a:endParaRPr sz="1700">
              <a:latin typeface="Comic Sans MS"/>
              <a:cs typeface="Comic Sans MS"/>
            </a:endParaRPr>
          </a:p>
          <a:p>
            <a:pPr marL="832485" lvl="1" indent="-363220">
              <a:lnSpc>
                <a:spcPct val="100000"/>
              </a:lnSpc>
              <a:buFont typeface="Tahoma"/>
              <a:buChar char="○"/>
              <a:tabLst>
                <a:tab pos="832485" algn="l"/>
                <a:tab pos="833119" algn="l"/>
              </a:tabLst>
            </a:pPr>
            <a:r>
              <a:rPr sz="1700" i="1" spc="-5" dirty="0">
                <a:solidFill>
                  <a:srgbClr val="124F5C"/>
                </a:solidFill>
                <a:latin typeface="Comic Sans MS"/>
                <a:cs typeface="Comic Sans MS"/>
              </a:rPr>
              <a:t>Length(listed-in)</a:t>
            </a:r>
            <a:endParaRPr sz="1700">
              <a:latin typeface="Comic Sans MS"/>
              <a:cs typeface="Comic Sans MS"/>
            </a:endParaRPr>
          </a:p>
          <a:p>
            <a:pPr marL="375285" indent="-363220">
              <a:lnSpc>
                <a:spcPct val="100000"/>
              </a:lnSpc>
              <a:spcBef>
                <a:spcPts val="2000"/>
              </a:spcBef>
              <a:buFont typeface="Tahoma"/>
              <a:buChar char="●"/>
              <a:tabLst>
                <a:tab pos="375285" algn="l"/>
                <a:tab pos="375920" algn="l"/>
              </a:tabLst>
            </a:pPr>
            <a:r>
              <a:rPr sz="1700" i="1" spc="-5" dirty="0">
                <a:solidFill>
                  <a:srgbClr val="1F1F1F"/>
                </a:solidFill>
                <a:latin typeface="Comic Sans MS"/>
                <a:cs typeface="Comic Sans MS"/>
              </a:rPr>
              <a:t>Using</a:t>
            </a:r>
            <a:r>
              <a:rPr sz="1700" i="1" spc="-65" dirty="0">
                <a:solidFill>
                  <a:srgbClr val="1F1F1F"/>
                </a:solidFill>
                <a:latin typeface="Comic Sans MS"/>
                <a:cs typeface="Comic Sans MS"/>
              </a:rPr>
              <a:t> </a:t>
            </a:r>
            <a:r>
              <a:rPr sz="1700" i="1" spc="-10" dirty="0">
                <a:solidFill>
                  <a:srgbClr val="1F1F1F"/>
                </a:solidFill>
                <a:latin typeface="Comic Sans MS"/>
                <a:cs typeface="Comic Sans MS"/>
              </a:rPr>
              <a:t>StandardScaler</a:t>
            </a:r>
            <a:endParaRPr sz="1700">
              <a:latin typeface="Comic Sans MS"/>
              <a:cs typeface="Comic Sans MS"/>
            </a:endParaRPr>
          </a:p>
          <a:p>
            <a:pPr marL="375285" indent="-363220">
              <a:lnSpc>
                <a:spcPct val="100000"/>
              </a:lnSpc>
              <a:spcBef>
                <a:spcPts val="2014"/>
              </a:spcBef>
              <a:buFont typeface="Tahoma"/>
              <a:buChar char="●"/>
              <a:tabLst>
                <a:tab pos="375285" algn="l"/>
                <a:tab pos="375920" algn="l"/>
              </a:tabLst>
            </a:pPr>
            <a:r>
              <a:rPr sz="1700" i="1" dirty="0">
                <a:solidFill>
                  <a:srgbClr val="1F1F1F"/>
                </a:solidFill>
                <a:latin typeface="Comic Sans MS"/>
                <a:cs typeface="Comic Sans MS"/>
              </a:rPr>
              <a:t>Used 5</a:t>
            </a:r>
            <a:r>
              <a:rPr sz="1700" i="1" spc="-40" dirty="0">
                <a:solidFill>
                  <a:srgbClr val="1F1F1F"/>
                </a:solidFill>
                <a:latin typeface="Comic Sans MS"/>
                <a:cs typeface="Comic Sans MS"/>
              </a:rPr>
              <a:t> </a:t>
            </a:r>
            <a:r>
              <a:rPr sz="1700" i="1" spc="-5" dirty="0">
                <a:solidFill>
                  <a:srgbClr val="1F1F1F"/>
                </a:solidFill>
                <a:latin typeface="Comic Sans MS"/>
                <a:cs typeface="Comic Sans MS"/>
              </a:rPr>
              <a:t>algo</a:t>
            </a:r>
            <a:r>
              <a:rPr sz="1700" i="1" spc="-15" dirty="0">
                <a:solidFill>
                  <a:srgbClr val="1F1F1F"/>
                </a:solidFill>
                <a:latin typeface="Comic Sans MS"/>
                <a:cs typeface="Comic Sans MS"/>
              </a:rPr>
              <a:t> </a:t>
            </a:r>
            <a:r>
              <a:rPr sz="1700" i="1" spc="-10" dirty="0">
                <a:solidFill>
                  <a:srgbClr val="1F1F1F"/>
                </a:solidFill>
                <a:latin typeface="Comic Sans MS"/>
                <a:cs typeface="Comic Sans MS"/>
              </a:rPr>
              <a:t>to</a:t>
            </a:r>
            <a:r>
              <a:rPr sz="1700" i="1" spc="-45" dirty="0">
                <a:solidFill>
                  <a:srgbClr val="1F1F1F"/>
                </a:solidFill>
                <a:latin typeface="Comic Sans MS"/>
                <a:cs typeface="Comic Sans MS"/>
              </a:rPr>
              <a:t> </a:t>
            </a:r>
            <a:r>
              <a:rPr sz="1700" i="1" spc="-5" dirty="0">
                <a:solidFill>
                  <a:srgbClr val="1F1F1F"/>
                </a:solidFill>
                <a:latin typeface="Comic Sans MS"/>
                <a:cs typeface="Comic Sans MS"/>
              </a:rPr>
              <a:t>find</a:t>
            </a:r>
            <a:r>
              <a:rPr sz="1700" i="1" spc="-30" dirty="0">
                <a:solidFill>
                  <a:srgbClr val="1F1F1F"/>
                </a:solidFill>
                <a:latin typeface="Comic Sans MS"/>
                <a:cs typeface="Comic Sans MS"/>
              </a:rPr>
              <a:t> </a:t>
            </a:r>
            <a:r>
              <a:rPr sz="1700" i="1" dirty="0">
                <a:solidFill>
                  <a:srgbClr val="1F1F1F"/>
                </a:solidFill>
                <a:latin typeface="Comic Sans MS"/>
                <a:cs typeface="Comic Sans MS"/>
              </a:rPr>
              <a:t>out</a:t>
            </a:r>
            <a:r>
              <a:rPr sz="1700" i="1" spc="-20" dirty="0">
                <a:solidFill>
                  <a:srgbClr val="1F1F1F"/>
                </a:solidFill>
                <a:latin typeface="Comic Sans MS"/>
                <a:cs typeface="Comic Sans MS"/>
              </a:rPr>
              <a:t> </a:t>
            </a:r>
            <a:r>
              <a:rPr sz="1700" i="1" dirty="0">
                <a:solidFill>
                  <a:srgbClr val="1F1F1F"/>
                </a:solidFill>
                <a:latin typeface="Comic Sans MS"/>
                <a:cs typeface="Comic Sans MS"/>
              </a:rPr>
              <a:t>best</a:t>
            </a:r>
            <a:r>
              <a:rPr sz="1700" i="1" spc="-45" dirty="0">
                <a:solidFill>
                  <a:srgbClr val="1F1F1F"/>
                </a:solidFill>
                <a:latin typeface="Comic Sans MS"/>
                <a:cs typeface="Comic Sans MS"/>
              </a:rPr>
              <a:t> </a:t>
            </a:r>
            <a:r>
              <a:rPr sz="1700" i="1" dirty="0">
                <a:solidFill>
                  <a:srgbClr val="1F1F1F"/>
                </a:solidFill>
                <a:latin typeface="Comic Sans MS"/>
                <a:cs typeface="Comic Sans MS"/>
              </a:rPr>
              <a:t>k</a:t>
            </a:r>
            <a:r>
              <a:rPr sz="1700" i="1" spc="30" dirty="0">
                <a:solidFill>
                  <a:srgbClr val="1F1F1F"/>
                </a:solidFill>
                <a:latin typeface="Comic Sans MS"/>
                <a:cs typeface="Comic Sans MS"/>
              </a:rPr>
              <a:t> </a:t>
            </a:r>
            <a:r>
              <a:rPr sz="1700" i="1" spc="-5" dirty="0">
                <a:solidFill>
                  <a:srgbClr val="1F1F1F"/>
                </a:solidFill>
                <a:latin typeface="Comic Sans MS"/>
                <a:cs typeface="Comic Sans MS"/>
              </a:rPr>
              <a:t>value</a:t>
            </a:r>
            <a:endParaRPr sz="1700">
              <a:latin typeface="Comic Sans MS"/>
              <a:cs typeface="Comic Sans MS"/>
            </a:endParaRPr>
          </a:p>
          <a:p>
            <a:pPr marL="832485" lvl="1" indent="-347980">
              <a:lnSpc>
                <a:spcPct val="100000"/>
              </a:lnSpc>
              <a:spcBef>
                <a:spcPts val="1920"/>
              </a:spcBef>
              <a:buSzPct val="80555"/>
              <a:buFont typeface="Tahoma"/>
              <a:buChar char="○"/>
              <a:tabLst>
                <a:tab pos="832485" algn="l"/>
                <a:tab pos="833119" algn="l"/>
              </a:tabLst>
            </a:pPr>
            <a:r>
              <a:rPr sz="1800" i="1" spc="-5" dirty="0">
                <a:latin typeface="Georgia"/>
                <a:cs typeface="Georgia"/>
              </a:rPr>
              <a:t>1.</a:t>
            </a:r>
            <a:r>
              <a:rPr sz="1800" i="1" spc="-55" dirty="0">
                <a:latin typeface="Georgia"/>
                <a:cs typeface="Georgia"/>
              </a:rPr>
              <a:t> </a:t>
            </a:r>
            <a:r>
              <a:rPr sz="1800" i="1" spc="-10" dirty="0">
                <a:latin typeface="Georgia"/>
                <a:cs typeface="Georgia"/>
              </a:rPr>
              <a:t>Silhouette</a:t>
            </a:r>
            <a:r>
              <a:rPr sz="1800" i="1" spc="-25" dirty="0">
                <a:latin typeface="Georgia"/>
                <a:cs typeface="Georgia"/>
              </a:rPr>
              <a:t> </a:t>
            </a:r>
            <a:r>
              <a:rPr sz="1800" i="1" spc="-5" dirty="0">
                <a:latin typeface="Georgia"/>
                <a:cs typeface="Georgia"/>
              </a:rPr>
              <a:t>score</a:t>
            </a:r>
            <a:endParaRPr sz="1800">
              <a:latin typeface="Georgia"/>
              <a:cs typeface="Georgia"/>
            </a:endParaRPr>
          </a:p>
          <a:p>
            <a:pPr marL="832485" lvl="1" indent="-347980">
              <a:lnSpc>
                <a:spcPct val="100000"/>
              </a:lnSpc>
              <a:spcBef>
                <a:spcPts val="310"/>
              </a:spcBef>
              <a:buSzPct val="83333"/>
              <a:buFont typeface="Tahoma"/>
              <a:buChar char="○"/>
              <a:tabLst>
                <a:tab pos="832485" algn="l"/>
                <a:tab pos="833119" algn="l"/>
              </a:tabLst>
            </a:pPr>
            <a:r>
              <a:rPr sz="1800" i="1" dirty="0">
                <a:latin typeface="Georgia"/>
                <a:cs typeface="Georgia"/>
              </a:rPr>
              <a:t>2.</a:t>
            </a:r>
            <a:r>
              <a:rPr sz="1800" i="1" spc="-65" dirty="0">
                <a:latin typeface="Georgia"/>
                <a:cs typeface="Georgia"/>
              </a:rPr>
              <a:t> </a:t>
            </a:r>
            <a:r>
              <a:rPr sz="1800" i="1" spc="-5" dirty="0">
                <a:latin typeface="Georgia"/>
                <a:cs typeface="Georgia"/>
              </a:rPr>
              <a:t>Elbow</a:t>
            </a:r>
            <a:r>
              <a:rPr sz="1800" i="1" spc="-85" dirty="0">
                <a:latin typeface="Georgia"/>
                <a:cs typeface="Georgia"/>
              </a:rPr>
              <a:t> </a:t>
            </a:r>
            <a:r>
              <a:rPr sz="1800" i="1" spc="-5" dirty="0">
                <a:latin typeface="Georgia"/>
                <a:cs typeface="Georgia"/>
              </a:rPr>
              <a:t>Method</a:t>
            </a:r>
            <a:endParaRPr sz="1800">
              <a:latin typeface="Georgia"/>
              <a:cs typeface="Georgia"/>
            </a:endParaRPr>
          </a:p>
          <a:p>
            <a:pPr marL="832485" lvl="1" indent="-347980">
              <a:lnSpc>
                <a:spcPct val="100000"/>
              </a:lnSpc>
              <a:spcBef>
                <a:spcPts val="290"/>
              </a:spcBef>
              <a:buSzPct val="80555"/>
              <a:buFont typeface="Tahoma"/>
              <a:buChar char="○"/>
              <a:tabLst>
                <a:tab pos="832485" algn="l"/>
                <a:tab pos="833119" algn="l"/>
              </a:tabLst>
            </a:pPr>
            <a:r>
              <a:rPr sz="1800" i="1" spc="-5" dirty="0">
                <a:latin typeface="Georgia"/>
                <a:cs typeface="Georgia"/>
              </a:rPr>
              <a:t>3.</a:t>
            </a:r>
            <a:r>
              <a:rPr sz="1800" i="1" spc="-90" dirty="0">
                <a:latin typeface="Georgia"/>
                <a:cs typeface="Georgia"/>
              </a:rPr>
              <a:t> </a:t>
            </a:r>
            <a:r>
              <a:rPr sz="1800" i="1" spc="-10" dirty="0">
                <a:latin typeface="Georgia"/>
                <a:cs typeface="Georgia"/>
              </a:rPr>
              <a:t>DBSCAN</a:t>
            </a:r>
            <a:endParaRPr sz="1800">
              <a:latin typeface="Georgia"/>
              <a:cs typeface="Georgia"/>
            </a:endParaRPr>
          </a:p>
          <a:p>
            <a:pPr marL="832485" lvl="1" indent="-347980">
              <a:lnSpc>
                <a:spcPct val="100000"/>
              </a:lnSpc>
              <a:spcBef>
                <a:spcPts val="315"/>
              </a:spcBef>
              <a:buSzPct val="83333"/>
              <a:buFont typeface="Tahoma"/>
              <a:buChar char="○"/>
              <a:tabLst>
                <a:tab pos="832485" algn="l"/>
                <a:tab pos="833119" algn="l"/>
              </a:tabLst>
            </a:pPr>
            <a:r>
              <a:rPr sz="1800" i="1" spc="-10" dirty="0">
                <a:latin typeface="Georgia"/>
                <a:cs typeface="Georgia"/>
              </a:rPr>
              <a:t>4.</a:t>
            </a:r>
            <a:r>
              <a:rPr sz="1800" i="1" spc="-55" dirty="0">
                <a:latin typeface="Georgia"/>
                <a:cs typeface="Georgia"/>
              </a:rPr>
              <a:t> </a:t>
            </a:r>
            <a:r>
              <a:rPr sz="1800" i="1" spc="-10" dirty="0">
                <a:latin typeface="Georgia"/>
                <a:cs typeface="Georgia"/>
              </a:rPr>
              <a:t>Dendrogram</a:t>
            </a:r>
            <a:endParaRPr sz="1800">
              <a:latin typeface="Georgia"/>
              <a:cs typeface="Georgia"/>
            </a:endParaRPr>
          </a:p>
          <a:p>
            <a:pPr marL="832485" lvl="1" indent="-347980">
              <a:lnSpc>
                <a:spcPct val="100000"/>
              </a:lnSpc>
              <a:spcBef>
                <a:spcPts val="385"/>
              </a:spcBef>
              <a:buSzPct val="82857"/>
              <a:buFont typeface="Tahoma"/>
              <a:buChar char="○"/>
              <a:tabLst>
                <a:tab pos="832485" algn="l"/>
                <a:tab pos="833119" algn="l"/>
              </a:tabLst>
            </a:pPr>
            <a:r>
              <a:rPr sz="1750" i="1" dirty="0">
                <a:latin typeface="Georgia"/>
                <a:cs typeface="Georgia"/>
              </a:rPr>
              <a:t>5.</a:t>
            </a:r>
            <a:r>
              <a:rPr sz="1750" i="1" spc="-35" dirty="0">
                <a:latin typeface="Georgia"/>
                <a:cs typeface="Georgia"/>
              </a:rPr>
              <a:t> </a:t>
            </a:r>
            <a:r>
              <a:rPr sz="1750" i="1" spc="-5" dirty="0">
                <a:latin typeface="Georgia"/>
                <a:cs typeface="Georgia"/>
              </a:rPr>
              <a:t>AgglomerativeClustering</a:t>
            </a:r>
            <a:endParaRPr sz="1750">
              <a:latin typeface="Georgia"/>
              <a:cs typeface="Georgia"/>
            </a:endParaRPr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58200" y="140207"/>
            <a:ext cx="566927" cy="63703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21151" y="0"/>
            <a:ext cx="2901696" cy="526999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528" y="0"/>
            <a:ext cx="9110980" cy="5145405"/>
            <a:chOff x="33528" y="0"/>
            <a:chExt cx="9110980" cy="51454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28" y="0"/>
              <a:ext cx="3934967" cy="52425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68" y="67054"/>
              <a:ext cx="9095231" cy="507796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0992" y="1682495"/>
              <a:ext cx="2566416" cy="8260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9119" y="2670047"/>
              <a:ext cx="2859024" cy="1920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9119" y="2929127"/>
              <a:ext cx="4642104" cy="15849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9119" y="3145535"/>
              <a:ext cx="3142488" cy="1920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9119" y="3404615"/>
              <a:ext cx="4882896" cy="1615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9119" y="3621023"/>
              <a:ext cx="3523488" cy="1615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6551" y="4245863"/>
              <a:ext cx="5053584" cy="36575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6551" y="4611623"/>
              <a:ext cx="2849880" cy="365760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6314" y="0"/>
            <a:ext cx="3907790" cy="545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00" dirty="0"/>
              <a:t>1.</a:t>
            </a:r>
            <a:r>
              <a:rPr sz="3400" spc="-105" dirty="0"/>
              <a:t> </a:t>
            </a:r>
            <a:r>
              <a:rPr sz="3400" dirty="0"/>
              <a:t>Silhouette</a:t>
            </a:r>
            <a:r>
              <a:rPr sz="3400" spc="-75" dirty="0"/>
              <a:t> </a:t>
            </a:r>
            <a:r>
              <a:rPr sz="3400" spc="5" dirty="0"/>
              <a:t>Score</a:t>
            </a:r>
            <a:endParaRPr sz="3400"/>
          </a:p>
        </p:txBody>
      </p:sp>
      <p:sp>
        <p:nvSpPr>
          <p:cNvPr id="14" name="object 14"/>
          <p:cNvSpPr txBox="1"/>
          <p:nvPr/>
        </p:nvSpPr>
        <p:spPr>
          <a:xfrm>
            <a:off x="1920620" y="1194942"/>
            <a:ext cx="256603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i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Silhouette</a:t>
            </a:r>
            <a:r>
              <a:rPr sz="1400" b="1" i="1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i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Coefficient</a:t>
            </a:r>
            <a:r>
              <a:rPr sz="1400" b="1" i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i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Formula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8267" y="2494063"/>
            <a:ext cx="5393690" cy="125222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26390" marR="5080" indent="-314325">
              <a:lnSpc>
                <a:spcPct val="141500"/>
              </a:lnSpc>
              <a:spcBef>
                <a:spcPts val="204"/>
              </a:spcBef>
              <a:buSzPct val="84000"/>
              <a:buFont typeface="Tahoma"/>
              <a:buChar char="●"/>
              <a:tabLst>
                <a:tab pos="326390" algn="l"/>
                <a:tab pos="327025" algn="l"/>
              </a:tabLst>
            </a:pPr>
            <a:r>
              <a:rPr sz="1250" b="1" spc="-10" dirty="0">
                <a:latin typeface="Courier New"/>
                <a:cs typeface="Courier New"/>
              </a:rPr>
              <a:t>mean intra-cluster distance(a)</a:t>
            </a:r>
            <a:r>
              <a:rPr sz="1050" spc="-10" dirty="0">
                <a:latin typeface="Courier New"/>
                <a:cs typeface="Courier New"/>
              </a:rPr>
              <a:t>:- </a:t>
            </a:r>
            <a:r>
              <a:rPr sz="1050" spc="-5" dirty="0">
                <a:latin typeface="Courier New"/>
                <a:cs typeface="Courier New"/>
              </a:rPr>
              <a:t>Mean </a:t>
            </a:r>
            <a:r>
              <a:rPr sz="1050" spc="-10" dirty="0">
                <a:latin typeface="Courier New"/>
                <a:cs typeface="Courier New"/>
              </a:rPr>
              <a:t>distance </a:t>
            </a:r>
            <a:r>
              <a:rPr sz="1050" spc="-5" dirty="0">
                <a:latin typeface="Courier New"/>
                <a:cs typeface="Courier New"/>
              </a:rPr>
              <a:t>between </a:t>
            </a:r>
            <a:r>
              <a:rPr sz="1050" spc="-15" dirty="0">
                <a:latin typeface="Courier New"/>
                <a:cs typeface="Courier New"/>
              </a:rPr>
              <a:t>the </a:t>
            </a:r>
            <a:r>
              <a:rPr sz="1050" spc="-62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observation</a:t>
            </a:r>
            <a:r>
              <a:rPr sz="1050" spc="-4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and</a:t>
            </a:r>
            <a:r>
              <a:rPr sz="1050" spc="-4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all</a:t>
            </a:r>
            <a:r>
              <a:rPr sz="1050" spc="-4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other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data</a:t>
            </a:r>
            <a:r>
              <a:rPr sz="1050" spc="-4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points</a:t>
            </a:r>
            <a:r>
              <a:rPr sz="1050" spc="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in</a:t>
            </a:r>
            <a:r>
              <a:rPr sz="1050" spc="-4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the</a:t>
            </a:r>
            <a:r>
              <a:rPr sz="1050" spc="-4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same</a:t>
            </a:r>
            <a:r>
              <a:rPr sz="1050" spc="-4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cluster.</a:t>
            </a:r>
            <a:endParaRPr sz="1050">
              <a:latin typeface="Courier New"/>
              <a:cs typeface="Courier New"/>
            </a:endParaRPr>
          </a:p>
          <a:p>
            <a:pPr marL="326390" indent="-314325">
              <a:lnSpc>
                <a:spcPct val="100000"/>
              </a:lnSpc>
              <a:spcBef>
                <a:spcPts val="415"/>
              </a:spcBef>
              <a:buSzPct val="83333"/>
              <a:buFont typeface="Tahoma"/>
              <a:buChar char="●"/>
              <a:tabLst>
                <a:tab pos="326390" algn="l"/>
                <a:tab pos="327025" algn="l"/>
              </a:tabLst>
            </a:pPr>
            <a:r>
              <a:rPr sz="1200" b="1" spc="-5" dirty="0">
                <a:latin typeface="Courier New"/>
                <a:cs typeface="Courier New"/>
              </a:rPr>
              <a:t>mean nearest-cluster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spc="-5" dirty="0">
                <a:latin typeface="Courier New"/>
                <a:cs typeface="Courier New"/>
              </a:rPr>
              <a:t>distance (b)</a:t>
            </a:r>
            <a:r>
              <a:rPr sz="1200" b="1" spc="-1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:-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Mean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distance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between</a:t>
            </a:r>
            <a:endParaRPr sz="1000">
              <a:latin typeface="Courier New"/>
              <a:cs typeface="Courier New"/>
            </a:endParaRPr>
          </a:p>
          <a:p>
            <a:pPr marL="326390" marR="878840">
              <a:lnSpc>
                <a:spcPct val="142900"/>
              </a:lnSpc>
              <a:spcBef>
                <a:spcPts val="90"/>
              </a:spcBef>
            </a:pPr>
            <a:r>
              <a:rPr sz="1050" spc="-5" dirty="0">
                <a:latin typeface="Courier New"/>
                <a:cs typeface="Courier New"/>
              </a:rPr>
              <a:t>the</a:t>
            </a:r>
            <a:r>
              <a:rPr sz="1050" spc="-4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observation</a:t>
            </a:r>
            <a:r>
              <a:rPr sz="1050" spc="-3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and</a:t>
            </a:r>
            <a:r>
              <a:rPr sz="1050" spc="-4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all</a:t>
            </a:r>
            <a:r>
              <a:rPr sz="1050" spc="-3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other</a:t>
            </a:r>
            <a:r>
              <a:rPr sz="1050" spc="-1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data</a:t>
            </a:r>
            <a:r>
              <a:rPr sz="1050" spc="-3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points</a:t>
            </a:r>
            <a:r>
              <a:rPr sz="1050" spc="-4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of</a:t>
            </a:r>
            <a:r>
              <a:rPr sz="1050" spc="-3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the</a:t>
            </a:r>
            <a:r>
              <a:rPr sz="1050" spc="-4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next </a:t>
            </a:r>
            <a:r>
              <a:rPr sz="1050" spc="-61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nearest</a:t>
            </a:r>
            <a:r>
              <a:rPr sz="1050" spc="-4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cluster.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This</a:t>
            </a:r>
            <a:r>
              <a:rPr sz="1050" spc="-2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distance</a:t>
            </a:r>
            <a:r>
              <a:rPr sz="1050" spc="-4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can</a:t>
            </a:r>
            <a:r>
              <a:rPr sz="1050" spc="-4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also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be</a:t>
            </a:r>
            <a:r>
              <a:rPr sz="105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called</a:t>
            </a:r>
            <a:r>
              <a:rPr sz="1050" spc="-4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a.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3403" y="3939032"/>
            <a:ext cx="55168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F1F1F"/>
                </a:solidFill>
                <a:latin typeface="Georgia"/>
                <a:cs typeface="Georgia"/>
              </a:rPr>
              <a:t>The</a:t>
            </a:r>
            <a:r>
              <a:rPr sz="1800" spc="-10" dirty="0">
                <a:solidFill>
                  <a:srgbClr val="1F1F1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1F1F1F"/>
                </a:solidFill>
                <a:latin typeface="Georgia"/>
                <a:cs typeface="Georgia"/>
              </a:rPr>
              <a:t>value</a:t>
            </a:r>
            <a:r>
              <a:rPr sz="1800" spc="15" dirty="0">
                <a:solidFill>
                  <a:srgbClr val="1F1F1F"/>
                </a:solidFill>
                <a:latin typeface="Georgia"/>
                <a:cs typeface="Georgia"/>
              </a:rPr>
              <a:t> </a:t>
            </a:r>
            <a:r>
              <a:rPr sz="1800" spc="-10" dirty="0">
                <a:solidFill>
                  <a:srgbClr val="1F1F1F"/>
                </a:solidFill>
                <a:latin typeface="Georgia"/>
                <a:cs typeface="Georgia"/>
              </a:rPr>
              <a:t>of</a:t>
            </a:r>
            <a:r>
              <a:rPr sz="1800" spc="-35" dirty="0">
                <a:solidFill>
                  <a:srgbClr val="1F1F1F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1F1F1F"/>
                </a:solidFill>
                <a:latin typeface="Georgia"/>
                <a:cs typeface="Georgia"/>
              </a:rPr>
              <a:t>the</a:t>
            </a:r>
            <a:r>
              <a:rPr sz="1800" spc="-10" dirty="0">
                <a:solidFill>
                  <a:srgbClr val="1F1F1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1F1F1F"/>
                </a:solidFill>
                <a:latin typeface="Georgia"/>
                <a:cs typeface="Georgia"/>
              </a:rPr>
              <a:t>silhouette</a:t>
            </a:r>
            <a:r>
              <a:rPr sz="1800" spc="5" dirty="0">
                <a:solidFill>
                  <a:srgbClr val="1F1F1F"/>
                </a:solidFill>
                <a:latin typeface="Georgia"/>
                <a:cs typeface="Georgia"/>
              </a:rPr>
              <a:t> </a:t>
            </a:r>
            <a:r>
              <a:rPr sz="1800" spc="-10" dirty="0">
                <a:solidFill>
                  <a:srgbClr val="1F1F1F"/>
                </a:solidFill>
                <a:latin typeface="Georgia"/>
                <a:cs typeface="Georgia"/>
              </a:rPr>
              <a:t>coefficient</a:t>
            </a:r>
            <a:r>
              <a:rPr sz="1800" spc="5" dirty="0">
                <a:solidFill>
                  <a:srgbClr val="1F1F1F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1F1F1F"/>
                </a:solidFill>
                <a:latin typeface="Georgia"/>
                <a:cs typeface="Georgia"/>
              </a:rPr>
              <a:t>is</a:t>
            </a:r>
            <a:r>
              <a:rPr sz="1800" spc="-15" dirty="0">
                <a:solidFill>
                  <a:srgbClr val="1F1F1F"/>
                </a:solidFill>
                <a:latin typeface="Georgia"/>
                <a:cs typeface="Georgia"/>
              </a:rPr>
              <a:t> </a:t>
            </a:r>
            <a:r>
              <a:rPr sz="1800" spc="-10" dirty="0">
                <a:solidFill>
                  <a:srgbClr val="1F1F1F"/>
                </a:solidFill>
                <a:latin typeface="Georgia"/>
                <a:cs typeface="Georgia"/>
              </a:rPr>
              <a:t>between</a:t>
            </a:r>
            <a:r>
              <a:rPr sz="1800" spc="-5" dirty="0">
                <a:solidFill>
                  <a:srgbClr val="1F1F1F"/>
                </a:solidFill>
                <a:latin typeface="Georgia"/>
                <a:cs typeface="Georgia"/>
              </a:rPr>
              <a:t> [-1,</a:t>
            </a:r>
            <a:r>
              <a:rPr sz="1800" spc="45" dirty="0">
                <a:solidFill>
                  <a:srgbClr val="1F1F1F"/>
                </a:solidFill>
                <a:latin typeface="Georgia"/>
                <a:cs typeface="Georgia"/>
              </a:rPr>
              <a:t> </a:t>
            </a:r>
            <a:r>
              <a:rPr sz="1800" spc="-10" dirty="0">
                <a:solidFill>
                  <a:srgbClr val="1F1F1F"/>
                </a:solidFill>
                <a:latin typeface="Georgia"/>
                <a:cs typeface="Georgia"/>
              </a:rPr>
              <a:t>1]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3507" y="4224020"/>
            <a:ext cx="520001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8455" indent="-326390">
              <a:lnSpc>
                <a:spcPct val="100000"/>
              </a:lnSpc>
              <a:spcBef>
                <a:spcPts val="100"/>
              </a:spcBef>
              <a:buChar char="●"/>
              <a:tabLst>
                <a:tab pos="338455" algn="l"/>
                <a:tab pos="339090" algn="l"/>
              </a:tabLst>
            </a:pPr>
            <a:r>
              <a:rPr sz="1150" spc="-50" dirty="0">
                <a:solidFill>
                  <a:srgbClr val="1F1F1F"/>
                </a:solidFill>
                <a:latin typeface="Tahoma"/>
                <a:cs typeface="Tahoma"/>
              </a:rPr>
              <a:t>If</a:t>
            </a:r>
            <a:r>
              <a:rPr sz="1150" spc="-13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150" spc="10" dirty="0">
                <a:solidFill>
                  <a:srgbClr val="1F1F1F"/>
                </a:solidFill>
                <a:latin typeface="Tahoma"/>
                <a:cs typeface="Tahoma"/>
              </a:rPr>
              <a:t>score</a:t>
            </a:r>
            <a:r>
              <a:rPr sz="115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150" spc="10" dirty="0">
                <a:solidFill>
                  <a:srgbClr val="1F1F1F"/>
                </a:solidFill>
                <a:latin typeface="Tahoma"/>
                <a:cs typeface="Tahoma"/>
              </a:rPr>
              <a:t>is</a:t>
            </a:r>
            <a:r>
              <a:rPr sz="1150" spc="-5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150" b="1" dirty="0">
                <a:solidFill>
                  <a:srgbClr val="1F1F1F"/>
                </a:solidFill>
                <a:latin typeface="Arial"/>
                <a:cs typeface="Arial"/>
              </a:rPr>
              <a:t>1</a:t>
            </a:r>
            <a:r>
              <a:rPr sz="1150" b="1" spc="4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150" b="1" spc="-5" dirty="0">
                <a:solidFill>
                  <a:srgbClr val="1F1F1F"/>
                </a:solidFill>
                <a:latin typeface="Arial"/>
                <a:cs typeface="Arial"/>
              </a:rPr>
              <a:t>denotes</a:t>
            </a:r>
            <a:r>
              <a:rPr sz="1150" b="1" spc="-4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150" b="1" spc="-5" dirty="0">
                <a:solidFill>
                  <a:srgbClr val="1F1F1F"/>
                </a:solidFill>
                <a:latin typeface="Arial"/>
                <a:cs typeface="Arial"/>
              </a:rPr>
              <a:t>the </a:t>
            </a:r>
            <a:r>
              <a:rPr sz="1150" b="1" dirty="0">
                <a:solidFill>
                  <a:srgbClr val="1F1F1F"/>
                </a:solidFill>
                <a:latin typeface="Arial"/>
                <a:cs typeface="Arial"/>
              </a:rPr>
              <a:t>best</a:t>
            </a:r>
            <a:r>
              <a:rPr sz="1150" b="1" spc="-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150" spc="-5" dirty="0">
                <a:solidFill>
                  <a:srgbClr val="1F1F1F"/>
                </a:solidFill>
                <a:latin typeface="Tahoma"/>
                <a:cs typeface="Tahoma"/>
              </a:rPr>
              <a:t>meaning </a:t>
            </a:r>
            <a:r>
              <a:rPr sz="1150" spc="-20" dirty="0">
                <a:solidFill>
                  <a:srgbClr val="1F1F1F"/>
                </a:solidFill>
                <a:latin typeface="Tahoma"/>
                <a:cs typeface="Tahoma"/>
              </a:rPr>
              <a:t>that</a:t>
            </a:r>
            <a:r>
              <a:rPr sz="1150" spc="-10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150" spc="-15" dirty="0">
                <a:solidFill>
                  <a:srgbClr val="1F1F1F"/>
                </a:solidFill>
                <a:latin typeface="Tahoma"/>
                <a:cs typeface="Tahoma"/>
              </a:rPr>
              <a:t>the</a:t>
            </a:r>
            <a:r>
              <a:rPr sz="1150" spc="-5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1F1F1F"/>
                </a:solidFill>
                <a:latin typeface="Tahoma"/>
                <a:cs typeface="Tahoma"/>
              </a:rPr>
              <a:t>data</a:t>
            </a:r>
            <a:r>
              <a:rPr sz="1150" spc="-5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150" spc="-20" dirty="0">
                <a:solidFill>
                  <a:srgbClr val="1F1F1F"/>
                </a:solidFill>
                <a:latin typeface="Tahoma"/>
                <a:cs typeface="Tahoma"/>
              </a:rPr>
              <a:t>point</a:t>
            </a:r>
            <a:r>
              <a:rPr sz="1150" spc="-5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1F1F1F"/>
                </a:solidFill>
                <a:latin typeface="Tahoma"/>
                <a:cs typeface="Tahoma"/>
              </a:rPr>
              <a:t>i</a:t>
            </a:r>
            <a:r>
              <a:rPr sz="1150" spc="-7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150" spc="10" dirty="0">
                <a:solidFill>
                  <a:srgbClr val="1F1F1F"/>
                </a:solidFill>
                <a:latin typeface="Tahoma"/>
                <a:cs typeface="Tahoma"/>
              </a:rPr>
              <a:t>is</a:t>
            </a:r>
            <a:r>
              <a:rPr sz="1150" spc="-1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150" spc="-5" dirty="0">
                <a:solidFill>
                  <a:srgbClr val="1F1F1F"/>
                </a:solidFill>
                <a:latin typeface="Tahoma"/>
                <a:cs typeface="Tahoma"/>
              </a:rPr>
              <a:t>very</a:t>
            </a:r>
            <a:r>
              <a:rPr sz="1150" spc="-4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150" spc="-5" dirty="0">
                <a:solidFill>
                  <a:srgbClr val="1F1F1F"/>
                </a:solidFill>
                <a:latin typeface="Tahoma"/>
                <a:cs typeface="Tahoma"/>
              </a:rPr>
              <a:t>compact</a:t>
            </a:r>
            <a:endParaRPr sz="1150">
              <a:latin typeface="Tahoma"/>
              <a:cs typeface="Tahoma"/>
            </a:endParaRPr>
          </a:p>
          <a:p>
            <a:pPr marL="338455">
              <a:lnSpc>
                <a:spcPct val="100000"/>
              </a:lnSpc>
              <a:spcBef>
                <a:spcPts val="60"/>
              </a:spcBef>
            </a:pPr>
            <a:r>
              <a:rPr sz="1150" spc="-20" dirty="0">
                <a:solidFill>
                  <a:srgbClr val="1F1F1F"/>
                </a:solidFill>
                <a:latin typeface="Tahoma"/>
                <a:cs typeface="Tahoma"/>
              </a:rPr>
              <a:t>within</a:t>
            </a:r>
            <a:r>
              <a:rPr sz="1150" spc="-9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150" spc="-15" dirty="0">
                <a:solidFill>
                  <a:srgbClr val="1F1F1F"/>
                </a:solidFill>
                <a:latin typeface="Tahoma"/>
                <a:cs typeface="Tahoma"/>
              </a:rPr>
              <a:t>the</a:t>
            </a:r>
            <a:r>
              <a:rPr sz="1150" spc="-5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150" spc="-5" dirty="0">
                <a:solidFill>
                  <a:srgbClr val="1F1F1F"/>
                </a:solidFill>
                <a:latin typeface="Tahoma"/>
                <a:cs typeface="Tahoma"/>
              </a:rPr>
              <a:t>cluster</a:t>
            </a:r>
            <a:r>
              <a:rPr sz="1150" spc="-5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150" spc="-15" dirty="0">
                <a:solidFill>
                  <a:srgbClr val="1F1F1F"/>
                </a:solidFill>
                <a:latin typeface="Tahoma"/>
                <a:cs typeface="Tahoma"/>
              </a:rPr>
              <a:t>to</a:t>
            </a:r>
            <a:r>
              <a:rPr sz="1150" spc="-5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1F1F1F"/>
                </a:solidFill>
                <a:latin typeface="Tahoma"/>
                <a:cs typeface="Tahoma"/>
              </a:rPr>
              <a:t>which</a:t>
            </a:r>
            <a:r>
              <a:rPr sz="1150" spc="-8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150" spc="-25" dirty="0">
                <a:solidFill>
                  <a:srgbClr val="1F1F1F"/>
                </a:solidFill>
                <a:latin typeface="Tahoma"/>
                <a:cs typeface="Tahoma"/>
              </a:rPr>
              <a:t>it</a:t>
            </a:r>
            <a:r>
              <a:rPr sz="1150" spc="-10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150" spc="15" dirty="0">
                <a:solidFill>
                  <a:srgbClr val="1F1F1F"/>
                </a:solidFill>
                <a:latin typeface="Tahoma"/>
                <a:cs typeface="Tahoma"/>
              </a:rPr>
              <a:t>belongs</a:t>
            </a:r>
            <a:r>
              <a:rPr sz="1150" spc="-9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150" spc="15" dirty="0">
                <a:solidFill>
                  <a:srgbClr val="1F1F1F"/>
                </a:solidFill>
                <a:latin typeface="Tahoma"/>
                <a:cs typeface="Tahoma"/>
              </a:rPr>
              <a:t>and</a:t>
            </a:r>
            <a:r>
              <a:rPr sz="1150" spc="-3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150" spc="-20" dirty="0">
                <a:solidFill>
                  <a:srgbClr val="1F1F1F"/>
                </a:solidFill>
                <a:latin typeface="Tahoma"/>
                <a:cs typeface="Tahoma"/>
              </a:rPr>
              <a:t>far</a:t>
            </a:r>
            <a:r>
              <a:rPr sz="1150" spc="-6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150" spc="-5" dirty="0">
                <a:solidFill>
                  <a:srgbClr val="1F1F1F"/>
                </a:solidFill>
                <a:latin typeface="Tahoma"/>
                <a:cs typeface="Tahoma"/>
              </a:rPr>
              <a:t>away</a:t>
            </a:r>
            <a:r>
              <a:rPr sz="1150" spc="-4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150" spc="-25" dirty="0">
                <a:solidFill>
                  <a:srgbClr val="1F1F1F"/>
                </a:solidFill>
                <a:latin typeface="Tahoma"/>
                <a:cs typeface="Tahoma"/>
              </a:rPr>
              <a:t>from</a:t>
            </a:r>
            <a:r>
              <a:rPr sz="1150" spc="-5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150" spc="-15" dirty="0">
                <a:solidFill>
                  <a:srgbClr val="1F1F1F"/>
                </a:solidFill>
                <a:latin typeface="Tahoma"/>
                <a:cs typeface="Tahoma"/>
              </a:rPr>
              <a:t>the</a:t>
            </a:r>
            <a:r>
              <a:rPr sz="1150" spc="-5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150" spc="-5" dirty="0">
                <a:solidFill>
                  <a:srgbClr val="1F1F1F"/>
                </a:solidFill>
                <a:latin typeface="Tahoma"/>
                <a:cs typeface="Tahoma"/>
              </a:rPr>
              <a:t>other</a:t>
            </a:r>
            <a:r>
              <a:rPr sz="1150" spc="-8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150" spc="-10" dirty="0">
                <a:solidFill>
                  <a:srgbClr val="1F1F1F"/>
                </a:solidFill>
                <a:latin typeface="Tahoma"/>
                <a:cs typeface="Tahoma"/>
              </a:rPr>
              <a:t>clusters.</a:t>
            </a:r>
            <a:endParaRPr sz="1150">
              <a:latin typeface="Tahoma"/>
              <a:cs typeface="Tahoma"/>
            </a:endParaRPr>
          </a:p>
          <a:p>
            <a:pPr marL="338455" indent="-326390">
              <a:lnSpc>
                <a:spcPct val="100000"/>
              </a:lnSpc>
              <a:spcBef>
                <a:spcPts val="35"/>
              </a:spcBef>
              <a:buFont typeface="Tahoma"/>
              <a:buChar char="●"/>
              <a:tabLst>
                <a:tab pos="338455" algn="l"/>
                <a:tab pos="339090" algn="l"/>
              </a:tabLst>
            </a:pPr>
            <a:r>
              <a:rPr sz="1200" i="1" dirty="0">
                <a:solidFill>
                  <a:srgbClr val="1F1F1F"/>
                </a:solidFill>
                <a:latin typeface="Arial"/>
                <a:cs typeface="Arial"/>
              </a:rPr>
              <a:t>The</a:t>
            </a:r>
            <a:r>
              <a:rPr sz="1200" i="1" spc="-5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1F1F1F"/>
                </a:solidFill>
                <a:latin typeface="Arial"/>
                <a:cs typeface="Arial"/>
              </a:rPr>
              <a:t>worst</a:t>
            </a:r>
            <a:r>
              <a:rPr sz="1200" i="1" spc="-5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1F1F1F"/>
                </a:solidFill>
                <a:latin typeface="Arial"/>
                <a:cs typeface="Arial"/>
              </a:rPr>
              <a:t>value</a:t>
            </a:r>
            <a:r>
              <a:rPr sz="1200" i="1" spc="-5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200" i="1" spc="-30" dirty="0">
                <a:solidFill>
                  <a:srgbClr val="1F1F1F"/>
                </a:solidFill>
                <a:latin typeface="Arial"/>
                <a:cs typeface="Arial"/>
              </a:rPr>
              <a:t>is</a:t>
            </a:r>
            <a:r>
              <a:rPr sz="1200" i="1" spc="1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1F1F1F"/>
                </a:solidFill>
                <a:latin typeface="Arial"/>
                <a:cs typeface="Arial"/>
              </a:rPr>
              <a:t>-1</a:t>
            </a:r>
            <a:endParaRPr sz="1200">
              <a:latin typeface="Arial"/>
              <a:cs typeface="Arial"/>
            </a:endParaRPr>
          </a:p>
          <a:p>
            <a:pPr marL="375285" indent="-363220">
              <a:lnSpc>
                <a:spcPct val="100000"/>
              </a:lnSpc>
              <a:spcBef>
                <a:spcPts val="145"/>
              </a:spcBef>
              <a:buChar char="●"/>
              <a:tabLst>
                <a:tab pos="375285" algn="l"/>
                <a:tab pos="375920" algn="l"/>
              </a:tabLst>
            </a:pPr>
            <a:r>
              <a:rPr sz="1200" spc="-45" dirty="0">
                <a:solidFill>
                  <a:srgbClr val="1F1F1F"/>
                </a:solidFill>
                <a:latin typeface="Tahoma"/>
                <a:cs typeface="Tahoma"/>
              </a:rPr>
              <a:t>If</a:t>
            </a:r>
            <a:r>
              <a:rPr sz="1200" spc="-11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1F1F1F"/>
                </a:solidFill>
                <a:latin typeface="Tahoma"/>
                <a:cs typeface="Tahoma"/>
              </a:rPr>
              <a:t>score</a:t>
            </a:r>
            <a:r>
              <a:rPr sz="120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Tahoma"/>
                <a:cs typeface="Tahoma"/>
              </a:rPr>
              <a:t>is</a:t>
            </a:r>
            <a:r>
              <a:rPr sz="1200" spc="5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F1F1F"/>
                </a:solidFill>
                <a:latin typeface="Tahoma"/>
                <a:cs typeface="Tahoma"/>
              </a:rPr>
              <a:t>0</a:t>
            </a:r>
            <a:r>
              <a:rPr sz="1200" spc="-7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Tahoma"/>
                <a:cs typeface="Tahoma"/>
              </a:rPr>
              <a:t>denotes</a:t>
            </a:r>
            <a:r>
              <a:rPr sz="1200" spc="4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Tahoma"/>
                <a:cs typeface="Tahoma"/>
              </a:rPr>
              <a:t>overlapping</a:t>
            </a:r>
            <a:r>
              <a:rPr sz="1200" spc="-2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Tahoma"/>
                <a:cs typeface="Tahoma"/>
              </a:rPr>
              <a:t>clusters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577071" y="0"/>
            <a:ext cx="566927" cy="63703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917447"/>
            <a:ext cx="8726424" cy="26944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9019" y="0"/>
            <a:ext cx="440626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5" dirty="0">
                <a:latin typeface="Georgia"/>
                <a:cs typeface="Georgia"/>
              </a:rPr>
              <a:t>2.</a:t>
            </a:r>
            <a:r>
              <a:rPr sz="3950" spc="-75" dirty="0">
                <a:latin typeface="Georgia"/>
                <a:cs typeface="Georgia"/>
              </a:rPr>
              <a:t> </a:t>
            </a:r>
            <a:r>
              <a:rPr sz="3950" dirty="0">
                <a:latin typeface="Georgia"/>
                <a:cs typeface="Georgia"/>
              </a:rPr>
              <a:t>Elbow</a:t>
            </a:r>
            <a:r>
              <a:rPr sz="3950" spc="-85" dirty="0">
                <a:latin typeface="Georgia"/>
                <a:cs typeface="Georgia"/>
              </a:rPr>
              <a:t> </a:t>
            </a:r>
            <a:r>
              <a:rPr sz="3950" dirty="0">
                <a:latin typeface="Georgia"/>
                <a:cs typeface="Georgia"/>
              </a:rPr>
              <a:t>Method</a:t>
            </a:r>
            <a:endParaRPr sz="395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699" y="3774388"/>
            <a:ext cx="8416925" cy="6788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algn="ctr">
              <a:lnSpc>
                <a:spcPct val="110100"/>
              </a:lnSpc>
              <a:spcBef>
                <a:spcPts val="90"/>
              </a:spcBef>
            </a:pPr>
            <a:r>
              <a:rPr sz="1300" dirty="0">
                <a:solidFill>
                  <a:srgbClr val="1F1F22"/>
                </a:solidFill>
                <a:latin typeface="Tahoma"/>
                <a:cs typeface="Tahoma"/>
              </a:rPr>
              <a:t>The</a:t>
            </a:r>
            <a:r>
              <a:rPr sz="1300" spc="-5" dirty="0">
                <a:solidFill>
                  <a:srgbClr val="1F1F22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1F1F22"/>
                </a:solidFill>
                <a:latin typeface="Tahoma"/>
                <a:cs typeface="Tahoma"/>
              </a:rPr>
              <a:t>elbow</a:t>
            </a:r>
            <a:r>
              <a:rPr sz="1300" spc="25" dirty="0">
                <a:solidFill>
                  <a:srgbClr val="1F1F22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1F1F22"/>
                </a:solidFill>
                <a:latin typeface="Tahoma"/>
                <a:cs typeface="Tahoma"/>
              </a:rPr>
              <a:t>method</a:t>
            </a:r>
            <a:r>
              <a:rPr sz="1300" spc="-30" dirty="0">
                <a:solidFill>
                  <a:srgbClr val="1F1F22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1F1F22"/>
                </a:solidFill>
                <a:latin typeface="Tahoma"/>
                <a:cs typeface="Tahoma"/>
              </a:rPr>
              <a:t>runs</a:t>
            </a:r>
            <a:r>
              <a:rPr sz="1300" spc="-20" dirty="0">
                <a:solidFill>
                  <a:srgbClr val="1F1F22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1F1F22"/>
                </a:solidFill>
                <a:latin typeface="Tahoma"/>
                <a:cs typeface="Tahoma"/>
              </a:rPr>
              <a:t>k-</a:t>
            </a:r>
            <a:r>
              <a:rPr sz="1300" b="1" spc="-15" dirty="0">
                <a:solidFill>
                  <a:srgbClr val="1F1F22"/>
                </a:solidFill>
                <a:latin typeface="Arial"/>
                <a:cs typeface="Arial"/>
              </a:rPr>
              <a:t>means</a:t>
            </a:r>
            <a:r>
              <a:rPr sz="1300" b="1" dirty="0">
                <a:solidFill>
                  <a:srgbClr val="1F1F22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1F1F22"/>
                </a:solidFill>
                <a:latin typeface="Arial"/>
                <a:cs typeface="Arial"/>
              </a:rPr>
              <a:t>clustering</a:t>
            </a:r>
            <a:r>
              <a:rPr sz="1300" b="1" spc="5" dirty="0">
                <a:solidFill>
                  <a:srgbClr val="1F1F22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1F1F22"/>
                </a:solidFill>
                <a:latin typeface="Arial"/>
                <a:cs typeface="Arial"/>
              </a:rPr>
              <a:t>on</a:t>
            </a:r>
            <a:r>
              <a:rPr sz="1300" b="1" spc="5" dirty="0">
                <a:solidFill>
                  <a:srgbClr val="1F1F22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1F1F22"/>
                </a:solidFill>
                <a:latin typeface="Arial"/>
                <a:cs typeface="Arial"/>
              </a:rPr>
              <a:t>the</a:t>
            </a:r>
            <a:r>
              <a:rPr sz="1300" b="1" spc="30" dirty="0">
                <a:solidFill>
                  <a:srgbClr val="1F1F22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1F1F22"/>
                </a:solidFill>
                <a:latin typeface="Arial"/>
                <a:cs typeface="Arial"/>
              </a:rPr>
              <a:t>data-set</a:t>
            </a:r>
            <a:r>
              <a:rPr sz="1300" b="1" dirty="0">
                <a:solidFill>
                  <a:srgbClr val="1F1F22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1F1F22"/>
                </a:solidFill>
                <a:latin typeface="Arial"/>
                <a:cs typeface="Arial"/>
              </a:rPr>
              <a:t>for</a:t>
            </a:r>
            <a:r>
              <a:rPr sz="1300" b="1" spc="25" dirty="0">
                <a:solidFill>
                  <a:srgbClr val="1F1F22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1F1F22"/>
                </a:solidFill>
                <a:latin typeface="Arial"/>
                <a:cs typeface="Arial"/>
              </a:rPr>
              <a:t>a</a:t>
            </a:r>
            <a:r>
              <a:rPr sz="1300" b="1" spc="5" dirty="0">
                <a:solidFill>
                  <a:srgbClr val="1F1F22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1F1F22"/>
                </a:solidFill>
                <a:latin typeface="Arial"/>
                <a:cs typeface="Arial"/>
              </a:rPr>
              <a:t>range</a:t>
            </a:r>
            <a:r>
              <a:rPr sz="1300" b="1" dirty="0">
                <a:solidFill>
                  <a:srgbClr val="1F1F22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1F1F22"/>
                </a:solidFill>
                <a:latin typeface="Arial"/>
                <a:cs typeface="Arial"/>
              </a:rPr>
              <a:t>of</a:t>
            </a:r>
            <a:r>
              <a:rPr sz="1300" b="1" spc="50" dirty="0">
                <a:solidFill>
                  <a:srgbClr val="1F1F22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1F1F22"/>
                </a:solidFill>
                <a:latin typeface="Arial"/>
                <a:cs typeface="Arial"/>
              </a:rPr>
              <a:t>values</a:t>
            </a:r>
            <a:r>
              <a:rPr sz="1300" b="1" spc="30" dirty="0">
                <a:solidFill>
                  <a:srgbClr val="1F1F22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1F1F22"/>
                </a:solidFill>
                <a:latin typeface="Arial"/>
                <a:cs typeface="Arial"/>
              </a:rPr>
              <a:t>for</a:t>
            </a:r>
            <a:r>
              <a:rPr sz="1300" b="1" spc="5" dirty="0">
                <a:solidFill>
                  <a:srgbClr val="1F1F22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1F1F22"/>
                </a:solidFill>
                <a:latin typeface="Arial"/>
                <a:cs typeface="Arial"/>
              </a:rPr>
              <a:t>k</a:t>
            </a:r>
            <a:r>
              <a:rPr sz="1300" b="1" spc="25" dirty="0">
                <a:solidFill>
                  <a:srgbClr val="1F1F2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1F1F22"/>
                </a:solidFill>
                <a:latin typeface="Tahoma"/>
                <a:cs typeface="Tahoma"/>
              </a:rPr>
              <a:t>(say</a:t>
            </a:r>
            <a:r>
              <a:rPr sz="1300" spc="10" dirty="0">
                <a:solidFill>
                  <a:srgbClr val="1F1F22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1F1F22"/>
                </a:solidFill>
                <a:latin typeface="Tahoma"/>
                <a:cs typeface="Tahoma"/>
              </a:rPr>
              <a:t>from</a:t>
            </a:r>
            <a:r>
              <a:rPr sz="1300" spc="-45" dirty="0">
                <a:solidFill>
                  <a:srgbClr val="1F1F22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1F1F22"/>
                </a:solidFill>
                <a:latin typeface="Tahoma"/>
                <a:cs typeface="Tahoma"/>
              </a:rPr>
              <a:t>1-15)</a:t>
            </a:r>
            <a:r>
              <a:rPr sz="1300" spc="35" dirty="0">
                <a:solidFill>
                  <a:srgbClr val="1F1F22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1F1F22"/>
                </a:solidFill>
                <a:latin typeface="Tahoma"/>
                <a:cs typeface="Tahoma"/>
              </a:rPr>
              <a:t>and</a:t>
            </a:r>
            <a:r>
              <a:rPr sz="1300" spc="10" dirty="0">
                <a:solidFill>
                  <a:srgbClr val="1F1F22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1F1F22"/>
                </a:solidFill>
                <a:latin typeface="Tahoma"/>
                <a:cs typeface="Tahoma"/>
              </a:rPr>
              <a:t>then </a:t>
            </a:r>
            <a:r>
              <a:rPr sz="1300" spc="-395" dirty="0">
                <a:solidFill>
                  <a:srgbClr val="1F1F22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1F1F22"/>
                </a:solidFill>
                <a:latin typeface="Tahoma"/>
                <a:cs typeface="Tahoma"/>
              </a:rPr>
              <a:t>for </a:t>
            </a:r>
            <a:r>
              <a:rPr sz="1300" spc="5" dirty="0">
                <a:solidFill>
                  <a:srgbClr val="1F1F22"/>
                </a:solidFill>
                <a:latin typeface="Tahoma"/>
                <a:cs typeface="Tahoma"/>
              </a:rPr>
              <a:t>each </a:t>
            </a:r>
            <a:r>
              <a:rPr sz="1300" spc="-15" dirty="0">
                <a:solidFill>
                  <a:srgbClr val="1F1F22"/>
                </a:solidFill>
                <a:latin typeface="Tahoma"/>
                <a:cs typeface="Tahoma"/>
              </a:rPr>
              <a:t>value</a:t>
            </a:r>
            <a:r>
              <a:rPr sz="1300" spc="-10" dirty="0">
                <a:solidFill>
                  <a:srgbClr val="1F1F22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1F1F22"/>
                </a:solidFill>
                <a:latin typeface="Tahoma"/>
                <a:cs typeface="Tahoma"/>
              </a:rPr>
              <a:t>of </a:t>
            </a:r>
            <a:r>
              <a:rPr sz="1300" spc="-5" dirty="0">
                <a:solidFill>
                  <a:srgbClr val="1F1F22"/>
                </a:solidFill>
                <a:latin typeface="Tahoma"/>
                <a:cs typeface="Tahoma"/>
              </a:rPr>
              <a:t>k </a:t>
            </a:r>
            <a:r>
              <a:rPr sz="1300" spc="-10" dirty="0">
                <a:solidFill>
                  <a:srgbClr val="1F1F22"/>
                </a:solidFill>
                <a:latin typeface="Tahoma"/>
                <a:cs typeface="Tahoma"/>
              </a:rPr>
              <a:t>computes </a:t>
            </a:r>
            <a:r>
              <a:rPr sz="1300" spc="95" dirty="0">
                <a:solidFill>
                  <a:srgbClr val="1F1F22"/>
                </a:solidFill>
                <a:latin typeface="Tahoma"/>
                <a:cs typeface="Tahoma"/>
              </a:rPr>
              <a:t>WCSS</a:t>
            </a:r>
            <a:r>
              <a:rPr sz="1300" spc="100" dirty="0">
                <a:solidFill>
                  <a:srgbClr val="1F1F22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1F1F22"/>
                </a:solidFill>
                <a:latin typeface="Tahoma"/>
                <a:cs typeface="Tahoma"/>
              </a:rPr>
              <a:t>value </a:t>
            </a:r>
            <a:r>
              <a:rPr sz="1300" spc="-5" dirty="0">
                <a:solidFill>
                  <a:srgbClr val="1F1F22"/>
                </a:solidFill>
                <a:latin typeface="Tahoma"/>
                <a:cs typeface="Tahoma"/>
              </a:rPr>
              <a:t>. </a:t>
            </a:r>
            <a:r>
              <a:rPr sz="1300" spc="20" dirty="0">
                <a:solidFill>
                  <a:srgbClr val="1F1F22"/>
                </a:solidFill>
                <a:latin typeface="Tahoma"/>
                <a:cs typeface="Tahoma"/>
              </a:rPr>
              <a:t>By </a:t>
            </a:r>
            <a:r>
              <a:rPr sz="1300" spc="-35" dirty="0">
                <a:solidFill>
                  <a:srgbClr val="1F1F22"/>
                </a:solidFill>
                <a:latin typeface="Tahoma"/>
                <a:cs typeface="Tahoma"/>
              </a:rPr>
              <a:t>default,</a:t>
            </a:r>
            <a:r>
              <a:rPr sz="1300" spc="-30" dirty="0">
                <a:solidFill>
                  <a:srgbClr val="1F1F22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1F1F22"/>
                </a:solidFill>
                <a:latin typeface="Tahoma"/>
                <a:cs typeface="Tahoma"/>
              </a:rPr>
              <a:t>the </a:t>
            </a:r>
            <a:r>
              <a:rPr sz="1300" spc="-10" dirty="0">
                <a:solidFill>
                  <a:srgbClr val="1F1F22"/>
                </a:solidFill>
                <a:latin typeface="Tahoma"/>
                <a:cs typeface="Tahoma"/>
              </a:rPr>
              <a:t>distortion </a:t>
            </a:r>
            <a:r>
              <a:rPr sz="1300" spc="10" dirty="0">
                <a:solidFill>
                  <a:srgbClr val="1F1F22"/>
                </a:solidFill>
                <a:latin typeface="Tahoma"/>
                <a:cs typeface="Tahoma"/>
              </a:rPr>
              <a:t>score </a:t>
            </a:r>
            <a:r>
              <a:rPr sz="1300" dirty="0">
                <a:solidFill>
                  <a:srgbClr val="1F1F22"/>
                </a:solidFill>
                <a:latin typeface="Tahoma"/>
                <a:cs typeface="Tahoma"/>
              </a:rPr>
              <a:t>is </a:t>
            </a:r>
            <a:r>
              <a:rPr sz="1300" spc="-10" dirty="0">
                <a:solidFill>
                  <a:srgbClr val="1F1F22"/>
                </a:solidFill>
                <a:latin typeface="Tahoma"/>
                <a:cs typeface="Tahoma"/>
              </a:rPr>
              <a:t>computed, </a:t>
            </a:r>
            <a:r>
              <a:rPr sz="1300" spc="-25" dirty="0">
                <a:solidFill>
                  <a:srgbClr val="1F1F22"/>
                </a:solidFill>
                <a:latin typeface="Tahoma"/>
                <a:cs typeface="Tahoma"/>
              </a:rPr>
              <a:t>the </a:t>
            </a:r>
            <a:r>
              <a:rPr sz="1300" spc="5" dirty="0">
                <a:solidFill>
                  <a:srgbClr val="1F1F22"/>
                </a:solidFill>
                <a:latin typeface="Tahoma"/>
                <a:cs typeface="Tahoma"/>
              </a:rPr>
              <a:t>sum </a:t>
            </a:r>
            <a:r>
              <a:rPr sz="1300" spc="-20" dirty="0">
                <a:solidFill>
                  <a:srgbClr val="1F1F22"/>
                </a:solidFill>
                <a:latin typeface="Tahoma"/>
                <a:cs typeface="Tahoma"/>
              </a:rPr>
              <a:t>of </a:t>
            </a:r>
            <a:r>
              <a:rPr sz="1300" spc="10" dirty="0">
                <a:solidFill>
                  <a:srgbClr val="1F1F22"/>
                </a:solidFill>
                <a:latin typeface="Tahoma"/>
                <a:cs typeface="Tahoma"/>
              </a:rPr>
              <a:t>square </a:t>
            </a:r>
            <a:r>
              <a:rPr sz="1300" spc="15" dirty="0">
                <a:solidFill>
                  <a:srgbClr val="1F1F22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1F1F22"/>
                </a:solidFill>
                <a:latin typeface="Tahoma"/>
                <a:cs typeface="Tahoma"/>
              </a:rPr>
              <a:t>distances</a:t>
            </a:r>
            <a:r>
              <a:rPr sz="1300" spc="-40" dirty="0">
                <a:solidFill>
                  <a:srgbClr val="1F1F22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1F1F22"/>
                </a:solidFill>
                <a:latin typeface="Tahoma"/>
                <a:cs typeface="Tahoma"/>
              </a:rPr>
              <a:t>from</a:t>
            </a:r>
            <a:r>
              <a:rPr sz="1300" spc="-80" dirty="0">
                <a:solidFill>
                  <a:srgbClr val="1F1F22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1F1F22"/>
                </a:solidFill>
                <a:latin typeface="Tahoma"/>
                <a:cs typeface="Tahoma"/>
              </a:rPr>
              <a:t>each</a:t>
            </a:r>
            <a:r>
              <a:rPr sz="1300" spc="30" dirty="0">
                <a:solidFill>
                  <a:srgbClr val="1F1F22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1F1F22"/>
                </a:solidFill>
                <a:latin typeface="Tahoma"/>
                <a:cs typeface="Tahoma"/>
              </a:rPr>
              <a:t>point</a:t>
            </a:r>
            <a:r>
              <a:rPr sz="1300" spc="-25" dirty="0">
                <a:solidFill>
                  <a:srgbClr val="1F1F22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1F1F22"/>
                </a:solidFill>
                <a:latin typeface="Tahoma"/>
                <a:cs typeface="Tahoma"/>
              </a:rPr>
              <a:t>to</a:t>
            </a:r>
            <a:r>
              <a:rPr sz="1300" spc="-80" dirty="0">
                <a:solidFill>
                  <a:srgbClr val="1F1F22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1F1F22"/>
                </a:solidFill>
                <a:latin typeface="Tahoma"/>
                <a:cs typeface="Tahoma"/>
              </a:rPr>
              <a:t>its</a:t>
            </a:r>
            <a:r>
              <a:rPr sz="1300" spc="-25" dirty="0">
                <a:solidFill>
                  <a:srgbClr val="1F1F22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1F1F22"/>
                </a:solidFill>
                <a:latin typeface="Tahoma"/>
                <a:cs typeface="Tahoma"/>
              </a:rPr>
              <a:t>assigned </a:t>
            </a:r>
            <a:r>
              <a:rPr sz="1300" spc="-35" dirty="0">
                <a:solidFill>
                  <a:srgbClr val="1F1F22"/>
                </a:solidFill>
                <a:latin typeface="Tahoma"/>
                <a:cs typeface="Tahoma"/>
              </a:rPr>
              <a:t>center.</a:t>
            </a:r>
            <a:endParaRPr sz="13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58200" y="140207"/>
            <a:ext cx="566927" cy="63703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018031"/>
            <a:ext cx="8884920" cy="352653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60119" y="192735"/>
            <a:ext cx="5833110" cy="537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50" b="0" spc="5" dirty="0">
                <a:latin typeface="Georgia"/>
                <a:cs typeface="Georgia"/>
              </a:rPr>
              <a:t>3</a:t>
            </a:r>
            <a:r>
              <a:rPr sz="3350" b="0" spc="-10" dirty="0">
                <a:latin typeface="Georgia"/>
                <a:cs typeface="Georgia"/>
              </a:rPr>
              <a:t> </a:t>
            </a:r>
            <a:r>
              <a:rPr sz="3350" b="0" spc="5" dirty="0">
                <a:latin typeface="Georgia"/>
                <a:cs typeface="Georgia"/>
              </a:rPr>
              <a:t>&amp;</a:t>
            </a:r>
            <a:r>
              <a:rPr sz="3350" b="0" spc="-35" dirty="0">
                <a:latin typeface="Georgia"/>
                <a:cs typeface="Georgia"/>
              </a:rPr>
              <a:t> </a:t>
            </a:r>
            <a:r>
              <a:rPr sz="3350" b="0" spc="5" dirty="0">
                <a:latin typeface="Georgia"/>
                <a:cs typeface="Georgia"/>
              </a:rPr>
              <a:t>4</a:t>
            </a:r>
            <a:r>
              <a:rPr sz="3350" b="0" spc="-30" dirty="0">
                <a:latin typeface="Georgia"/>
                <a:cs typeface="Georgia"/>
              </a:rPr>
              <a:t> </a:t>
            </a:r>
            <a:r>
              <a:rPr sz="3350" b="0" spc="5" dirty="0">
                <a:latin typeface="Georgia"/>
                <a:cs typeface="Georgia"/>
              </a:rPr>
              <a:t>DBSCAN</a:t>
            </a:r>
            <a:r>
              <a:rPr sz="3350" b="0" spc="-105" dirty="0">
                <a:latin typeface="Georgia"/>
                <a:cs typeface="Georgia"/>
              </a:rPr>
              <a:t> </a:t>
            </a:r>
            <a:r>
              <a:rPr sz="3350" b="0" spc="5" dirty="0">
                <a:latin typeface="Georgia"/>
                <a:cs typeface="Georgia"/>
              </a:rPr>
              <a:t>&amp;</a:t>
            </a:r>
            <a:r>
              <a:rPr sz="3350" b="0" spc="-10" dirty="0">
                <a:latin typeface="Georgia"/>
                <a:cs typeface="Georgia"/>
              </a:rPr>
              <a:t> </a:t>
            </a:r>
            <a:r>
              <a:rPr sz="3350" b="0" spc="-5" dirty="0">
                <a:latin typeface="Georgia"/>
                <a:cs typeface="Georgia"/>
              </a:rPr>
              <a:t>Dendrogram</a:t>
            </a:r>
            <a:endParaRPr sz="335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028" y="4601667"/>
            <a:ext cx="979169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b="1" i="1" spc="5" dirty="0">
                <a:solidFill>
                  <a:srgbClr val="124F5C"/>
                </a:solidFill>
                <a:latin typeface="Arial"/>
                <a:cs typeface="Arial"/>
              </a:rPr>
              <a:t>DBS</a:t>
            </a:r>
            <a:r>
              <a:rPr sz="1750" b="1" i="1" spc="-20" dirty="0">
                <a:solidFill>
                  <a:srgbClr val="124F5C"/>
                </a:solidFill>
                <a:latin typeface="Arial"/>
                <a:cs typeface="Arial"/>
              </a:rPr>
              <a:t>C</a:t>
            </a:r>
            <a:r>
              <a:rPr sz="1750" b="1" i="1" spc="10" dirty="0">
                <a:solidFill>
                  <a:srgbClr val="124F5C"/>
                </a:solidFill>
                <a:latin typeface="Arial"/>
                <a:cs typeface="Arial"/>
              </a:rPr>
              <a:t>A</a:t>
            </a:r>
            <a:r>
              <a:rPr sz="1750" b="1" i="1" dirty="0">
                <a:solidFill>
                  <a:srgbClr val="124F5C"/>
                </a:solidFill>
                <a:latin typeface="Arial"/>
                <a:cs typeface="Arial"/>
              </a:rPr>
              <a:t>N</a:t>
            </a:r>
            <a:endParaRPr sz="17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68820" y="4601667"/>
            <a:ext cx="135001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b="1" i="1" spc="5" dirty="0">
                <a:solidFill>
                  <a:srgbClr val="124F5C"/>
                </a:solidFill>
                <a:latin typeface="Arial"/>
                <a:cs typeface="Arial"/>
              </a:rPr>
              <a:t>Dend</a:t>
            </a:r>
            <a:r>
              <a:rPr sz="1750" b="1" i="1" spc="-10" dirty="0">
                <a:solidFill>
                  <a:srgbClr val="124F5C"/>
                </a:solidFill>
                <a:latin typeface="Arial"/>
                <a:cs typeface="Arial"/>
              </a:rPr>
              <a:t>r</a:t>
            </a:r>
            <a:r>
              <a:rPr sz="1750" b="1" i="1" spc="5" dirty="0">
                <a:solidFill>
                  <a:srgbClr val="124F5C"/>
                </a:solidFill>
                <a:latin typeface="Arial"/>
                <a:cs typeface="Arial"/>
              </a:rPr>
              <a:t>og</a:t>
            </a:r>
            <a:r>
              <a:rPr sz="1750" b="1" i="1" spc="-10" dirty="0">
                <a:solidFill>
                  <a:srgbClr val="124F5C"/>
                </a:solidFill>
                <a:latin typeface="Arial"/>
                <a:cs typeface="Arial"/>
              </a:rPr>
              <a:t>r</a:t>
            </a:r>
            <a:r>
              <a:rPr sz="1750" b="1" i="1" spc="-15" dirty="0">
                <a:solidFill>
                  <a:srgbClr val="124F5C"/>
                </a:solidFill>
                <a:latin typeface="Arial"/>
                <a:cs typeface="Arial"/>
              </a:rPr>
              <a:t>a</a:t>
            </a:r>
            <a:r>
              <a:rPr sz="1750" b="1" i="1" dirty="0">
                <a:solidFill>
                  <a:srgbClr val="124F5C"/>
                </a:solidFill>
                <a:latin typeface="Arial"/>
                <a:cs typeface="Arial"/>
              </a:rPr>
              <a:t>m</a:t>
            </a:r>
            <a:endParaRPr sz="175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58200" y="140207"/>
            <a:ext cx="566927" cy="63703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" y="0"/>
            <a:ext cx="5821680" cy="49682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00455"/>
            <a:ext cx="3931920" cy="363321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52544" y="2538983"/>
            <a:ext cx="4517136" cy="260604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</a:t>
            </a:r>
            <a:r>
              <a:rPr spc="-35" dirty="0"/>
              <a:t> </a:t>
            </a:r>
            <a:r>
              <a:rPr spc="-5" dirty="0"/>
              <a:t>Agglomerative</a:t>
            </a:r>
            <a:r>
              <a:rPr spc="-50" dirty="0"/>
              <a:t> </a:t>
            </a:r>
            <a:r>
              <a:rPr spc="-5" dirty="0"/>
              <a:t>Clustering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05680" y="464799"/>
            <a:ext cx="4050665" cy="184975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69570">
              <a:lnSpc>
                <a:spcPct val="100000"/>
              </a:lnSpc>
              <a:spcBef>
                <a:spcPts val="765"/>
              </a:spcBef>
            </a:pPr>
            <a:r>
              <a:rPr sz="1400" b="1" i="1" spc="-5" dirty="0">
                <a:solidFill>
                  <a:srgbClr val="1F1F22"/>
                </a:solidFill>
                <a:latin typeface="Georgia"/>
                <a:cs typeface="Georgia"/>
              </a:rPr>
              <a:t>St</a:t>
            </a:r>
            <a:r>
              <a:rPr sz="1400" b="1" i="1" spc="-15" dirty="0">
                <a:solidFill>
                  <a:srgbClr val="1F1F22"/>
                </a:solidFill>
                <a:latin typeface="Georgia"/>
                <a:cs typeface="Georgia"/>
              </a:rPr>
              <a:t>e</a:t>
            </a:r>
            <a:r>
              <a:rPr sz="1400" b="1" i="1" spc="-25" dirty="0">
                <a:solidFill>
                  <a:srgbClr val="1F1F22"/>
                </a:solidFill>
                <a:latin typeface="Georgia"/>
                <a:cs typeface="Georgia"/>
              </a:rPr>
              <a:t>p</a:t>
            </a:r>
            <a:r>
              <a:rPr sz="1400" b="1" i="1" spc="-10" dirty="0">
                <a:solidFill>
                  <a:srgbClr val="1F1F22"/>
                </a:solidFill>
                <a:latin typeface="Georgia"/>
                <a:cs typeface="Georgia"/>
              </a:rPr>
              <a:t>s</a:t>
            </a:r>
            <a:r>
              <a:rPr sz="1400" b="1" i="1" spc="-5" dirty="0">
                <a:solidFill>
                  <a:srgbClr val="1F1F22"/>
                </a:solidFill>
                <a:latin typeface="Georgia"/>
                <a:cs typeface="Georgia"/>
              </a:rPr>
              <a:t>:</a:t>
            </a:r>
            <a:r>
              <a:rPr sz="1400" b="1" i="1" spc="-55" dirty="0">
                <a:solidFill>
                  <a:srgbClr val="1F1F22"/>
                </a:solidFill>
                <a:latin typeface="Georgia"/>
                <a:cs typeface="Georgia"/>
              </a:rPr>
              <a:t> </a:t>
            </a:r>
            <a:r>
              <a:rPr sz="1400" b="1" i="1" spc="-5" dirty="0">
                <a:solidFill>
                  <a:srgbClr val="1F1F22"/>
                </a:solidFill>
                <a:latin typeface="Georgia"/>
                <a:cs typeface="Georgia"/>
              </a:rPr>
              <a:t>-</a:t>
            </a:r>
            <a:endParaRPr sz="1400">
              <a:latin typeface="Georgia"/>
              <a:cs typeface="Georgia"/>
            </a:endParaRPr>
          </a:p>
          <a:p>
            <a:pPr marL="357505" indent="-329565">
              <a:lnSpc>
                <a:spcPct val="100000"/>
              </a:lnSpc>
              <a:spcBef>
                <a:spcPts val="585"/>
              </a:spcBef>
              <a:buAutoNum type="arabicPeriod"/>
              <a:tabLst>
                <a:tab pos="356870" algn="l"/>
                <a:tab pos="357505" algn="l"/>
              </a:tabLst>
            </a:pPr>
            <a:r>
              <a:rPr sz="1200" spc="5" dirty="0">
                <a:solidFill>
                  <a:srgbClr val="1F1F22"/>
                </a:solidFill>
                <a:latin typeface="Georgia"/>
                <a:cs typeface="Georgia"/>
              </a:rPr>
              <a:t>E</a:t>
            </a:r>
            <a:r>
              <a:rPr sz="1200" spc="-10" dirty="0">
                <a:solidFill>
                  <a:srgbClr val="1F1F22"/>
                </a:solidFill>
                <a:latin typeface="Georgia"/>
                <a:cs typeface="Georgia"/>
              </a:rPr>
              <a:t>a</a:t>
            </a:r>
            <a:r>
              <a:rPr sz="1200" dirty="0">
                <a:solidFill>
                  <a:srgbClr val="1F1F22"/>
                </a:solidFill>
                <a:latin typeface="Georgia"/>
                <a:cs typeface="Georgia"/>
              </a:rPr>
              <a:t>ch</a:t>
            </a:r>
            <a:r>
              <a:rPr sz="1200" spc="-30" dirty="0">
                <a:solidFill>
                  <a:srgbClr val="1F1F22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1F1F22"/>
                </a:solidFill>
                <a:latin typeface="Georgia"/>
                <a:cs typeface="Georgia"/>
              </a:rPr>
              <a:t>d</a:t>
            </a:r>
            <a:r>
              <a:rPr sz="1200" spc="-10" dirty="0">
                <a:solidFill>
                  <a:srgbClr val="1F1F22"/>
                </a:solidFill>
                <a:latin typeface="Georgia"/>
                <a:cs typeface="Georgia"/>
              </a:rPr>
              <a:t>at</a:t>
            </a:r>
            <a:r>
              <a:rPr sz="1200" dirty="0">
                <a:solidFill>
                  <a:srgbClr val="1F1F22"/>
                </a:solidFill>
                <a:latin typeface="Georgia"/>
                <a:cs typeface="Georgia"/>
              </a:rPr>
              <a:t>a</a:t>
            </a:r>
            <a:r>
              <a:rPr sz="1200" spc="-30" dirty="0">
                <a:solidFill>
                  <a:srgbClr val="1F1F22"/>
                </a:solidFill>
                <a:latin typeface="Georgia"/>
                <a:cs typeface="Georgia"/>
              </a:rPr>
              <a:t> </a:t>
            </a:r>
            <a:r>
              <a:rPr sz="1200" spc="10" dirty="0">
                <a:solidFill>
                  <a:srgbClr val="1F1F22"/>
                </a:solidFill>
                <a:latin typeface="Georgia"/>
                <a:cs typeface="Georgia"/>
              </a:rPr>
              <a:t>p</a:t>
            </a:r>
            <a:r>
              <a:rPr sz="1200" spc="-5" dirty="0">
                <a:solidFill>
                  <a:srgbClr val="1F1F22"/>
                </a:solidFill>
                <a:latin typeface="Georgia"/>
                <a:cs typeface="Georgia"/>
              </a:rPr>
              <a:t>o</a:t>
            </a:r>
            <a:r>
              <a:rPr sz="1200" spc="5" dirty="0">
                <a:solidFill>
                  <a:srgbClr val="1F1F22"/>
                </a:solidFill>
                <a:latin typeface="Georgia"/>
                <a:cs typeface="Georgia"/>
              </a:rPr>
              <a:t>i</a:t>
            </a:r>
            <a:r>
              <a:rPr sz="1200" spc="10" dirty="0">
                <a:solidFill>
                  <a:srgbClr val="1F1F22"/>
                </a:solidFill>
                <a:latin typeface="Georgia"/>
                <a:cs typeface="Georgia"/>
              </a:rPr>
              <a:t>n</a:t>
            </a:r>
            <a:r>
              <a:rPr sz="1200" dirty="0">
                <a:solidFill>
                  <a:srgbClr val="1F1F22"/>
                </a:solidFill>
                <a:latin typeface="Georgia"/>
                <a:cs typeface="Georgia"/>
              </a:rPr>
              <a:t>t</a:t>
            </a:r>
            <a:r>
              <a:rPr sz="1200" spc="-35" dirty="0">
                <a:solidFill>
                  <a:srgbClr val="1F1F22"/>
                </a:solidFill>
                <a:latin typeface="Georgia"/>
                <a:cs typeface="Georgia"/>
              </a:rPr>
              <a:t> </a:t>
            </a:r>
            <a:r>
              <a:rPr sz="1200" spc="5" dirty="0">
                <a:solidFill>
                  <a:srgbClr val="1F1F22"/>
                </a:solidFill>
                <a:latin typeface="Georgia"/>
                <a:cs typeface="Georgia"/>
              </a:rPr>
              <a:t>i</a:t>
            </a:r>
            <a:r>
              <a:rPr sz="1200" dirty="0">
                <a:solidFill>
                  <a:srgbClr val="1F1F22"/>
                </a:solidFill>
                <a:latin typeface="Georgia"/>
                <a:cs typeface="Georgia"/>
              </a:rPr>
              <a:t>s</a:t>
            </a:r>
            <a:r>
              <a:rPr sz="1200" spc="-45" dirty="0">
                <a:solidFill>
                  <a:srgbClr val="1F1F22"/>
                </a:solidFill>
                <a:latin typeface="Georgia"/>
                <a:cs typeface="Georgia"/>
              </a:rPr>
              <a:t> </a:t>
            </a:r>
            <a:r>
              <a:rPr sz="1200" spc="-10" dirty="0">
                <a:solidFill>
                  <a:srgbClr val="1F1F22"/>
                </a:solidFill>
                <a:latin typeface="Georgia"/>
                <a:cs typeface="Georgia"/>
              </a:rPr>
              <a:t>a</a:t>
            </a:r>
            <a:r>
              <a:rPr sz="1200" spc="5" dirty="0">
                <a:solidFill>
                  <a:srgbClr val="1F1F22"/>
                </a:solidFill>
                <a:latin typeface="Georgia"/>
                <a:cs typeface="Georgia"/>
              </a:rPr>
              <a:t>ssi</a:t>
            </a:r>
            <a:r>
              <a:rPr sz="1200" spc="-15" dirty="0">
                <a:solidFill>
                  <a:srgbClr val="1F1F22"/>
                </a:solidFill>
                <a:latin typeface="Georgia"/>
                <a:cs typeface="Georgia"/>
              </a:rPr>
              <a:t>g</a:t>
            </a:r>
            <a:r>
              <a:rPr sz="1200" spc="5" dirty="0">
                <a:solidFill>
                  <a:srgbClr val="1F1F22"/>
                </a:solidFill>
                <a:latin typeface="Georgia"/>
                <a:cs typeface="Georgia"/>
              </a:rPr>
              <a:t>n</a:t>
            </a:r>
            <a:r>
              <a:rPr sz="1200" spc="-10" dirty="0">
                <a:solidFill>
                  <a:srgbClr val="1F1F22"/>
                </a:solidFill>
                <a:latin typeface="Georgia"/>
                <a:cs typeface="Georgia"/>
              </a:rPr>
              <a:t>e</a:t>
            </a:r>
            <a:r>
              <a:rPr sz="1200" dirty="0">
                <a:solidFill>
                  <a:srgbClr val="1F1F22"/>
                </a:solidFill>
                <a:latin typeface="Georgia"/>
                <a:cs typeface="Georgia"/>
              </a:rPr>
              <a:t>d</a:t>
            </a:r>
            <a:r>
              <a:rPr sz="1200" spc="-85" dirty="0">
                <a:solidFill>
                  <a:srgbClr val="1F1F22"/>
                </a:solidFill>
                <a:latin typeface="Georgia"/>
                <a:cs typeface="Georgia"/>
              </a:rPr>
              <a:t> </a:t>
            </a:r>
            <a:r>
              <a:rPr sz="1200" spc="-10" dirty="0">
                <a:solidFill>
                  <a:srgbClr val="1F1F22"/>
                </a:solidFill>
                <a:latin typeface="Georgia"/>
                <a:cs typeface="Georgia"/>
              </a:rPr>
              <a:t>a</a:t>
            </a:r>
            <a:r>
              <a:rPr sz="1200" dirty="0">
                <a:solidFill>
                  <a:srgbClr val="1F1F22"/>
                </a:solidFill>
                <a:latin typeface="Georgia"/>
                <a:cs typeface="Georgia"/>
              </a:rPr>
              <a:t>s</a:t>
            </a:r>
            <a:r>
              <a:rPr sz="1200" spc="5" dirty="0">
                <a:solidFill>
                  <a:srgbClr val="1F1F22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1F1F22"/>
                </a:solidFill>
                <a:latin typeface="Georgia"/>
                <a:cs typeface="Georgia"/>
              </a:rPr>
              <a:t>a</a:t>
            </a:r>
            <a:r>
              <a:rPr sz="1200" spc="-35" dirty="0">
                <a:solidFill>
                  <a:srgbClr val="1F1F22"/>
                </a:solidFill>
                <a:latin typeface="Georgia"/>
                <a:cs typeface="Georgia"/>
              </a:rPr>
              <a:t> </a:t>
            </a:r>
            <a:r>
              <a:rPr sz="1200" spc="5" dirty="0">
                <a:solidFill>
                  <a:srgbClr val="1F1F22"/>
                </a:solidFill>
                <a:latin typeface="Georgia"/>
                <a:cs typeface="Georgia"/>
              </a:rPr>
              <a:t>sin</a:t>
            </a:r>
            <a:r>
              <a:rPr sz="1200" spc="-15" dirty="0">
                <a:solidFill>
                  <a:srgbClr val="1F1F22"/>
                </a:solidFill>
                <a:latin typeface="Georgia"/>
                <a:cs typeface="Georgia"/>
              </a:rPr>
              <a:t>g</a:t>
            </a:r>
            <a:r>
              <a:rPr sz="1200" spc="-10" dirty="0">
                <a:solidFill>
                  <a:srgbClr val="1F1F22"/>
                </a:solidFill>
                <a:latin typeface="Georgia"/>
                <a:cs typeface="Georgia"/>
              </a:rPr>
              <a:t>l</a:t>
            </a:r>
            <a:r>
              <a:rPr sz="1200" dirty="0">
                <a:solidFill>
                  <a:srgbClr val="1F1F22"/>
                </a:solidFill>
                <a:latin typeface="Georgia"/>
                <a:cs typeface="Georgia"/>
              </a:rPr>
              <a:t>e</a:t>
            </a:r>
            <a:r>
              <a:rPr sz="1200" spc="-75" dirty="0">
                <a:solidFill>
                  <a:srgbClr val="1F1F22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1F1F22"/>
                </a:solidFill>
                <a:latin typeface="Georgia"/>
                <a:cs typeface="Georgia"/>
              </a:rPr>
              <a:t>c</a:t>
            </a:r>
            <a:r>
              <a:rPr sz="1200" spc="-10" dirty="0">
                <a:solidFill>
                  <a:srgbClr val="1F1F22"/>
                </a:solidFill>
                <a:latin typeface="Georgia"/>
                <a:cs typeface="Georgia"/>
              </a:rPr>
              <a:t>l</a:t>
            </a:r>
            <a:r>
              <a:rPr sz="1200" spc="25" dirty="0">
                <a:solidFill>
                  <a:srgbClr val="1F1F22"/>
                </a:solidFill>
                <a:latin typeface="Georgia"/>
                <a:cs typeface="Georgia"/>
              </a:rPr>
              <a:t>u</a:t>
            </a:r>
            <a:r>
              <a:rPr sz="1200" spc="5" dirty="0">
                <a:solidFill>
                  <a:srgbClr val="1F1F22"/>
                </a:solidFill>
                <a:latin typeface="Georgia"/>
                <a:cs typeface="Georgia"/>
              </a:rPr>
              <a:t>s</a:t>
            </a:r>
            <a:r>
              <a:rPr sz="1200" spc="-10" dirty="0">
                <a:solidFill>
                  <a:srgbClr val="1F1F22"/>
                </a:solidFill>
                <a:latin typeface="Georgia"/>
                <a:cs typeface="Georgia"/>
              </a:rPr>
              <a:t>t</a:t>
            </a:r>
            <a:r>
              <a:rPr sz="1200" spc="-30" dirty="0">
                <a:solidFill>
                  <a:srgbClr val="1F1F22"/>
                </a:solidFill>
                <a:latin typeface="Georgia"/>
                <a:cs typeface="Georgia"/>
              </a:rPr>
              <a:t>e</a:t>
            </a:r>
            <a:r>
              <a:rPr sz="1200" spc="-15" dirty="0">
                <a:solidFill>
                  <a:srgbClr val="1F1F22"/>
                </a:solidFill>
                <a:latin typeface="Georgia"/>
                <a:cs typeface="Georgia"/>
              </a:rPr>
              <a:t>r</a:t>
            </a:r>
            <a:r>
              <a:rPr sz="1200" dirty="0">
                <a:solidFill>
                  <a:srgbClr val="1F1F22"/>
                </a:solidFill>
                <a:latin typeface="Georgia"/>
                <a:cs typeface="Georgia"/>
              </a:rPr>
              <a:t>.</a:t>
            </a:r>
            <a:endParaRPr sz="1200">
              <a:latin typeface="Georgia"/>
              <a:cs typeface="Georgia"/>
            </a:endParaRPr>
          </a:p>
          <a:p>
            <a:pPr marL="369570" indent="-35496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69570" algn="l"/>
                <a:tab pos="370205" algn="l"/>
              </a:tabLst>
            </a:pPr>
            <a:r>
              <a:rPr sz="1200" spc="-5" dirty="0">
                <a:solidFill>
                  <a:srgbClr val="1F1F22"/>
                </a:solidFill>
                <a:latin typeface="Georgia"/>
                <a:cs typeface="Georgia"/>
              </a:rPr>
              <a:t>Determine</a:t>
            </a:r>
            <a:r>
              <a:rPr sz="1200" spc="-55" dirty="0">
                <a:solidFill>
                  <a:srgbClr val="1F1F22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1F1F22"/>
                </a:solidFill>
                <a:latin typeface="Georgia"/>
                <a:cs typeface="Georgia"/>
              </a:rPr>
              <a:t>the</a:t>
            </a:r>
            <a:r>
              <a:rPr sz="1200" spc="-30" dirty="0">
                <a:solidFill>
                  <a:srgbClr val="1F1F22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1F1F22"/>
                </a:solidFill>
                <a:latin typeface="Georgia"/>
                <a:cs typeface="Georgia"/>
              </a:rPr>
              <a:t>distance</a:t>
            </a:r>
            <a:r>
              <a:rPr sz="1200" spc="-70" dirty="0">
                <a:solidFill>
                  <a:srgbClr val="1F1F22"/>
                </a:solidFill>
                <a:latin typeface="Georgia"/>
                <a:cs typeface="Georgia"/>
              </a:rPr>
              <a:t> </a:t>
            </a:r>
            <a:r>
              <a:rPr sz="1200" spc="-5" dirty="0">
                <a:solidFill>
                  <a:srgbClr val="1F1F22"/>
                </a:solidFill>
                <a:latin typeface="Georgia"/>
                <a:cs typeface="Georgia"/>
              </a:rPr>
              <a:t>measurement</a:t>
            </a:r>
            <a:r>
              <a:rPr sz="1200" spc="-100" dirty="0">
                <a:solidFill>
                  <a:srgbClr val="1F1F22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1F1F22"/>
                </a:solidFill>
                <a:latin typeface="Georgia"/>
                <a:cs typeface="Georgia"/>
              </a:rPr>
              <a:t>and</a:t>
            </a:r>
            <a:r>
              <a:rPr sz="1200" spc="-15" dirty="0">
                <a:solidFill>
                  <a:srgbClr val="1F1F22"/>
                </a:solidFill>
                <a:latin typeface="Georgia"/>
                <a:cs typeface="Georgia"/>
              </a:rPr>
              <a:t> </a:t>
            </a:r>
            <a:r>
              <a:rPr sz="1200" spc="-5" dirty="0">
                <a:solidFill>
                  <a:srgbClr val="1F1F22"/>
                </a:solidFill>
                <a:latin typeface="Georgia"/>
                <a:cs typeface="Georgia"/>
              </a:rPr>
              <a:t>calculate</a:t>
            </a:r>
            <a:r>
              <a:rPr sz="1200" spc="-70" dirty="0">
                <a:solidFill>
                  <a:srgbClr val="1F1F22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1F1F22"/>
                </a:solidFill>
                <a:latin typeface="Georgia"/>
                <a:cs typeface="Georgia"/>
              </a:rPr>
              <a:t>the</a:t>
            </a:r>
            <a:endParaRPr sz="1200">
              <a:latin typeface="Georgia"/>
              <a:cs typeface="Georgia"/>
            </a:endParaRPr>
          </a:p>
          <a:p>
            <a:pPr marL="369570">
              <a:lnSpc>
                <a:spcPct val="100000"/>
              </a:lnSpc>
              <a:spcBef>
                <a:spcPts val="215"/>
              </a:spcBef>
            </a:pPr>
            <a:r>
              <a:rPr sz="1200" dirty="0">
                <a:solidFill>
                  <a:srgbClr val="1F1F22"/>
                </a:solidFill>
                <a:latin typeface="Georgia"/>
                <a:cs typeface="Georgia"/>
              </a:rPr>
              <a:t>d</a:t>
            </a:r>
            <a:r>
              <a:rPr sz="1200" spc="5" dirty="0">
                <a:solidFill>
                  <a:srgbClr val="1F1F22"/>
                </a:solidFill>
                <a:latin typeface="Georgia"/>
                <a:cs typeface="Georgia"/>
              </a:rPr>
              <a:t>is</a:t>
            </a:r>
            <a:r>
              <a:rPr sz="1200" spc="-10" dirty="0">
                <a:solidFill>
                  <a:srgbClr val="1F1F22"/>
                </a:solidFill>
                <a:latin typeface="Georgia"/>
                <a:cs typeface="Georgia"/>
              </a:rPr>
              <a:t>ta</a:t>
            </a:r>
            <a:r>
              <a:rPr sz="1200" spc="5" dirty="0">
                <a:solidFill>
                  <a:srgbClr val="1F1F22"/>
                </a:solidFill>
                <a:latin typeface="Georgia"/>
                <a:cs typeface="Georgia"/>
              </a:rPr>
              <a:t>n</a:t>
            </a:r>
            <a:r>
              <a:rPr sz="1200" dirty="0">
                <a:solidFill>
                  <a:srgbClr val="1F1F22"/>
                </a:solidFill>
                <a:latin typeface="Georgia"/>
                <a:cs typeface="Georgia"/>
              </a:rPr>
              <a:t>ce</a:t>
            </a:r>
            <a:r>
              <a:rPr sz="1200" spc="-50" dirty="0">
                <a:solidFill>
                  <a:srgbClr val="1F1F22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1F1F22"/>
                </a:solidFill>
                <a:latin typeface="Georgia"/>
                <a:cs typeface="Georgia"/>
              </a:rPr>
              <a:t>m</a:t>
            </a:r>
            <a:r>
              <a:rPr sz="1200" spc="-10" dirty="0">
                <a:solidFill>
                  <a:srgbClr val="1F1F22"/>
                </a:solidFill>
                <a:latin typeface="Georgia"/>
                <a:cs typeface="Georgia"/>
              </a:rPr>
              <a:t>at</a:t>
            </a:r>
            <a:r>
              <a:rPr sz="1200" spc="-15" dirty="0">
                <a:solidFill>
                  <a:srgbClr val="1F1F22"/>
                </a:solidFill>
                <a:latin typeface="Georgia"/>
                <a:cs typeface="Georgia"/>
              </a:rPr>
              <a:t>r</a:t>
            </a:r>
            <a:r>
              <a:rPr sz="1200" spc="5" dirty="0">
                <a:solidFill>
                  <a:srgbClr val="1F1F22"/>
                </a:solidFill>
                <a:latin typeface="Georgia"/>
                <a:cs typeface="Georgia"/>
              </a:rPr>
              <a:t>i</a:t>
            </a:r>
            <a:r>
              <a:rPr sz="1200" spc="-10" dirty="0">
                <a:solidFill>
                  <a:srgbClr val="1F1F22"/>
                </a:solidFill>
                <a:latin typeface="Georgia"/>
                <a:cs typeface="Georgia"/>
              </a:rPr>
              <a:t>x</a:t>
            </a:r>
            <a:r>
              <a:rPr sz="1200" dirty="0">
                <a:solidFill>
                  <a:srgbClr val="1F1F22"/>
                </a:solidFill>
                <a:latin typeface="Georgia"/>
                <a:cs typeface="Georgia"/>
              </a:rPr>
              <a:t>.</a:t>
            </a:r>
            <a:endParaRPr sz="1200">
              <a:latin typeface="Georgia"/>
              <a:cs typeface="Georgia"/>
            </a:endParaRPr>
          </a:p>
          <a:p>
            <a:pPr marL="357505" indent="-344805">
              <a:lnSpc>
                <a:spcPct val="100000"/>
              </a:lnSpc>
              <a:spcBef>
                <a:spcPts val="340"/>
              </a:spcBef>
              <a:buAutoNum type="arabicPeriod" startAt="3"/>
              <a:tabLst>
                <a:tab pos="356870" algn="l"/>
                <a:tab pos="357505" algn="l"/>
              </a:tabLst>
            </a:pPr>
            <a:r>
              <a:rPr sz="1200" spc="-5" dirty="0">
                <a:solidFill>
                  <a:srgbClr val="1F1F22"/>
                </a:solidFill>
                <a:latin typeface="Georgia"/>
                <a:cs typeface="Georgia"/>
              </a:rPr>
              <a:t>Determine</a:t>
            </a:r>
            <a:r>
              <a:rPr sz="1200" spc="-60" dirty="0">
                <a:solidFill>
                  <a:srgbClr val="1F1F22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1F1F22"/>
                </a:solidFill>
                <a:latin typeface="Georgia"/>
                <a:cs typeface="Georgia"/>
              </a:rPr>
              <a:t>the</a:t>
            </a:r>
            <a:r>
              <a:rPr sz="1200" spc="-35" dirty="0">
                <a:solidFill>
                  <a:srgbClr val="1F1F22"/>
                </a:solidFill>
                <a:latin typeface="Georgia"/>
                <a:cs typeface="Georgia"/>
              </a:rPr>
              <a:t> </a:t>
            </a:r>
            <a:r>
              <a:rPr sz="1200" spc="-5" dirty="0">
                <a:solidFill>
                  <a:srgbClr val="1F1F22"/>
                </a:solidFill>
                <a:latin typeface="Georgia"/>
                <a:cs typeface="Georgia"/>
              </a:rPr>
              <a:t>linkage</a:t>
            </a:r>
            <a:r>
              <a:rPr sz="1200" spc="-50" dirty="0">
                <a:solidFill>
                  <a:srgbClr val="1F1F22"/>
                </a:solidFill>
                <a:latin typeface="Georgia"/>
                <a:cs typeface="Georgia"/>
              </a:rPr>
              <a:t> </a:t>
            </a:r>
            <a:r>
              <a:rPr sz="1200" spc="-5" dirty="0">
                <a:solidFill>
                  <a:srgbClr val="1F1F22"/>
                </a:solidFill>
                <a:latin typeface="Georgia"/>
                <a:cs typeface="Georgia"/>
              </a:rPr>
              <a:t>criteria</a:t>
            </a:r>
            <a:r>
              <a:rPr sz="1200" spc="-55" dirty="0">
                <a:solidFill>
                  <a:srgbClr val="1F1F22"/>
                </a:solidFill>
                <a:latin typeface="Georgia"/>
                <a:cs typeface="Georgia"/>
              </a:rPr>
              <a:t> </a:t>
            </a:r>
            <a:r>
              <a:rPr sz="1200" spc="-5" dirty="0">
                <a:solidFill>
                  <a:srgbClr val="1F1F22"/>
                </a:solidFill>
                <a:latin typeface="Georgia"/>
                <a:cs typeface="Georgia"/>
              </a:rPr>
              <a:t>to</a:t>
            </a:r>
            <a:r>
              <a:rPr sz="1200" dirty="0">
                <a:solidFill>
                  <a:srgbClr val="1F1F22"/>
                </a:solidFill>
                <a:latin typeface="Georgia"/>
                <a:cs typeface="Georgia"/>
              </a:rPr>
              <a:t> </a:t>
            </a:r>
            <a:r>
              <a:rPr sz="1200" spc="-10" dirty="0">
                <a:solidFill>
                  <a:srgbClr val="1F1F22"/>
                </a:solidFill>
                <a:latin typeface="Georgia"/>
                <a:cs typeface="Georgia"/>
              </a:rPr>
              <a:t>merge</a:t>
            </a:r>
            <a:r>
              <a:rPr sz="1200" spc="-5" dirty="0">
                <a:solidFill>
                  <a:srgbClr val="1F1F22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1F1F22"/>
                </a:solidFill>
                <a:latin typeface="Georgia"/>
                <a:cs typeface="Georgia"/>
              </a:rPr>
              <a:t>the</a:t>
            </a:r>
            <a:r>
              <a:rPr sz="1200" spc="-30" dirty="0">
                <a:solidFill>
                  <a:srgbClr val="1F1F22"/>
                </a:solidFill>
                <a:latin typeface="Georgia"/>
                <a:cs typeface="Georgia"/>
              </a:rPr>
              <a:t> </a:t>
            </a:r>
            <a:r>
              <a:rPr sz="1200" spc="-5" dirty="0">
                <a:solidFill>
                  <a:srgbClr val="1F1F22"/>
                </a:solidFill>
                <a:latin typeface="Georgia"/>
                <a:cs typeface="Georgia"/>
              </a:rPr>
              <a:t>clusters.</a:t>
            </a:r>
            <a:endParaRPr sz="1200">
              <a:latin typeface="Georgia"/>
              <a:cs typeface="Georgia"/>
            </a:endParaRPr>
          </a:p>
          <a:p>
            <a:pPr marL="357505" indent="-344805">
              <a:lnSpc>
                <a:spcPct val="100000"/>
              </a:lnSpc>
              <a:spcBef>
                <a:spcPts val="190"/>
              </a:spcBef>
              <a:buAutoNum type="arabicPeriod" startAt="3"/>
              <a:tabLst>
                <a:tab pos="356870" algn="l"/>
                <a:tab pos="357505" algn="l"/>
              </a:tabLst>
            </a:pPr>
            <a:r>
              <a:rPr sz="1200" dirty="0">
                <a:solidFill>
                  <a:srgbClr val="1F1F22"/>
                </a:solidFill>
                <a:latin typeface="Georgia"/>
                <a:cs typeface="Georgia"/>
              </a:rPr>
              <a:t>U</a:t>
            </a:r>
            <a:r>
              <a:rPr sz="1200" spc="5" dirty="0">
                <a:solidFill>
                  <a:srgbClr val="1F1F22"/>
                </a:solidFill>
                <a:latin typeface="Georgia"/>
                <a:cs typeface="Georgia"/>
              </a:rPr>
              <a:t>pd</a:t>
            </a:r>
            <a:r>
              <a:rPr sz="1200" spc="-5" dirty="0">
                <a:solidFill>
                  <a:srgbClr val="1F1F22"/>
                </a:solidFill>
                <a:latin typeface="Georgia"/>
                <a:cs typeface="Georgia"/>
              </a:rPr>
              <a:t>a</a:t>
            </a:r>
            <a:r>
              <a:rPr sz="1200" spc="-10" dirty="0">
                <a:solidFill>
                  <a:srgbClr val="1F1F22"/>
                </a:solidFill>
                <a:latin typeface="Georgia"/>
                <a:cs typeface="Georgia"/>
              </a:rPr>
              <a:t>t</a:t>
            </a:r>
            <a:r>
              <a:rPr sz="1200" dirty="0">
                <a:solidFill>
                  <a:srgbClr val="1F1F22"/>
                </a:solidFill>
                <a:latin typeface="Georgia"/>
                <a:cs typeface="Georgia"/>
              </a:rPr>
              <a:t>e</a:t>
            </a:r>
            <a:r>
              <a:rPr sz="1200" spc="-50" dirty="0">
                <a:solidFill>
                  <a:srgbClr val="1F1F22"/>
                </a:solidFill>
                <a:latin typeface="Georgia"/>
                <a:cs typeface="Georgia"/>
              </a:rPr>
              <a:t> </a:t>
            </a:r>
            <a:r>
              <a:rPr sz="1200" spc="-10" dirty="0">
                <a:solidFill>
                  <a:srgbClr val="1F1F22"/>
                </a:solidFill>
                <a:latin typeface="Georgia"/>
                <a:cs typeface="Georgia"/>
              </a:rPr>
              <a:t>t</a:t>
            </a:r>
            <a:r>
              <a:rPr sz="1200" spc="20" dirty="0">
                <a:solidFill>
                  <a:srgbClr val="1F1F22"/>
                </a:solidFill>
                <a:latin typeface="Georgia"/>
                <a:cs typeface="Georgia"/>
              </a:rPr>
              <a:t>h</a:t>
            </a:r>
            <a:r>
              <a:rPr sz="1200" dirty="0">
                <a:solidFill>
                  <a:srgbClr val="1F1F22"/>
                </a:solidFill>
                <a:latin typeface="Georgia"/>
                <a:cs typeface="Georgia"/>
              </a:rPr>
              <a:t>e</a:t>
            </a:r>
            <a:r>
              <a:rPr sz="1200" spc="-30" dirty="0">
                <a:solidFill>
                  <a:srgbClr val="1F1F22"/>
                </a:solidFill>
                <a:latin typeface="Georgia"/>
                <a:cs typeface="Georgia"/>
              </a:rPr>
              <a:t> </a:t>
            </a:r>
            <a:r>
              <a:rPr sz="1200" spc="5" dirty="0">
                <a:solidFill>
                  <a:srgbClr val="1F1F22"/>
                </a:solidFill>
                <a:latin typeface="Georgia"/>
                <a:cs typeface="Georgia"/>
              </a:rPr>
              <a:t>dis</a:t>
            </a:r>
            <a:r>
              <a:rPr sz="1200" spc="-10" dirty="0">
                <a:solidFill>
                  <a:srgbClr val="1F1F22"/>
                </a:solidFill>
                <a:latin typeface="Georgia"/>
                <a:cs typeface="Georgia"/>
              </a:rPr>
              <a:t>t</a:t>
            </a:r>
            <a:r>
              <a:rPr sz="1200" spc="-5" dirty="0">
                <a:solidFill>
                  <a:srgbClr val="1F1F22"/>
                </a:solidFill>
                <a:latin typeface="Georgia"/>
                <a:cs typeface="Georgia"/>
              </a:rPr>
              <a:t>a</a:t>
            </a:r>
            <a:r>
              <a:rPr sz="1200" spc="5" dirty="0">
                <a:solidFill>
                  <a:srgbClr val="1F1F22"/>
                </a:solidFill>
                <a:latin typeface="Georgia"/>
                <a:cs typeface="Georgia"/>
              </a:rPr>
              <a:t>nc</a:t>
            </a:r>
            <a:r>
              <a:rPr sz="1200" dirty="0">
                <a:solidFill>
                  <a:srgbClr val="1F1F22"/>
                </a:solidFill>
                <a:latin typeface="Georgia"/>
                <a:cs typeface="Georgia"/>
              </a:rPr>
              <a:t>e</a:t>
            </a:r>
            <a:r>
              <a:rPr sz="1200" spc="-100" dirty="0">
                <a:solidFill>
                  <a:srgbClr val="1F1F22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1F1F22"/>
                </a:solidFill>
                <a:latin typeface="Georgia"/>
                <a:cs typeface="Georgia"/>
              </a:rPr>
              <a:t>m</a:t>
            </a:r>
            <a:r>
              <a:rPr sz="1200" spc="-10" dirty="0">
                <a:solidFill>
                  <a:srgbClr val="1F1F22"/>
                </a:solidFill>
                <a:latin typeface="Georgia"/>
                <a:cs typeface="Georgia"/>
              </a:rPr>
              <a:t>at</a:t>
            </a:r>
            <a:r>
              <a:rPr sz="1200" spc="-15" dirty="0">
                <a:solidFill>
                  <a:srgbClr val="1F1F22"/>
                </a:solidFill>
                <a:latin typeface="Georgia"/>
                <a:cs typeface="Georgia"/>
              </a:rPr>
              <a:t>r</a:t>
            </a:r>
            <a:r>
              <a:rPr sz="1200" spc="5" dirty="0">
                <a:solidFill>
                  <a:srgbClr val="1F1F22"/>
                </a:solidFill>
                <a:latin typeface="Georgia"/>
                <a:cs typeface="Georgia"/>
              </a:rPr>
              <a:t>i</a:t>
            </a:r>
            <a:r>
              <a:rPr sz="1200" spc="-10" dirty="0">
                <a:solidFill>
                  <a:srgbClr val="1F1F22"/>
                </a:solidFill>
                <a:latin typeface="Georgia"/>
                <a:cs typeface="Georgia"/>
              </a:rPr>
              <a:t>x</a:t>
            </a:r>
            <a:r>
              <a:rPr sz="1200" dirty="0">
                <a:solidFill>
                  <a:srgbClr val="1F1F22"/>
                </a:solidFill>
                <a:latin typeface="Georgia"/>
                <a:cs typeface="Georgia"/>
              </a:rPr>
              <a:t>.</a:t>
            </a:r>
            <a:endParaRPr sz="1200">
              <a:latin typeface="Georgia"/>
              <a:cs typeface="Georgia"/>
            </a:endParaRPr>
          </a:p>
          <a:p>
            <a:pPr marL="357505" indent="-342265">
              <a:lnSpc>
                <a:spcPct val="100000"/>
              </a:lnSpc>
              <a:spcBef>
                <a:spcPts val="195"/>
              </a:spcBef>
              <a:buAutoNum type="arabicPeriod" startAt="3"/>
              <a:tabLst>
                <a:tab pos="356870" algn="l"/>
                <a:tab pos="357505" algn="l"/>
              </a:tabLst>
            </a:pPr>
            <a:r>
              <a:rPr sz="1200" dirty="0">
                <a:solidFill>
                  <a:srgbClr val="1F1F22"/>
                </a:solidFill>
                <a:latin typeface="Georgia"/>
                <a:cs typeface="Georgia"/>
              </a:rPr>
              <a:t>R</a:t>
            </a:r>
            <a:r>
              <a:rPr sz="1200" spc="-10" dirty="0">
                <a:solidFill>
                  <a:srgbClr val="1F1F22"/>
                </a:solidFill>
                <a:latin typeface="Georgia"/>
                <a:cs typeface="Georgia"/>
              </a:rPr>
              <a:t>e</a:t>
            </a:r>
            <a:r>
              <a:rPr sz="1200" spc="5" dirty="0">
                <a:solidFill>
                  <a:srgbClr val="1F1F22"/>
                </a:solidFill>
                <a:latin typeface="Georgia"/>
                <a:cs typeface="Georgia"/>
              </a:rPr>
              <a:t>p</a:t>
            </a:r>
            <a:r>
              <a:rPr sz="1200" spc="-5" dirty="0">
                <a:solidFill>
                  <a:srgbClr val="1F1F22"/>
                </a:solidFill>
                <a:latin typeface="Georgia"/>
                <a:cs typeface="Georgia"/>
              </a:rPr>
              <a:t>ea</a:t>
            </a:r>
            <a:r>
              <a:rPr sz="1200" dirty="0">
                <a:solidFill>
                  <a:srgbClr val="1F1F22"/>
                </a:solidFill>
                <a:latin typeface="Georgia"/>
                <a:cs typeface="Georgia"/>
              </a:rPr>
              <a:t>t</a:t>
            </a:r>
            <a:r>
              <a:rPr sz="1200" spc="-60" dirty="0">
                <a:solidFill>
                  <a:srgbClr val="1F1F22"/>
                </a:solidFill>
                <a:latin typeface="Georgia"/>
                <a:cs typeface="Georgia"/>
              </a:rPr>
              <a:t> </a:t>
            </a:r>
            <a:r>
              <a:rPr sz="1200" spc="-10" dirty="0">
                <a:solidFill>
                  <a:srgbClr val="1F1F22"/>
                </a:solidFill>
                <a:latin typeface="Georgia"/>
                <a:cs typeface="Georgia"/>
              </a:rPr>
              <a:t>t</a:t>
            </a:r>
            <a:r>
              <a:rPr sz="1200" spc="20" dirty="0">
                <a:solidFill>
                  <a:srgbClr val="1F1F22"/>
                </a:solidFill>
                <a:latin typeface="Georgia"/>
                <a:cs typeface="Georgia"/>
              </a:rPr>
              <a:t>h</a:t>
            </a:r>
            <a:r>
              <a:rPr sz="1200" dirty="0">
                <a:solidFill>
                  <a:srgbClr val="1F1F22"/>
                </a:solidFill>
                <a:latin typeface="Georgia"/>
                <a:cs typeface="Georgia"/>
              </a:rPr>
              <a:t>e</a:t>
            </a:r>
            <a:r>
              <a:rPr sz="1200" spc="-30" dirty="0">
                <a:solidFill>
                  <a:srgbClr val="1F1F22"/>
                </a:solidFill>
                <a:latin typeface="Georgia"/>
                <a:cs typeface="Georgia"/>
              </a:rPr>
              <a:t> </a:t>
            </a:r>
            <a:r>
              <a:rPr sz="1200" spc="10" dirty="0">
                <a:solidFill>
                  <a:srgbClr val="1F1F22"/>
                </a:solidFill>
                <a:latin typeface="Georgia"/>
                <a:cs typeface="Georgia"/>
              </a:rPr>
              <a:t>p</a:t>
            </a:r>
            <a:r>
              <a:rPr sz="1200" spc="-10" dirty="0">
                <a:solidFill>
                  <a:srgbClr val="1F1F22"/>
                </a:solidFill>
                <a:latin typeface="Georgia"/>
                <a:cs typeface="Georgia"/>
              </a:rPr>
              <a:t>r</a:t>
            </a:r>
            <a:r>
              <a:rPr sz="1200" dirty="0">
                <a:solidFill>
                  <a:srgbClr val="1F1F22"/>
                </a:solidFill>
                <a:latin typeface="Georgia"/>
                <a:cs typeface="Georgia"/>
              </a:rPr>
              <a:t>o</a:t>
            </a:r>
            <a:r>
              <a:rPr sz="1200" spc="5" dirty="0">
                <a:solidFill>
                  <a:srgbClr val="1F1F22"/>
                </a:solidFill>
                <a:latin typeface="Georgia"/>
                <a:cs typeface="Georgia"/>
              </a:rPr>
              <a:t>c</a:t>
            </a:r>
            <a:r>
              <a:rPr sz="1200" spc="-5" dirty="0">
                <a:solidFill>
                  <a:srgbClr val="1F1F22"/>
                </a:solidFill>
                <a:latin typeface="Georgia"/>
                <a:cs typeface="Georgia"/>
              </a:rPr>
              <a:t>e</a:t>
            </a:r>
            <a:r>
              <a:rPr sz="1200" spc="5" dirty="0">
                <a:solidFill>
                  <a:srgbClr val="1F1F22"/>
                </a:solidFill>
                <a:latin typeface="Georgia"/>
                <a:cs typeface="Georgia"/>
              </a:rPr>
              <a:t>s</a:t>
            </a:r>
            <a:r>
              <a:rPr sz="1200" dirty="0">
                <a:solidFill>
                  <a:srgbClr val="1F1F22"/>
                </a:solidFill>
                <a:latin typeface="Georgia"/>
                <a:cs typeface="Georgia"/>
              </a:rPr>
              <a:t>s</a:t>
            </a:r>
            <a:r>
              <a:rPr sz="1200" spc="-100" dirty="0">
                <a:solidFill>
                  <a:srgbClr val="1F1F22"/>
                </a:solidFill>
                <a:latin typeface="Georgia"/>
                <a:cs typeface="Georgia"/>
              </a:rPr>
              <a:t> </a:t>
            </a:r>
            <a:r>
              <a:rPr sz="1200" spc="25" dirty="0">
                <a:solidFill>
                  <a:srgbClr val="1F1F22"/>
                </a:solidFill>
                <a:latin typeface="Georgia"/>
                <a:cs typeface="Georgia"/>
              </a:rPr>
              <a:t>u</a:t>
            </a:r>
            <a:r>
              <a:rPr sz="1200" spc="5" dirty="0">
                <a:solidFill>
                  <a:srgbClr val="1F1F22"/>
                </a:solidFill>
                <a:latin typeface="Georgia"/>
                <a:cs typeface="Georgia"/>
              </a:rPr>
              <a:t>n</a:t>
            </a:r>
            <a:r>
              <a:rPr sz="1200" spc="-10" dirty="0">
                <a:solidFill>
                  <a:srgbClr val="1F1F22"/>
                </a:solidFill>
                <a:latin typeface="Georgia"/>
                <a:cs typeface="Georgia"/>
              </a:rPr>
              <a:t>t</a:t>
            </a:r>
            <a:r>
              <a:rPr sz="1200" spc="5" dirty="0">
                <a:solidFill>
                  <a:srgbClr val="1F1F22"/>
                </a:solidFill>
                <a:latin typeface="Georgia"/>
                <a:cs typeface="Georgia"/>
              </a:rPr>
              <a:t>i</a:t>
            </a:r>
            <a:r>
              <a:rPr sz="1200" dirty="0">
                <a:solidFill>
                  <a:srgbClr val="1F1F22"/>
                </a:solidFill>
                <a:latin typeface="Georgia"/>
                <a:cs typeface="Georgia"/>
              </a:rPr>
              <a:t>l</a:t>
            </a:r>
            <a:r>
              <a:rPr sz="1200" spc="-80" dirty="0">
                <a:solidFill>
                  <a:srgbClr val="1F1F22"/>
                </a:solidFill>
                <a:latin typeface="Georgia"/>
                <a:cs typeface="Georgia"/>
              </a:rPr>
              <a:t> </a:t>
            </a:r>
            <a:r>
              <a:rPr sz="1200" spc="-5" dirty="0">
                <a:solidFill>
                  <a:srgbClr val="1F1F22"/>
                </a:solidFill>
                <a:latin typeface="Georgia"/>
                <a:cs typeface="Georgia"/>
              </a:rPr>
              <a:t>e</a:t>
            </a:r>
            <a:r>
              <a:rPr sz="1200" dirty="0">
                <a:solidFill>
                  <a:srgbClr val="1F1F22"/>
                </a:solidFill>
                <a:latin typeface="Georgia"/>
                <a:cs typeface="Georgia"/>
              </a:rPr>
              <a:t>v</a:t>
            </a:r>
            <a:r>
              <a:rPr sz="1200" spc="-5" dirty="0">
                <a:solidFill>
                  <a:srgbClr val="1F1F22"/>
                </a:solidFill>
                <a:latin typeface="Georgia"/>
                <a:cs typeface="Georgia"/>
              </a:rPr>
              <a:t>e</a:t>
            </a:r>
            <a:r>
              <a:rPr sz="1200" spc="-15" dirty="0">
                <a:solidFill>
                  <a:srgbClr val="1F1F22"/>
                </a:solidFill>
                <a:latin typeface="Georgia"/>
                <a:cs typeface="Georgia"/>
              </a:rPr>
              <a:t>r</a:t>
            </a:r>
            <a:r>
              <a:rPr sz="1200" dirty="0">
                <a:solidFill>
                  <a:srgbClr val="1F1F22"/>
                </a:solidFill>
                <a:latin typeface="Georgia"/>
                <a:cs typeface="Georgia"/>
              </a:rPr>
              <a:t>y</a:t>
            </a:r>
            <a:r>
              <a:rPr sz="1200" spc="-25" dirty="0">
                <a:solidFill>
                  <a:srgbClr val="1F1F22"/>
                </a:solidFill>
                <a:latin typeface="Georgia"/>
                <a:cs typeface="Georgia"/>
              </a:rPr>
              <a:t> </a:t>
            </a:r>
            <a:r>
              <a:rPr sz="1200" spc="5" dirty="0">
                <a:solidFill>
                  <a:srgbClr val="1F1F22"/>
                </a:solidFill>
                <a:latin typeface="Georgia"/>
                <a:cs typeface="Georgia"/>
              </a:rPr>
              <a:t>d</a:t>
            </a:r>
            <a:r>
              <a:rPr sz="1200" spc="-5" dirty="0">
                <a:solidFill>
                  <a:srgbClr val="1F1F22"/>
                </a:solidFill>
                <a:latin typeface="Georgia"/>
                <a:cs typeface="Georgia"/>
              </a:rPr>
              <a:t>a</a:t>
            </a:r>
            <a:r>
              <a:rPr sz="1200" spc="-10" dirty="0">
                <a:solidFill>
                  <a:srgbClr val="1F1F22"/>
                </a:solidFill>
                <a:latin typeface="Georgia"/>
                <a:cs typeface="Georgia"/>
              </a:rPr>
              <a:t>t</a:t>
            </a:r>
            <a:r>
              <a:rPr sz="1200" dirty="0">
                <a:solidFill>
                  <a:srgbClr val="1F1F22"/>
                </a:solidFill>
                <a:latin typeface="Georgia"/>
                <a:cs typeface="Georgia"/>
              </a:rPr>
              <a:t>a</a:t>
            </a:r>
            <a:r>
              <a:rPr sz="1200" spc="-30" dirty="0">
                <a:solidFill>
                  <a:srgbClr val="1F1F22"/>
                </a:solidFill>
                <a:latin typeface="Georgia"/>
                <a:cs typeface="Georgia"/>
              </a:rPr>
              <a:t> </a:t>
            </a:r>
            <a:r>
              <a:rPr sz="1200" spc="5" dirty="0">
                <a:solidFill>
                  <a:srgbClr val="1F1F22"/>
                </a:solidFill>
                <a:latin typeface="Georgia"/>
                <a:cs typeface="Georgia"/>
              </a:rPr>
              <a:t>p</a:t>
            </a:r>
            <a:r>
              <a:rPr sz="1200" spc="-5" dirty="0">
                <a:solidFill>
                  <a:srgbClr val="1F1F22"/>
                </a:solidFill>
                <a:latin typeface="Georgia"/>
                <a:cs typeface="Georgia"/>
              </a:rPr>
              <a:t>o</a:t>
            </a:r>
            <a:r>
              <a:rPr sz="1200" spc="5" dirty="0">
                <a:solidFill>
                  <a:srgbClr val="1F1F22"/>
                </a:solidFill>
                <a:latin typeface="Georgia"/>
                <a:cs typeface="Georgia"/>
              </a:rPr>
              <a:t>in</a:t>
            </a:r>
            <a:r>
              <a:rPr sz="1200" dirty="0">
                <a:solidFill>
                  <a:srgbClr val="1F1F22"/>
                </a:solidFill>
                <a:latin typeface="Georgia"/>
                <a:cs typeface="Georgia"/>
              </a:rPr>
              <a:t>t</a:t>
            </a:r>
            <a:r>
              <a:rPr sz="1200" spc="-50" dirty="0">
                <a:solidFill>
                  <a:srgbClr val="1F1F22"/>
                </a:solidFill>
                <a:latin typeface="Georgia"/>
                <a:cs typeface="Georgia"/>
              </a:rPr>
              <a:t> </a:t>
            </a:r>
            <a:r>
              <a:rPr sz="1200" spc="-5" dirty="0">
                <a:solidFill>
                  <a:srgbClr val="1F1F22"/>
                </a:solidFill>
                <a:latin typeface="Georgia"/>
                <a:cs typeface="Georgia"/>
              </a:rPr>
              <a:t>be</a:t>
            </a:r>
            <a:r>
              <a:rPr sz="1200" spc="5" dirty="0">
                <a:solidFill>
                  <a:srgbClr val="1F1F22"/>
                </a:solidFill>
                <a:latin typeface="Georgia"/>
                <a:cs typeface="Georgia"/>
              </a:rPr>
              <a:t>c</a:t>
            </a:r>
            <a:r>
              <a:rPr sz="1200" spc="-5" dirty="0">
                <a:solidFill>
                  <a:srgbClr val="1F1F22"/>
                </a:solidFill>
                <a:latin typeface="Georgia"/>
                <a:cs typeface="Georgia"/>
              </a:rPr>
              <a:t>om</a:t>
            </a:r>
            <a:r>
              <a:rPr sz="1200" dirty="0">
                <a:solidFill>
                  <a:srgbClr val="1F1F22"/>
                </a:solidFill>
                <a:latin typeface="Georgia"/>
                <a:cs typeface="Georgia"/>
              </a:rPr>
              <a:t>e</a:t>
            </a:r>
            <a:r>
              <a:rPr sz="1200" spc="-30" dirty="0">
                <a:solidFill>
                  <a:srgbClr val="1F1F22"/>
                </a:solidFill>
                <a:latin typeface="Georgia"/>
                <a:cs typeface="Georgia"/>
              </a:rPr>
              <a:t> </a:t>
            </a:r>
            <a:r>
              <a:rPr sz="1200" spc="-5" dirty="0">
                <a:solidFill>
                  <a:srgbClr val="1F1F22"/>
                </a:solidFill>
                <a:latin typeface="Georgia"/>
                <a:cs typeface="Georgia"/>
              </a:rPr>
              <a:t>o</a:t>
            </a:r>
            <a:r>
              <a:rPr sz="1200" spc="10" dirty="0">
                <a:solidFill>
                  <a:srgbClr val="1F1F22"/>
                </a:solidFill>
                <a:latin typeface="Georgia"/>
                <a:cs typeface="Georgia"/>
              </a:rPr>
              <a:t>n</a:t>
            </a:r>
            <a:r>
              <a:rPr sz="1200" dirty="0">
                <a:solidFill>
                  <a:srgbClr val="1F1F22"/>
                </a:solidFill>
                <a:latin typeface="Georgia"/>
                <a:cs typeface="Georgia"/>
              </a:rPr>
              <a:t>e</a:t>
            </a:r>
            <a:endParaRPr sz="1200">
              <a:latin typeface="Georgia"/>
              <a:cs typeface="Georgia"/>
            </a:endParaRPr>
          </a:p>
          <a:p>
            <a:pPr marL="369570">
              <a:lnSpc>
                <a:spcPct val="100000"/>
              </a:lnSpc>
              <a:spcBef>
                <a:spcPts val="310"/>
              </a:spcBef>
            </a:pPr>
            <a:r>
              <a:rPr sz="1200" spc="-5" dirty="0">
                <a:solidFill>
                  <a:srgbClr val="1F1F22"/>
                </a:solidFill>
                <a:latin typeface="Georgia"/>
                <a:cs typeface="Georgia"/>
              </a:rPr>
              <a:t>cluster.</a:t>
            </a:r>
            <a:endParaRPr sz="1200">
              <a:latin typeface="Georgia"/>
              <a:cs typeface="Georgia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58200" y="140207"/>
            <a:ext cx="566927" cy="63703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9038" y="69037"/>
            <a:ext cx="2654935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i="0" spc="-5" dirty="0">
                <a:latin typeface="Arial"/>
                <a:cs typeface="Arial"/>
              </a:rPr>
              <a:t>Conclusion</a:t>
            </a:r>
            <a:endParaRPr sz="3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938" y="829585"/>
            <a:ext cx="8943975" cy="443611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515620" indent="-393700" algn="just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516255" algn="l"/>
              </a:tabLst>
            </a:pP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Director</a:t>
            </a:r>
            <a:r>
              <a:rPr sz="1400" i="1" spc="-35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and cast</a:t>
            </a:r>
            <a:r>
              <a:rPr sz="1400" i="1" spc="20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contains</a:t>
            </a:r>
            <a:r>
              <a:rPr sz="1400" i="1" spc="20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154085"/>
                </a:solidFill>
                <a:latin typeface="Arial"/>
                <a:cs typeface="Arial"/>
              </a:rPr>
              <a:t>a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large </a:t>
            </a:r>
            <a:r>
              <a:rPr sz="1400" i="1" spc="-20" dirty="0">
                <a:solidFill>
                  <a:srgbClr val="154085"/>
                </a:solidFill>
                <a:latin typeface="Arial"/>
                <a:cs typeface="Arial"/>
              </a:rPr>
              <a:t>number</a:t>
            </a:r>
            <a:r>
              <a:rPr sz="1400" i="1" spc="20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of</a:t>
            </a:r>
            <a:r>
              <a:rPr sz="1400" i="1" spc="-5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null</a:t>
            </a:r>
            <a:r>
              <a:rPr sz="1400" i="1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values</a:t>
            </a:r>
            <a:r>
              <a:rPr sz="1400" i="1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so</a:t>
            </a:r>
            <a:r>
              <a:rPr sz="1400" i="1" spc="15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30" dirty="0">
                <a:solidFill>
                  <a:srgbClr val="154085"/>
                </a:solidFill>
                <a:latin typeface="Arial"/>
                <a:cs typeface="Arial"/>
              </a:rPr>
              <a:t>we</a:t>
            </a:r>
            <a:r>
              <a:rPr sz="1400" i="1" spc="70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will</a:t>
            </a:r>
            <a:r>
              <a:rPr sz="1400" i="1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5" dirty="0">
                <a:solidFill>
                  <a:srgbClr val="154085"/>
                </a:solidFill>
                <a:latin typeface="Arial"/>
                <a:cs typeface="Arial"/>
              </a:rPr>
              <a:t>drop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 these</a:t>
            </a:r>
            <a:r>
              <a:rPr sz="1400" i="1" spc="15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154085"/>
                </a:solidFill>
                <a:latin typeface="Arial"/>
                <a:cs typeface="Arial"/>
              </a:rPr>
              <a:t>2</a:t>
            </a:r>
            <a:r>
              <a:rPr sz="1400" i="1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5" dirty="0">
                <a:solidFill>
                  <a:srgbClr val="154085"/>
                </a:solidFill>
                <a:latin typeface="Arial"/>
                <a:cs typeface="Arial"/>
              </a:rPr>
              <a:t>columns</a:t>
            </a:r>
            <a:r>
              <a:rPr sz="1400" i="1" spc="45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154085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478790" indent="-381635" algn="just">
              <a:lnSpc>
                <a:spcPct val="100000"/>
              </a:lnSpc>
              <a:spcBef>
                <a:spcPts val="170"/>
              </a:spcBef>
              <a:buAutoNum type="arabicPeriod"/>
              <a:tabLst>
                <a:tab pos="479425" algn="l"/>
              </a:tabLst>
            </a:pP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In this</a:t>
            </a:r>
            <a:r>
              <a:rPr sz="1400" i="1" spc="-20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data-set</a:t>
            </a:r>
            <a:r>
              <a:rPr sz="1400" i="1" spc="15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there</a:t>
            </a:r>
            <a:r>
              <a:rPr sz="1400" i="1" spc="-5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5" dirty="0">
                <a:solidFill>
                  <a:srgbClr val="154085"/>
                </a:solidFill>
                <a:latin typeface="Arial"/>
                <a:cs typeface="Arial"/>
              </a:rPr>
              <a:t>are</a:t>
            </a:r>
            <a:r>
              <a:rPr sz="1400" i="1" spc="15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5" dirty="0">
                <a:solidFill>
                  <a:srgbClr val="154085"/>
                </a:solidFill>
                <a:latin typeface="Arial"/>
                <a:cs typeface="Arial"/>
              </a:rPr>
              <a:t>two</a:t>
            </a:r>
            <a:r>
              <a:rPr sz="1400" i="1" spc="25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types</a:t>
            </a:r>
            <a:r>
              <a:rPr sz="1400" i="1" spc="-5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of</a:t>
            </a:r>
            <a:r>
              <a:rPr sz="1400" i="1" spc="-5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contents</a:t>
            </a:r>
            <a:r>
              <a:rPr sz="1400" i="1" spc="45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35" dirty="0">
                <a:solidFill>
                  <a:srgbClr val="154085"/>
                </a:solidFill>
                <a:latin typeface="Arial"/>
                <a:cs typeface="Arial"/>
              </a:rPr>
              <a:t>where</a:t>
            </a:r>
            <a:r>
              <a:rPr sz="1400" i="1" spc="95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5" dirty="0">
                <a:solidFill>
                  <a:srgbClr val="154085"/>
                </a:solidFill>
                <a:latin typeface="Arial"/>
                <a:cs typeface="Arial"/>
              </a:rPr>
              <a:t>30.86%</a:t>
            </a:r>
            <a:r>
              <a:rPr sz="1400" i="1" spc="30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includes</a:t>
            </a:r>
            <a:r>
              <a:rPr sz="1400" i="1" spc="-20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25" dirty="0">
                <a:solidFill>
                  <a:srgbClr val="154085"/>
                </a:solidFill>
                <a:latin typeface="Arial"/>
                <a:cs typeface="Arial"/>
              </a:rPr>
              <a:t>TV</a:t>
            </a:r>
            <a:r>
              <a:rPr sz="1400" i="1" spc="60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5" dirty="0">
                <a:solidFill>
                  <a:srgbClr val="154085"/>
                </a:solidFill>
                <a:latin typeface="Arial"/>
                <a:cs typeface="Arial"/>
              </a:rPr>
              <a:t>shows</a:t>
            </a:r>
            <a:r>
              <a:rPr sz="1400" i="1" spc="45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5" dirty="0">
                <a:solidFill>
                  <a:srgbClr val="154085"/>
                </a:solidFill>
                <a:latin typeface="Arial"/>
                <a:cs typeface="Arial"/>
              </a:rPr>
              <a:t>and</a:t>
            </a:r>
            <a:r>
              <a:rPr sz="1400" i="1" spc="-5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5" dirty="0">
                <a:solidFill>
                  <a:srgbClr val="154085"/>
                </a:solidFill>
                <a:latin typeface="Arial"/>
                <a:cs typeface="Arial"/>
              </a:rPr>
              <a:t>the</a:t>
            </a:r>
            <a:r>
              <a:rPr sz="1400" i="1" spc="15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5" dirty="0">
                <a:solidFill>
                  <a:srgbClr val="154085"/>
                </a:solidFill>
                <a:latin typeface="Arial"/>
                <a:cs typeface="Arial"/>
              </a:rPr>
              <a:t>remaining</a:t>
            </a:r>
            <a:r>
              <a:rPr sz="1400" i="1" spc="45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5" dirty="0">
                <a:solidFill>
                  <a:srgbClr val="154085"/>
                </a:solidFill>
                <a:latin typeface="Arial"/>
                <a:cs typeface="Arial"/>
              </a:rPr>
              <a:t>69.14%</a:t>
            </a:r>
            <a:endParaRPr sz="1400">
              <a:latin typeface="Arial"/>
              <a:cs typeface="Arial"/>
            </a:endParaRPr>
          </a:p>
          <a:p>
            <a:pPr marL="478790" algn="just">
              <a:lnSpc>
                <a:spcPct val="100000"/>
              </a:lnSpc>
              <a:spcBef>
                <a:spcPts val="219"/>
              </a:spcBef>
            </a:pP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carries</a:t>
            </a:r>
            <a:r>
              <a:rPr sz="1400" i="1" spc="-60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Movies.</a:t>
            </a:r>
            <a:endParaRPr sz="1400">
              <a:latin typeface="Arial"/>
              <a:cs typeface="Arial"/>
            </a:endParaRPr>
          </a:p>
          <a:p>
            <a:pPr marL="478790" marR="5080" indent="-372110" algn="just">
              <a:lnSpc>
                <a:spcPct val="109400"/>
              </a:lnSpc>
              <a:spcBef>
                <a:spcPts val="80"/>
              </a:spcBef>
              <a:buClr>
                <a:srgbClr val="154085"/>
              </a:buClr>
              <a:buFont typeface="Arial"/>
              <a:buAutoNum type="arabicPeriod" startAt="3"/>
              <a:tabLst>
                <a:tab pos="537845" algn="l"/>
              </a:tabLst>
            </a:pPr>
            <a:r>
              <a:rPr dirty="0"/>
              <a:t>	</a:t>
            </a:r>
            <a:r>
              <a:rPr sz="1400" i="1" spc="-5" dirty="0">
                <a:solidFill>
                  <a:srgbClr val="154085"/>
                </a:solidFill>
                <a:latin typeface="Arial"/>
                <a:cs typeface="Arial"/>
              </a:rPr>
              <a:t>We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have </a:t>
            </a:r>
            <a:r>
              <a:rPr sz="1400" i="1" spc="-15" dirty="0">
                <a:solidFill>
                  <a:srgbClr val="154085"/>
                </a:solidFill>
                <a:latin typeface="Arial"/>
                <a:cs typeface="Arial"/>
              </a:rPr>
              <a:t>reached </a:t>
            </a:r>
            <a:r>
              <a:rPr sz="1400" i="1" spc="-5" dirty="0">
                <a:solidFill>
                  <a:srgbClr val="154085"/>
                </a:solidFill>
                <a:latin typeface="Arial"/>
                <a:cs typeface="Arial"/>
              </a:rPr>
              <a:t>a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conclusion </a:t>
            </a:r>
            <a:r>
              <a:rPr sz="1400" i="1" spc="-15" dirty="0">
                <a:solidFill>
                  <a:srgbClr val="154085"/>
                </a:solidFill>
                <a:latin typeface="Arial"/>
                <a:cs typeface="Arial"/>
              </a:rPr>
              <a:t>from our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analysis from the content </a:t>
            </a:r>
            <a:r>
              <a:rPr sz="1400" i="1" spc="-15" dirty="0">
                <a:solidFill>
                  <a:srgbClr val="154085"/>
                </a:solidFill>
                <a:latin typeface="Arial"/>
                <a:cs typeface="Arial"/>
              </a:rPr>
              <a:t>added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over years that </a:t>
            </a:r>
            <a:r>
              <a:rPr sz="1400" i="1" spc="-5" dirty="0">
                <a:solidFill>
                  <a:srgbClr val="154085"/>
                </a:solidFill>
                <a:latin typeface="Arial"/>
                <a:cs typeface="Arial"/>
              </a:rPr>
              <a:t>Netflix is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focusing </a:t>
            </a:r>
            <a:r>
              <a:rPr sz="1400" i="1" spc="-5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5" dirty="0">
                <a:solidFill>
                  <a:srgbClr val="154085"/>
                </a:solidFill>
                <a:latin typeface="Arial"/>
                <a:cs typeface="Arial"/>
              </a:rPr>
              <a:t>movies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and </a:t>
            </a:r>
            <a:r>
              <a:rPr sz="1400" i="1" spc="-25" dirty="0">
                <a:solidFill>
                  <a:srgbClr val="154085"/>
                </a:solidFill>
                <a:latin typeface="Arial"/>
                <a:cs typeface="Arial"/>
              </a:rPr>
              <a:t>TV </a:t>
            </a:r>
            <a:r>
              <a:rPr sz="1400" i="1" spc="-15" dirty="0">
                <a:solidFill>
                  <a:srgbClr val="154085"/>
                </a:solidFill>
                <a:latin typeface="Arial"/>
                <a:cs typeface="Arial"/>
              </a:rPr>
              <a:t>shows (From 2016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data </a:t>
            </a:r>
            <a:r>
              <a:rPr sz="1400" i="1" spc="-30" dirty="0">
                <a:solidFill>
                  <a:srgbClr val="154085"/>
                </a:solidFill>
                <a:latin typeface="Arial"/>
                <a:cs typeface="Arial"/>
              </a:rPr>
              <a:t>we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get </a:t>
            </a:r>
            <a:r>
              <a:rPr sz="1400" i="1" spc="-5" dirty="0">
                <a:solidFill>
                  <a:srgbClr val="154085"/>
                </a:solidFill>
                <a:latin typeface="Arial"/>
                <a:cs typeface="Arial"/>
              </a:rPr>
              <a:t>to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know that Movies </a:t>
            </a:r>
            <a:r>
              <a:rPr sz="1400" i="1" spc="-5" dirty="0">
                <a:solidFill>
                  <a:srgbClr val="154085"/>
                </a:solidFill>
                <a:latin typeface="Arial"/>
                <a:cs typeface="Arial"/>
              </a:rPr>
              <a:t>is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increased by </a:t>
            </a:r>
            <a:r>
              <a:rPr sz="1400" i="1" spc="-30" dirty="0">
                <a:solidFill>
                  <a:srgbClr val="154085"/>
                </a:solidFill>
                <a:latin typeface="Arial"/>
                <a:cs typeface="Arial"/>
              </a:rPr>
              <a:t>80%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and </a:t>
            </a:r>
            <a:r>
              <a:rPr sz="1400" i="1" spc="-25" dirty="0">
                <a:solidFill>
                  <a:srgbClr val="154085"/>
                </a:solidFill>
                <a:latin typeface="Arial"/>
                <a:cs typeface="Arial"/>
              </a:rPr>
              <a:t>TV </a:t>
            </a:r>
            <a:r>
              <a:rPr sz="1400" i="1" spc="-15" dirty="0">
                <a:solidFill>
                  <a:srgbClr val="154085"/>
                </a:solidFill>
                <a:latin typeface="Arial"/>
                <a:cs typeface="Arial"/>
              </a:rPr>
              <a:t>shows </a:t>
            </a:r>
            <a:r>
              <a:rPr sz="1400" i="1" spc="-5" dirty="0">
                <a:solidFill>
                  <a:srgbClr val="154085"/>
                </a:solidFill>
                <a:latin typeface="Arial"/>
                <a:cs typeface="Arial"/>
              </a:rPr>
              <a:t>is </a:t>
            </a:r>
            <a:r>
              <a:rPr sz="1400" i="1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increased</a:t>
            </a:r>
            <a:r>
              <a:rPr sz="1400" i="1" spc="10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by</a:t>
            </a:r>
            <a:r>
              <a:rPr sz="1400" i="1" spc="-30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5" dirty="0">
                <a:solidFill>
                  <a:srgbClr val="154085"/>
                </a:solidFill>
                <a:latin typeface="Arial"/>
                <a:cs typeface="Arial"/>
              </a:rPr>
              <a:t>73%</a:t>
            </a:r>
            <a:r>
              <a:rPr sz="1400" i="1" spc="5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5" dirty="0">
                <a:solidFill>
                  <a:srgbClr val="154085"/>
                </a:solidFill>
                <a:latin typeface="Arial"/>
                <a:cs typeface="Arial"/>
              </a:rPr>
              <a:t>compare)</a:t>
            </a:r>
            <a:endParaRPr sz="1400">
              <a:latin typeface="Arial"/>
              <a:cs typeface="Arial"/>
            </a:endParaRPr>
          </a:p>
          <a:p>
            <a:pPr marL="521970" indent="-427355" algn="just">
              <a:lnSpc>
                <a:spcPct val="100000"/>
              </a:lnSpc>
              <a:spcBef>
                <a:spcPts val="250"/>
              </a:spcBef>
              <a:buSzPct val="128571"/>
              <a:buFont typeface="Calibri"/>
              <a:buAutoNum type="arabicPeriod" startAt="3"/>
              <a:tabLst>
                <a:tab pos="522605" algn="l"/>
              </a:tabLst>
            </a:pPr>
            <a:r>
              <a:rPr sz="1400" i="1" spc="-15" dirty="0">
                <a:solidFill>
                  <a:srgbClr val="154085"/>
                </a:solidFill>
                <a:latin typeface="Arial"/>
                <a:cs typeface="Arial"/>
              </a:rPr>
              <a:t>From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the</a:t>
            </a:r>
            <a:r>
              <a:rPr sz="1400" i="1" spc="20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data-set</a:t>
            </a:r>
            <a:r>
              <a:rPr sz="1400" i="1" spc="20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insights</a:t>
            </a:r>
            <a:r>
              <a:rPr sz="1400" i="1" spc="15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20" dirty="0">
                <a:solidFill>
                  <a:srgbClr val="154085"/>
                </a:solidFill>
                <a:latin typeface="Arial"/>
                <a:cs typeface="Arial"/>
              </a:rPr>
              <a:t>we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 can</a:t>
            </a:r>
            <a:r>
              <a:rPr sz="1400" i="1" spc="15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conclude</a:t>
            </a:r>
            <a:r>
              <a:rPr sz="1400" i="1" spc="15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that</a:t>
            </a:r>
            <a:r>
              <a:rPr sz="1400" i="1" spc="-5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the</a:t>
            </a:r>
            <a:r>
              <a:rPr sz="1400" i="1" spc="20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5" dirty="0">
                <a:solidFill>
                  <a:srgbClr val="154085"/>
                </a:solidFill>
                <a:latin typeface="Arial"/>
                <a:cs typeface="Arial"/>
              </a:rPr>
              <a:t>most</a:t>
            </a:r>
            <a:r>
              <a:rPr sz="1400" i="1" spc="15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20" dirty="0">
                <a:solidFill>
                  <a:srgbClr val="154085"/>
                </a:solidFill>
                <a:latin typeface="Arial"/>
                <a:cs typeface="Arial"/>
              </a:rPr>
              <a:t>number</a:t>
            </a:r>
            <a:r>
              <a:rPr sz="1400" i="1" spc="40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of</a:t>
            </a:r>
            <a:r>
              <a:rPr sz="1400" i="1" spc="20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25" dirty="0">
                <a:solidFill>
                  <a:srgbClr val="154085"/>
                </a:solidFill>
                <a:latin typeface="Arial"/>
                <a:cs typeface="Arial"/>
              </a:rPr>
              <a:t>TV</a:t>
            </a:r>
            <a:r>
              <a:rPr sz="1400" i="1" spc="5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5" dirty="0">
                <a:solidFill>
                  <a:srgbClr val="154085"/>
                </a:solidFill>
                <a:latin typeface="Arial"/>
                <a:cs typeface="Arial"/>
              </a:rPr>
              <a:t>Shows</a:t>
            </a:r>
            <a:r>
              <a:rPr sz="1400" i="1" spc="40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released</a:t>
            </a:r>
            <a:r>
              <a:rPr sz="1400" i="1" spc="15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154085"/>
                </a:solidFill>
                <a:latin typeface="Arial"/>
                <a:cs typeface="Arial"/>
              </a:rPr>
              <a:t>in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5" dirty="0">
                <a:solidFill>
                  <a:srgbClr val="154085"/>
                </a:solidFill>
                <a:latin typeface="Arial"/>
                <a:cs typeface="Arial"/>
              </a:rPr>
              <a:t>2017</a:t>
            </a:r>
            <a:r>
              <a:rPr sz="1400" i="1" spc="15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and</a:t>
            </a:r>
            <a:r>
              <a:rPr sz="1400" i="1" spc="15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for</a:t>
            </a:r>
            <a:endParaRPr sz="1400">
              <a:latin typeface="Arial"/>
              <a:cs typeface="Arial"/>
            </a:endParaRPr>
          </a:p>
          <a:p>
            <a:pPr marL="478790" algn="just">
              <a:lnSpc>
                <a:spcPct val="100000"/>
              </a:lnSpc>
              <a:spcBef>
                <a:spcPts val="305"/>
              </a:spcBef>
            </a:pP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Movies</a:t>
            </a:r>
            <a:r>
              <a:rPr sz="1400" i="1" spc="-55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154085"/>
                </a:solidFill>
                <a:latin typeface="Arial"/>
                <a:cs typeface="Arial"/>
              </a:rPr>
              <a:t>it</a:t>
            </a:r>
            <a:r>
              <a:rPr sz="1400" i="1" spc="-50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154085"/>
                </a:solidFill>
                <a:latin typeface="Arial"/>
                <a:cs typeface="Arial"/>
              </a:rPr>
              <a:t>is </a:t>
            </a:r>
            <a:r>
              <a:rPr sz="1400" i="1" spc="-15" dirty="0">
                <a:solidFill>
                  <a:srgbClr val="154085"/>
                </a:solidFill>
                <a:latin typeface="Arial"/>
                <a:cs typeface="Arial"/>
              </a:rPr>
              <a:t>2020</a:t>
            </a:r>
            <a:endParaRPr sz="1400">
              <a:latin typeface="Arial"/>
              <a:cs typeface="Arial"/>
            </a:endParaRPr>
          </a:p>
          <a:p>
            <a:pPr marL="478790" indent="-372110" algn="just">
              <a:lnSpc>
                <a:spcPct val="100000"/>
              </a:lnSpc>
              <a:spcBef>
                <a:spcPts val="240"/>
              </a:spcBef>
              <a:buAutoNum type="arabicPeriod" startAt="5"/>
              <a:tabLst>
                <a:tab pos="479425" algn="l"/>
              </a:tabLst>
            </a:pP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On</a:t>
            </a:r>
            <a:r>
              <a:rPr sz="1400" i="1" spc="-35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Netflix</a:t>
            </a:r>
            <a:r>
              <a:rPr sz="1400" i="1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154085"/>
                </a:solidFill>
                <a:latin typeface="Arial"/>
                <a:cs typeface="Arial"/>
              </a:rPr>
              <a:t>USA</a:t>
            </a:r>
            <a:r>
              <a:rPr sz="1400" i="1" spc="-15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30" dirty="0">
                <a:solidFill>
                  <a:srgbClr val="154085"/>
                </a:solidFill>
                <a:latin typeface="Arial"/>
                <a:cs typeface="Arial"/>
              </a:rPr>
              <a:t>has</a:t>
            </a:r>
            <a:r>
              <a:rPr sz="1400" i="1" spc="50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the</a:t>
            </a:r>
            <a:r>
              <a:rPr sz="1400" i="1" spc="-5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largest</a:t>
            </a:r>
            <a:r>
              <a:rPr sz="1400" i="1" spc="25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20" dirty="0">
                <a:solidFill>
                  <a:srgbClr val="154085"/>
                </a:solidFill>
                <a:latin typeface="Arial"/>
                <a:cs typeface="Arial"/>
              </a:rPr>
              <a:t>number</a:t>
            </a:r>
            <a:r>
              <a:rPr sz="1400" i="1" spc="40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154085"/>
                </a:solidFill>
                <a:latin typeface="Arial"/>
                <a:cs typeface="Arial"/>
              </a:rPr>
              <a:t>of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contents.</a:t>
            </a:r>
            <a:r>
              <a:rPr sz="1400" i="1" spc="-75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And</a:t>
            </a:r>
            <a:r>
              <a:rPr sz="1400" i="1" spc="45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5" dirty="0">
                <a:solidFill>
                  <a:srgbClr val="154085"/>
                </a:solidFill>
                <a:latin typeface="Arial"/>
                <a:cs typeface="Arial"/>
              </a:rPr>
              <a:t>most</a:t>
            </a:r>
            <a:r>
              <a:rPr sz="1400" i="1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154085"/>
                </a:solidFill>
                <a:latin typeface="Arial"/>
                <a:cs typeface="Arial"/>
              </a:rPr>
              <a:t>of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the</a:t>
            </a:r>
            <a:r>
              <a:rPr sz="1400" i="1" spc="20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countries</a:t>
            </a:r>
            <a:r>
              <a:rPr sz="1400" i="1" spc="20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5" dirty="0">
                <a:solidFill>
                  <a:srgbClr val="154085"/>
                </a:solidFill>
                <a:latin typeface="Arial"/>
                <a:cs typeface="Arial"/>
              </a:rPr>
              <a:t>preferred</a:t>
            </a:r>
            <a:r>
              <a:rPr sz="1400" i="1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154085"/>
                </a:solidFill>
                <a:latin typeface="Arial"/>
                <a:cs typeface="Arial"/>
              </a:rPr>
              <a:t>to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5" dirty="0">
                <a:solidFill>
                  <a:srgbClr val="154085"/>
                </a:solidFill>
                <a:latin typeface="Arial"/>
                <a:cs typeface="Arial"/>
              </a:rPr>
              <a:t>produce</a:t>
            </a:r>
            <a:r>
              <a:rPr sz="1400" i="1" spc="45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5" dirty="0">
                <a:solidFill>
                  <a:srgbClr val="154085"/>
                </a:solidFill>
                <a:latin typeface="Arial"/>
                <a:cs typeface="Arial"/>
              </a:rPr>
              <a:t>movies</a:t>
            </a:r>
            <a:endParaRPr sz="1400">
              <a:latin typeface="Arial"/>
              <a:cs typeface="Arial"/>
            </a:endParaRPr>
          </a:p>
          <a:p>
            <a:pPr marL="478790" algn="just">
              <a:lnSpc>
                <a:spcPct val="100000"/>
              </a:lnSpc>
              <a:spcBef>
                <a:spcPts val="220"/>
              </a:spcBef>
            </a:pPr>
            <a:r>
              <a:rPr sz="1400" i="1" spc="-20" dirty="0">
                <a:solidFill>
                  <a:srgbClr val="154085"/>
                </a:solidFill>
                <a:latin typeface="Arial"/>
                <a:cs typeface="Arial"/>
              </a:rPr>
              <a:t>more</a:t>
            </a:r>
            <a:r>
              <a:rPr sz="1400" i="1" spc="-30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than </a:t>
            </a:r>
            <a:r>
              <a:rPr sz="1400" i="1" spc="-25" dirty="0">
                <a:solidFill>
                  <a:srgbClr val="154085"/>
                </a:solidFill>
                <a:latin typeface="Arial"/>
                <a:cs typeface="Arial"/>
              </a:rPr>
              <a:t>TV</a:t>
            </a:r>
            <a:r>
              <a:rPr sz="1400" i="1" spc="15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5" dirty="0">
                <a:solidFill>
                  <a:srgbClr val="154085"/>
                </a:solidFill>
                <a:latin typeface="Arial"/>
                <a:cs typeface="Arial"/>
              </a:rPr>
              <a:t>shows.</a:t>
            </a:r>
            <a:endParaRPr sz="1400">
              <a:latin typeface="Arial"/>
              <a:cs typeface="Arial"/>
            </a:endParaRPr>
          </a:p>
          <a:p>
            <a:pPr marL="515620" indent="-421005">
              <a:lnSpc>
                <a:spcPct val="100000"/>
              </a:lnSpc>
              <a:spcBef>
                <a:spcPts val="455"/>
              </a:spcBef>
              <a:buAutoNum type="arabicPeriod" startAt="6"/>
              <a:tabLst>
                <a:tab pos="515620" algn="l"/>
                <a:tab pos="516255" algn="l"/>
              </a:tabLst>
            </a:pP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Most</a:t>
            </a:r>
            <a:r>
              <a:rPr sz="1400" i="1" spc="-15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of</a:t>
            </a:r>
            <a:r>
              <a:rPr sz="1400" i="1" spc="-15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the</a:t>
            </a:r>
            <a:r>
              <a:rPr sz="1400" i="1" spc="10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5" dirty="0">
                <a:solidFill>
                  <a:srgbClr val="154085"/>
                </a:solidFill>
                <a:latin typeface="Arial"/>
                <a:cs typeface="Arial"/>
              </a:rPr>
              <a:t>movies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 are</a:t>
            </a:r>
            <a:r>
              <a:rPr sz="1400" i="1" spc="10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belonging</a:t>
            </a:r>
            <a:r>
              <a:rPr sz="1400" i="1" spc="-45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154085"/>
                </a:solidFill>
                <a:latin typeface="Arial"/>
                <a:cs typeface="Arial"/>
              </a:rPr>
              <a:t>to</a:t>
            </a:r>
            <a:r>
              <a:rPr sz="1400" i="1" spc="-15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154085"/>
                </a:solidFill>
                <a:latin typeface="Arial"/>
                <a:cs typeface="Arial"/>
              </a:rPr>
              <a:t>3</a:t>
            </a:r>
            <a:r>
              <a:rPr sz="1400" i="1" spc="-20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categories</a:t>
            </a:r>
            <a:endParaRPr sz="1400">
              <a:latin typeface="Arial"/>
              <a:cs typeface="Arial"/>
            </a:endParaRPr>
          </a:p>
          <a:p>
            <a:pPr marL="515620" indent="-408940">
              <a:lnSpc>
                <a:spcPts val="1565"/>
              </a:lnSpc>
              <a:spcBef>
                <a:spcPts val="220"/>
              </a:spcBef>
              <a:buAutoNum type="arabicPeriod" startAt="6"/>
              <a:tabLst>
                <a:tab pos="515620" algn="l"/>
                <a:tab pos="516255" algn="l"/>
              </a:tabLst>
            </a:pPr>
            <a:r>
              <a:rPr sz="1400" i="1" spc="-40" dirty="0">
                <a:solidFill>
                  <a:srgbClr val="154085"/>
                </a:solidFill>
                <a:latin typeface="Arial"/>
                <a:cs typeface="Arial"/>
              </a:rPr>
              <a:t>TOP</a:t>
            </a:r>
            <a:r>
              <a:rPr sz="1400" i="1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154085"/>
                </a:solidFill>
                <a:latin typeface="Arial"/>
                <a:cs typeface="Arial"/>
              </a:rPr>
              <a:t>3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content</a:t>
            </a:r>
            <a:r>
              <a:rPr sz="1400" i="1" spc="-30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categories</a:t>
            </a:r>
            <a:r>
              <a:rPr sz="1400" i="1" spc="20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5" dirty="0">
                <a:solidFill>
                  <a:srgbClr val="154085"/>
                </a:solidFill>
                <a:latin typeface="Arial"/>
                <a:cs typeface="Arial"/>
              </a:rPr>
              <a:t>are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 International</a:t>
            </a:r>
            <a:r>
              <a:rPr sz="1400" i="1" spc="40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5" dirty="0">
                <a:solidFill>
                  <a:srgbClr val="154085"/>
                </a:solidFill>
                <a:latin typeface="Arial"/>
                <a:cs typeface="Arial"/>
              </a:rPr>
              <a:t>movies</a:t>
            </a:r>
            <a:r>
              <a:rPr sz="1400" i="1" spc="-5" dirty="0">
                <a:solidFill>
                  <a:srgbClr val="154085"/>
                </a:solidFill>
                <a:latin typeface="Arial"/>
                <a:cs typeface="Arial"/>
              </a:rPr>
              <a:t> , </a:t>
            </a:r>
            <a:r>
              <a:rPr sz="1400" i="1" spc="-20" dirty="0">
                <a:solidFill>
                  <a:srgbClr val="154085"/>
                </a:solidFill>
                <a:latin typeface="Arial"/>
                <a:cs typeface="Arial"/>
              </a:rPr>
              <a:t>dramas</a:t>
            </a:r>
            <a:r>
              <a:rPr sz="1400" i="1" spc="40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154085"/>
                </a:solidFill>
                <a:latin typeface="Arial"/>
                <a:cs typeface="Arial"/>
              </a:rPr>
              <a:t>,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 comedies.</a:t>
            </a:r>
            <a:endParaRPr sz="1400">
              <a:latin typeface="Arial"/>
              <a:cs typeface="Arial"/>
            </a:endParaRPr>
          </a:p>
          <a:p>
            <a:pPr marL="530860" indent="-433705">
              <a:lnSpc>
                <a:spcPts val="2045"/>
              </a:lnSpc>
              <a:buSzPct val="128571"/>
              <a:buFont typeface="Calibri"/>
              <a:buAutoNum type="arabicPeriod" startAt="6"/>
              <a:tabLst>
                <a:tab pos="530860" algn="l"/>
                <a:tab pos="531495" algn="l"/>
              </a:tabLst>
            </a:pPr>
            <a:r>
              <a:rPr sz="1400" i="1" spc="-5" dirty="0">
                <a:solidFill>
                  <a:srgbClr val="154085"/>
                </a:solidFill>
                <a:latin typeface="Arial"/>
                <a:cs typeface="Arial"/>
              </a:rPr>
              <a:t>In</a:t>
            </a:r>
            <a:r>
              <a:rPr sz="1400" i="1" spc="-15" dirty="0">
                <a:solidFill>
                  <a:srgbClr val="154085"/>
                </a:solidFill>
                <a:latin typeface="Arial"/>
                <a:cs typeface="Arial"/>
              </a:rPr>
              <a:t> text</a:t>
            </a:r>
            <a:r>
              <a:rPr sz="1400" i="1" spc="20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analysis</a:t>
            </a:r>
            <a:r>
              <a:rPr sz="1400" i="1" spc="-5" dirty="0">
                <a:solidFill>
                  <a:srgbClr val="154085"/>
                </a:solidFill>
                <a:latin typeface="Arial"/>
                <a:cs typeface="Arial"/>
              </a:rPr>
              <a:t> (NLP)</a:t>
            </a:r>
            <a:r>
              <a:rPr sz="1400" i="1" spc="10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154085"/>
                </a:solidFill>
                <a:latin typeface="Arial"/>
                <a:cs typeface="Arial"/>
              </a:rPr>
              <a:t>I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 used</a:t>
            </a:r>
            <a:r>
              <a:rPr sz="1400" i="1" spc="15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stop</a:t>
            </a:r>
            <a:r>
              <a:rPr sz="1400" i="1" spc="15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5" dirty="0">
                <a:solidFill>
                  <a:srgbClr val="154085"/>
                </a:solidFill>
                <a:latin typeface="Arial"/>
                <a:cs typeface="Arial"/>
              </a:rPr>
              <a:t>words,</a:t>
            </a:r>
            <a:r>
              <a:rPr sz="1400" i="1" spc="15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5" dirty="0">
                <a:solidFill>
                  <a:srgbClr val="154085"/>
                </a:solidFill>
                <a:latin typeface="Arial"/>
                <a:cs typeface="Arial"/>
              </a:rPr>
              <a:t>removed</a:t>
            </a:r>
            <a:r>
              <a:rPr sz="1400" i="1" spc="65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punctuation's</a:t>
            </a:r>
            <a:r>
              <a:rPr sz="1400" i="1" spc="20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154085"/>
                </a:solidFill>
                <a:latin typeface="Arial"/>
                <a:cs typeface="Arial"/>
              </a:rPr>
              <a:t>,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5" dirty="0">
                <a:solidFill>
                  <a:srgbClr val="154085"/>
                </a:solidFill>
                <a:latin typeface="Arial"/>
                <a:cs typeface="Arial"/>
              </a:rPr>
              <a:t>stemming</a:t>
            </a:r>
            <a:r>
              <a:rPr sz="1400" i="1" spc="40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154085"/>
                </a:solidFill>
                <a:latin typeface="Arial"/>
                <a:cs typeface="Arial"/>
              </a:rPr>
              <a:t>&amp;</a:t>
            </a:r>
            <a:r>
              <a:rPr sz="1400" i="1" spc="25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TF-IDF</a:t>
            </a:r>
            <a:r>
              <a:rPr sz="1400" i="1" spc="-20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5" dirty="0">
                <a:solidFill>
                  <a:srgbClr val="154085"/>
                </a:solidFill>
                <a:latin typeface="Arial"/>
                <a:cs typeface="Arial"/>
              </a:rPr>
              <a:t>vectorizer</a:t>
            </a:r>
            <a:r>
              <a:rPr sz="1400" i="1" spc="35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and</a:t>
            </a:r>
            <a:r>
              <a:rPr sz="1400" i="1" spc="15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other</a:t>
            </a:r>
            <a:endParaRPr sz="1400">
              <a:latin typeface="Arial"/>
              <a:cs typeface="Arial"/>
            </a:endParaRPr>
          </a:p>
          <a:p>
            <a:pPr marL="478790">
              <a:lnSpc>
                <a:spcPct val="100000"/>
              </a:lnSpc>
              <a:spcBef>
                <a:spcPts val="140"/>
              </a:spcBef>
            </a:pP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functions</a:t>
            </a:r>
            <a:r>
              <a:rPr sz="1400" i="1" spc="-55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of</a:t>
            </a:r>
            <a:r>
              <a:rPr sz="1400" i="1" spc="-30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55" dirty="0">
                <a:solidFill>
                  <a:srgbClr val="154085"/>
                </a:solidFill>
                <a:latin typeface="Arial"/>
                <a:cs typeface="Arial"/>
              </a:rPr>
              <a:t>NLP.</a:t>
            </a:r>
            <a:endParaRPr sz="1400">
              <a:latin typeface="Arial"/>
              <a:cs typeface="Arial"/>
            </a:endParaRPr>
          </a:p>
          <a:p>
            <a:pPr marL="478790" indent="-384175">
              <a:lnSpc>
                <a:spcPct val="100000"/>
              </a:lnSpc>
              <a:spcBef>
                <a:spcPts val="240"/>
              </a:spcBef>
              <a:buAutoNum type="arabicPeriod" startAt="9"/>
              <a:tabLst>
                <a:tab pos="478790" algn="l"/>
                <a:tab pos="479425" algn="l"/>
              </a:tabLst>
            </a:pP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Applied</a:t>
            </a:r>
            <a:r>
              <a:rPr sz="1400" i="1" spc="-5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different</a:t>
            </a:r>
            <a:r>
              <a:rPr sz="1400" i="1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clustering</a:t>
            </a:r>
            <a:r>
              <a:rPr sz="1400" i="1" spc="30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5" dirty="0">
                <a:solidFill>
                  <a:srgbClr val="154085"/>
                </a:solidFill>
                <a:latin typeface="Arial"/>
                <a:cs typeface="Arial"/>
              </a:rPr>
              <a:t>models</a:t>
            </a:r>
            <a:r>
              <a:rPr sz="1400" i="1" spc="25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154085"/>
                </a:solidFill>
                <a:latin typeface="Arial"/>
                <a:cs typeface="Arial"/>
              </a:rPr>
              <a:t>like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5" dirty="0">
                <a:solidFill>
                  <a:srgbClr val="154085"/>
                </a:solidFill>
                <a:latin typeface="Arial"/>
                <a:cs typeface="Arial"/>
              </a:rPr>
              <a:t>K-means,</a:t>
            </a:r>
            <a:r>
              <a:rPr sz="1400" i="1" spc="45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hierarchical,</a:t>
            </a:r>
            <a:r>
              <a:rPr sz="1400" i="1" spc="-45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Agglomerative</a:t>
            </a:r>
            <a:r>
              <a:rPr sz="1400" i="1" spc="20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clustering,</a:t>
            </a:r>
            <a:r>
              <a:rPr sz="1400" i="1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154085"/>
                </a:solidFill>
                <a:latin typeface="Arial"/>
                <a:cs typeface="Arial"/>
              </a:rPr>
              <a:t>DBSCAN</a:t>
            </a:r>
            <a:r>
              <a:rPr sz="1400" i="1" spc="60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on</a:t>
            </a:r>
            <a:r>
              <a:rPr sz="1400" i="1" spc="-5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  <a:p>
            <a:pPr marL="478790">
              <a:lnSpc>
                <a:spcPct val="100000"/>
              </a:lnSpc>
              <a:spcBef>
                <a:spcPts val="310"/>
              </a:spcBef>
            </a:pPr>
            <a:r>
              <a:rPr sz="1400" i="1" spc="-20" dirty="0">
                <a:solidFill>
                  <a:srgbClr val="154085"/>
                </a:solidFill>
                <a:latin typeface="Arial"/>
                <a:cs typeface="Arial"/>
              </a:rPr>
              <a:t>we</a:t>
            </a:r>
            <a:r>
              <a:rPr sz="1400" i="1" spc="-25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5" dirty="0">
                <a:solidFill>
                  <a:srgbClr val="154085"/>
                </a:solidFill>
                <a:latin typeface="Arial"/>
                <a:cs typeface="Arial"/>
              </a:rPr>
              <a:t>got</a:t>
            </a:r>
            <a:r>
              <a:rPr sz="1400" i="1" spc="-20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the</a:t>
            </a:r>
            <a:r>
              <a:rPr sz="1400" i="1" spc="-20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best</a:t>
            </a:r>
            <a:r>
              <a:rPr sz="1400" i="1" spc="-45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154085"/>
                </a:solidFill>
                <a:latin typeface="Arial"/>
                <a:cs typeface="Arial"/>
              </a:rPr>
              <a:t>cluster </a:t>
            </a:r>
            <a:r>
              <a:rPr sz="1400" i="1" spc="-15" dirty="0">
                <a:solidFill>
                  <a:srgbClr val="154085"/>
                </a:solidFill>
                <a:latin typeface="Arial"/>
                <a:cs typeface="Arial"/>
              </a:rPr>
              <a:t>arrangements.</a:t>
            </a:r>
            <a:endParaRPr sz="1400">
              <a:latin typeface="Arial"/>
              <a:cs typeface="Arial"/>
            </a:endParaRPr>
          </a:p>
          <a:p>
            <a:pPr marL="478790" indent="-466725">
              <a:lnSpc>
                <a:spcPct val="100000"/>
              </a:lnSpc>
              <a:spcBef>
                <a:spcPts val="120"/>
              </a:spcBef>
              <a:buAutoNum type="arabicPeriod" startAt="10"/>
              <a:tabLst>
                <a:tab pos="478790" algn="l"/>
                <a:tab pos="479425" algn="l"/>
              </a:tabLst>
            </a:pPr>
            <a:r>
              <a:rPr sz="1400" i="1" spc="-5" dirty="0">
                <a:solidFill>
                  <a:srgbClr val="154085"/>
                </a:solidFill>
                <a:latin typeface="Arial"/>
                <a:cs typeface="Arial"/>
              </a:rPr>
              <a:t>By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applying different</a:t>
            </a:r>
            <a:r>
              <a:rPr sz="1400" i="1" spc="20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clustering</a:t>
            </a:r>
            <a:r>
              <a:rPr sz="1400" i="1" spc="-5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5" dirty="0">
                <a:solidFill>
                  <a:srgbClr val="154085"/>
                </a:solidFill>
                <a:latin typeface="Arial"/>
                <a:cs typeface="Arial"/>
              </a:rPr>
              <a:t>algorithms</a:t>
            </a:r>
            <a:r>
              <a:rPr sz="1400" i="1" spc="45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154085"/>
                </a:solidFill>
                <a:latin typeface="Arial"/>
                <a:cs typeface="Arial"/>
              </a:rPr>
              <a:t>to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 our</a:t>
            </a:r>
            <a:r>
              <a:rPr sz="1400" i="1" spc="40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data-set</a:t>
            </a:r>
            <a:r>
              <a:rPr sz="1400" i="1" spc="-30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5" dirty="0">
                <a:solidFill>
                  <a:srgbClr val="154085"/>
                </a:solidFill>
                <a:latin typeface="Arial"/>
                <a:cs typeface="Arial"/>
              </a:rPr>
              <a:t>.we</a:t>
            </a:r>
            <a:r>
              <a:rPr sz="1400" i="1" spc="40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25" dirty="0">
                <a:solidFill>
                  <a:srgbClr val="154085"/>
                </a:solidFill>
                <a:latin typeface="Arial"/>
                <a:cs typeface="Arial"/>
              </a:rPr>
              <a:t>get</a:t>
            </a:r>
            <a:r>
              <a:rPr sz="1400" i="1" spc="45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the</a:t>
            </a:r>
            <a:r>
              <a:rPr sz="1400" i="1" spc="-5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5" dirty="0">
                <a:solidFill>
                  <a:srgbClr val="154085"/>
                </a:solidFill>
                <a:latin typeface="Arial"/>
                <a:cs typeface="Arial"/>
              </a:rPr>
              <a:t>optimal</a:t>
            </a:r>
            <a:r>
              <a:rPr sz="1400" i="1" spc="50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20" dirty="0">
                <a:solidFill>
                  <a:srgbClr val="154085"/>
                </a:solidFill>
                <a:latin typeface="Arial"/>
                <a:cs typeface="Arial"/>
              </a:rPr>
              <a:t>number</a:t>
            </a:r>
            <a:r>
              <a:rPr sz="1400" i="1" spc="45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of</a:t>
            </a:r>
            <a:endParaRPr sz="1400">
              <a:latin typeface="Arial"/>
              <a:cs typeface="Arial"/>
            </a:endParaRPr>
          </a:p>
          <a:p>
            <a:pPr marL="478790">
              <a:lnSpc>
                <a:spcPct val="100000"/>
              </a:lnSpc>
              <a:spcBef>
                <a:spcPts val="150"/>
              </a:spcBef>
            </a:pP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cluster</a:t>
            </a:r>
            <a:r>
              <a:rPr sz="1400" i="1" spc="-45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154085"/>
                </a:solidFill>
                <a:latin typeface="Arial"/>
                <a:cs typeface="Arial"/>
              </a:rPr>
              <a:t>is</a:t>
            </a:r>
            <a:r>
              <a:rPr sz="1400" i="1" spc="5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5" dirty="0">
                <a:solidFill>
                  <a:srgbClr val="154085"/>
                </a:solidFill>
                <a:latin typeface="Arial"/>
                <a:cs typeface="Arial"/>
              </a:rPr>
              <a:t>equal</a:t>
            </a:r>
            <a:r>
              <a:rPr sz="1400" i="1" spc="-40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154085"/>
                </a:solidFill>
                <a:latin typeface="Arial"/>
                <a:cs typeface="Arial"/>
              </a:rPr>
              <a:t>to</a:t>
            </a:r>
            <a:r>
              <a:rPr sz="1400" i="1" spc="5" dirty="0">
                <a:solidFill>
                  <a:srgbClr val="154085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154085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58200" y="140207"/>
            <a:ext cx="566927" cy="6370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21151" y="0"/>
            <a:ext cx="2901696" cy="526999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8702" y="1022680"/>
            <a:ext cx="11652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THANK</a:t>
            </a:r>
            <a:r>
              <a:rPr sz="1800" b="1" spc="-25" dirty="0">
                <a:solidFill>
                  <a:srgbClr val="FF0000"/>
                </a:solidFill>
                <a:latin typeface="Calibri"/>
                <a:cs typeface="Calibri"/>
              </a:rPr>
              <a:t> YOU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21479" y="1880615"/>
            <a:ext cx="4632960" cy="2133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21479" y="2170175"/>
            <a:ext cx="2356104" cy="2133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21479" y="2459735"/>
            <a:ext cx="4632960" cy="2133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21479" y="2761487"/>
            <a:ext cx="4626864" cy="2133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21479" y="3051047"/>
            <a:ext cx="4626864" cy="2133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21479" y="3340607"/>
            <a:ext cx="4632960" cy="2133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21479" y="3630167"/>
            <a:ext cx="4636008" cy="2133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21479" y="3919727"/>
            <a:ext cx="3355848" cy="21335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70761" y="0"/>
            <a:ext cx="6042025" cy="8197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200" i="0" spc="5" dirty="0">
                <a:latin typeface="Arial"/>
                <a:cs typeface="Arial"/>
              </a:rPr>
              <a:t>Problem</a:t>
            </a:r>
            <a:r>
              <a:rPr sz="5200" i="0" spc="-200" dirty="0">
                <a:latin typeface="Arial"/>
                <a:cs typeface="Arial"/>
              </a:rPr>
              <a:t> </a:t>
            </a:r>
            <a:r>
              <a:rPr sz="5200" i="0" spc="5" dirty="0">
                <a:latin typeface="Arial"/>
                <a:cs typeface="Arial"/>
              </a:rPr>
              <a:t>Statement</a:t>
            </a:r>
            <a:endParaRPr sz="5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05096" y="1469313"/>
            <a:ext cx="4679315" cy="26390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2700" algn="just">
              <a:lnSpc>
                <a:spcPct val="135100"/>
              </a:lnSpc>
              <a:spcBef>
                <a:spcPts val="90"/>
              </a:spcBef>
            </a:pPr>
            <a:r>
              <a:rPr sz="1400" spc="5" dirty="0">
                <a:latin typeface="Tahoma"/>
                <a:cs typeface="Tahoma"/>
              </a:rPr>
              <a:t>This </a:t>
            </a:r>
            <a:r>
              <a:rPr sz="1400" spc="-10" dirty="0">
                <a:latin typeface="Tahoma"/>
                <a:cs typeface="Tahoma"/>
              </a:rPr>
              <a:t>data-set </a:t>
            </a:r>
            <a:r>
              <a:rPr sz="1400" spc="10" dirty="0">
                <a:latin typeface="Tahoma"/>
                <a:cs typeface="Tahoma"/>
              </a:rPr>
              <a:t>consists </a:t>
            </a:r>
            <a:r>
              <a:rPr sz="1400" spc="-15" dirty="0">
                <a:latin typeface="Tahoma"/>
                <a:cs typeface="Tahoma"/>
              </a:rPr>
              <a:t>of </a:t>
            </a:r>
            <a:r>
              <a:rPr sz="1400" spc="-50" dirty="0">
                <a:latin typeface="Tahoma"/>
                <a:cs typeface="Tahoma"/>
              </a:rPr>
              <a:t>tv </a:t>
            </a:r>
            <a:r>
              <a:rPr sz="1400" spc="10" dirty="0">
                <a:latin typeface="Tahoma"/>
                <a:cs typeface="Tahoma"/>
              </a:rPr>
              <a:t>shows </a:t>
            </a:r>
            <a:r>
              <a:rPr sz="1400" spc="-5" dirty="0">
                <a:latin typeface="Tahoma"/>
                <a:cs typeface="Tahoma"/>
              </a:rPr>
              <a:t>and </a:t>
            </a:r>
            <a:r>
              <a:rPr sz="1400" spc="10" dirty="0">
                <a:latin typeface="Tahoma"/>
                <a:cs typeface="Tahoma"/>
              </a:rPr>
              <a:t>movies </a:t>
            </a:r>
            <a:r>
              <a:rPr sz="1400" spc="-5" dirty="0">
                <a:latin typeface="Tahoma"/>
                <a:cs typeface="Tahoma"/>
              </a:rPr>
              <a:t>available </a:t>
            </a:r>
            <a:r>
              <a:rPr sz="1400" spc="30" dirty="0">
                <a:latin typeface="Tahoma"/>
                <a:cs typeface="Tahoma"/>
              </a:rPr>
              <a:t>on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Netflix </a:t>
            </a:r>
            <a:r>
              <a:rPr sz="1400" spc="10" dirty="0">
                <a:latin typeface="Tahoma"/>
                <a:cs typeface="Tahoma"/>
              </a:rPr>
              <a:t>as </a:t>
            </a:r>
            <a:r>
              <a:rPr sz="1400" spc="-15" dirty="0">
                <a:latin typeface="Tahoma"/>
                <a:cs typeface="Tahoma"/>
              </a:rPr>
              <a:t>of </a:t>
            </a:r>
            <a:r>
              <a:rPr sz="1400" spc="-10" dirty="0">
                <a:latin typeface="Tahoma"/>
                <a:cs typeface="Tahoma"/>
              </a:rPr>
              <a:t>2020. </a:t>
            </a:r>
            <a:r>
              <a:rPr sz="1400" spc="5" dirty="0">
                <a:latin typeface="Tahoma"/>
                <a:cs typeface="Tahoma"/>
              </a:rPr>
              <a:t>The </a:t>
            </a:r>
            <a:r>
              <a:rPr sz="1400" spc="-10" dirty="0">
                <a:latin typeface="Tahoma"/>
                <a:cs typeface="Tahoma"/>
              </a:rPr>
              <a:t>data-set </a:t>
            </a:r>
            <a:r>
              <a:rPr sz="1400" dirty="0">
                <a:latin typeface="Tahoma"/>
                <a:cs typeface="Tahoma"/>
              </a:rPr>
              <a:t>is </a:t>
            </a:r>
            <a:r>
              <a:rPr sz="1400" spc="5" dirty="0">
                <a:latin typeface="Tahoma"/>
                <a:cs typeface="Tahoma"/>
              </a:rPr>
              <a:t>collected </a:t>
            </a:r>
            <a:r>
              <a:rPr sz="1400" spc="-25" dirty="0">
                <a:latin typeface="Tahoma"/>
                <a:cs typeface="Tahoma"/>
              </a:rPr>
              <a:t>from </a:t>
            </a:r>
            <a:r>
              <a:rPr sz="1400" spc="10" dirty="0">
                <a:latin typeface="Tahoma"/>
                <a:cs typeface="Tahoma"/>
              </a:rPr>
              <a:t>Flexible </a:t>
            </a:r>
            <a:r>
              <a:rPr sz="1400" spc="1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which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is</a:t>
            </a:r>
            <a:r>
              <a:rPr sz="1400" spc="2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a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third-party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Netflix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search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engine.</a:t>
            </a:r>
            <a:endParaRPr sz="1400">
              <a:latin typeface="Tahoma"/>
              <a:cs typeface="Tahoma"/>
            </a:endParaRPr>
          </a:p>
          <a:p>
            <a:pPr marL="12700" marR="5080" algn="just">
              <a:lnSpc>
                <a:spcPct val="152900"/>
              </a:lnSpc>
              <a:spcBef>
                <a:spcPts val="80"/>
              </a:spcBef>
            </a:pPr>
            <a:r>
              <a:rPr sz="1250" spc="-45" dirty="0">
                <a:latin typeface="Tahoma"/>
                <a:cs typeface="Tahoma"/>
              </a:rPr>
              <a:t>In </a:t>
            </a:r>
            <a:r>
              <a:rPr sz="1250" dirty="0">
                <a:latin typeface="Tahoma"/>
                <a:cs typeface="Tahoma"/>
              </a:rPr>
              <a:t>2018, </a:t>
            </a:r>
            <a:r>
              <a:rPr sz="1250" spc="-10" dirty="0">
                <a:latin typeface="Tahoma"/>
                <a:cs typeface="Tahoma"/>
              </a:rPr>
              <a:t>they </a:t>
            </a:r>
            <a:r>
              <a:rPr sz="1250" spc="10" dirty="0">
                <a:latin typeface="Tahoma"/>
                <a:cs typeface="Tahoma"/>
              </a:rPr>
              <a:t>released </a:t>
            </a:r>
            <a:r>
              <a:rPr sz="1250" spc="5" dirty="0">
                <a:latin typeface="Tahoma"/>
                <a:cs typeface="Tahoma"/>
              </a:rPr>
              <a:t>an </a:t>
            </a:r>
            <a:r>
              <a:rPr sz="1250" spc="-10" dirty="0">
                <a:latin typeface="Tahoma"/>
                <a:cs typeface="Tahoma"/>
              </a:rPr>
              <a:t>interesting </a:t>
            </a:r>
            <a:r>
              <a:rPr sz="1250" spc="-25" dirty="0">
                <a:latin typeface="Tahoma"/>
                <a:cs typeface="Tahoma"/>
              </a:rPr>
              <a:t>report </a:t>
            </a:r>
            <a:r>
              <a:rPr sz="1250" dirty="0">
                <a:latin typeface="Tahoma"/>
                <a:cs typeface="Tahoma"/>
              </a:rPr>
              <a:t>which </a:t>
            </a:r>
            <a:r>
              <a:rPr sz="1250" spc="10" dirty="0">
                <a:latin typeface="Tahoma"/>
                <a:cs typeface="Tahoma"/>
              </a:rPr>
              <a:t>shows </a:t>
            </a:r>
            <a:r>
              <a:rPr sz="1250" spc="-25" dirty="0">
                <a:latin typeface="Tahoma"/>
                <a:cs typeface="Tahoma"/>
              </a:rPr>
              <a:t>that the </a:t>
            </a:r>
            <a:r>
              <a:rPr sz="1250" spc="-20" dirty="0">
                <a:latin typeface="Tahoma"/>
                <a:cs typeface="Tahoma"/>
              </a:rPr>
              <a:t> </a:t>
            </a:r>
            <a:r>
              <a:rPr sz="1250" spc="-5" dirty="0">
                <a:latin typeface="Tahoma"/>
                <a:cs typeface="Tahoma"/>
              </a:rPr>
              <a:t>number </a:t>
            </a:r>
            <a:r>
              <a:rPr sz="1250" spc="-20" dirty="0">
                <a:latin typeface="Tahoma"/>
                <a:cs typeface="Tahoma"/>
              </a:rPr>
              <a:t>of </a:t>
            </a:r>
            <a:r>
              <a:rPr sz="1250" spc="15" dirty="0">
                <a:latin typeface="Tahoma"/>
                <a:cs typeface="Tahoma"/>
              </a:rPr>
              <a:t>TV shows </a:t>
            </a:r>
            <a:r>
              <a:rPr sz="1250" spc="5" dirty="0">
                <a:latin typeface="Tahoma"/>
                <a:cs typeface="Tahoma"/>
              </a:rPr>
              <a:t>on </a:t>
            </a:r>
            <a:r>
              <a:rPr sz="1250" spc="-10" dirty="0">
                <a:latin typeface="Tahoma"/>
                <a:cs typeface="Tahoma"/>
              </a:rPr>
              <a:t>Netflix </a:t>
            </a:r>
            <a:r>
              <a:rPr sz="1250" spc="10" dirty="0">
                <a:latin typeface="Tahoma"/>
                <a:cs typeface="Tahoma"/>
              </a:rPr>
              <a:t>has </a:t>
            </a:r>
            <a:r>
              <a:rPr sz="1250" spc="-5" dirty="0">
                <a:latin typeface="Tahoma"/>
                <a:cs typeface="Tahoma"/>
              </a:rPr>
              <a:t>nearly </a:t>
            </a:r>
            <a:r>
              <a:rPr sz="1250" spc="-20" dirty="0">
                <a:latin typeface="Tahoma"/>
                <a:cs typeface="Tahoma"/>
              </a:rPr>
              <a:t>tripled </a:t>
            </a:r>
            <a:r>
              <a:rPr sz="1250" spc="15" dirty="0">
                <a:latin typeface="Tahoma"/>
                <a:cs typeface="Tahoma"/>
              </a:rPr>
              <a:t>since </a:t>
            </a:r>
            <a:r>
              <a:rPr sz="1250" dirty="0">
                <a:latin typeface="Tahoma"/>
                <a:cs typeface="Tahoma"/>
              </a:rPr>
              <a:t>2010. </a:t>
            </a:r>
            <a:r>
              <a:rPr sz="1250" spc="10" dirty="0">
                <a:latin typeface="Tahoma"/>
                <a:cs typeface="Tahoma"/>
              </a:rPr>
              <a:t>The </a:t>
            </a:r>
            <a:r>
              <a:rPr sz="1250" spc="15" dirty="0">
                <a:latin typeface="Tahoma"/>
                <a:cs typeface="Tahoma"/>
              </a:rPr>
              <a:t> </a:t>
            </a:r>
            <a:r>
              <a:rPr sz="1250" spc="-5" dirty="0">
                <a:latin typeface="Tahoma"/>
                <a:cs typeface="Tahoma"/>
              </a:rPr>
              <a:t>streaming</a:t>
            </a:r>
            <a:r>
              <a:rPr sz="1250" spc="215" dirty="0">
                <a:latin typeface="Tahoma"/>
                <a:cs typeface="Tahoma"/>
              </a:rPr>
              <a:t> </a:t>
            </a:r>
            <a:r>
              <a:rPr sz="1250" spc="10" dirty="0">
                <a:latin typeface="Tahoma"/>
                <a:cs typeface="Tahoma"/>
              </a:rPr>
              <a:t>service’s</a:t>
            </a:r>
            <a:r>
              <a:rPr sz="1250" spc="335" dirty="0">
                <a:latin typeface="Tahoma"/>
                <a:cs typeface="Tahoma"/>
              </a:rPr>
              <a:t> </a:t>
            </a:r>
            <a:r>
              <a:rPr sz="1250" spc="-5" dirty="0">
                <a:latin typeface="Tahoma"/>
                <a:cs typeface="Tahoma"/>
              </a:rPr>
              <a:t>number</a:t>
            </a:r>
            <a:r>
              <a:rPr sz="1250" spc="145" dirty="0">
                <a:latin typeface="Tahoma"/>
                <a:cs typeface="Tahoma"/>
              </a:rPr>
              <a:t> </a:t>
            </a:r>
            <a:r>
              <a:rPr sz="1250" spc="-20" dirty="0">
                <a:latin typeface="Tahoma"/>
                <a:cs typeface="Tahoma"/>
              </a:rPr>
              <a:t>of</a:t>
            </a:r>
            <a:r>
              <a:rPr sz="1250" spc="240" dirty="0">
                <a:latin typeface="Tahoma"/>
                <a:cs typeface="Tahoma"/>
              </a:rPr>
              <a:t> </a:t>
            </a:r>
            <a:r>
              <a:rPr sz="1250" spc="-5" dirty="0">
                <a:latin typeface="Tahoma"/>
                <a:cs typeface="Tahoma"/>
              </a:rPr>
              <a:t>movies</a:t>
            </a:r>
            <a:r>
              <a:rPr sz="1250" spc="300" dirty="0">
                <a:latin typeface="Tahoma"/>
                <a:cs typeface="Tahoma"/>
              </a:rPr>
              <a:t> </a:t>
            </a:r>
            <a:r>
              <a:rPr sz="1250" spc="10" dirty="0">
                <a:latin typeface="Tahoma"/>
                <a:cs typeface="Tahoma"/>
              </a:rPr>
              <a:t>has</a:t>
            </a:r>
            <a:r>
              <a:rPr sz="1250" spc="275" dirty="0">
                <a:latin typeface="Tahoma"/>
                <a:cs typeface="Tahoma"/>
              </a:rPr>
              <a:t> </a:t>
            </a:r>
            <a:r>
              <a:rPr sz="1250" spc="10" dirty="0">
                <a:latin typeface="Tahoma"/>
                <a:cs typeface="Tahoma"/>
              </a:rPr>
              <a:t>decreased</a:t>
            </a:r>
            <a:r>
              <a:rPr sz="1250" spc="25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by</a:t>
            </a:r>
            <a:r>
              <a:rPr sz="1250" spc="235" dirty="0">
                <a:latin typeface="Tahoma"/>
                <a:cs typeface="Tahoma"/>
              </a:rPr>
              <a:t> </a:t>
            </a:r>
            <a:r>
              <a:rPr sz="1250" spc="-5" dirty="0">
                <a:latin typeface="Tahoma"/>
                <a:cs typeface="Tahoma"/>
              </a:rPr>
              <a:t>more</a:t>
            </a:r>
            <a:endParaRPr sz="1250">
              <a:latin typeface="Tahoma"/>
              <a:cs typeface="Tahoma"/>
            </a:endParaRPr>
          </a:p>
          <a:p>
            <a:pPr marL="12700" marR="9525" algn="just">
              <a:lnSpc>
                <a:spcPct val="146500"/>
              </a:lnSpc>
              <a:spcBef>
                <a:spcPts val="225"/>
              </a:spcBef>
            </a:pPr>
            <a:r>
              <a:rPr sz="1250" spc="-25" dirty="0">
                <a:latin typeface="Tahoma"/>
                <a:cs typeface="Tahoma"/>
              </a:rPr>
              <a:t>than </a:t>
            </a:r>
            <a:r>
              <a:rPr sz="1250" spc="-10" dirty="0">
                <a:latin typeface="Tahoma"/>
                <a:cs typeface="Tahoma"/>
              </a:rPr>
              <a:t>2,000 </a:t>
            </a:r>
            <a:r>
              <a:rPr sz="1250" spc="-30" dirty="0">
                <a:latin typeface="Tahoma"/>
                <a:cs typeface="Tahoma"/>
              </a:rPr>
              <a:t>titles </a:t>
            </a:r>
            <a:r>
              <a:rPr sz="1250" spc="15" dirty="0">
                <a:latin typeface="Tahoma"/>
                <a:cs typeface="Tahoma"/>
              </a:rPr>
              <a:t>since </a:t>
            </a:r>
            <a:r>
              <a:rPr sz="1250" spc="-10" dirty="0">
                <a:latin typeface="Tahoma"/>
                <a:cs typeface="Tahoma"/>
              </a:rPr>
              <a:t>2010, </a:t>
            </a:r>
            <a:r>
              <a:rPr sz="1250" dirty="0">
                <a:latin typeface="Tahoma"/>
                <a:cs typeface="Tahoma"/>
              </a:rPr>
              <a:t>while </a:t>
            </a:r>
            <a:r>
              <a:rPr sz="1250" spc="-25" dirty="0">
                <a:latin typeface="Tahoma"/>
                <a:cs typeface="Tahoma"/>
              </a:rPr>
              <a:t>its </a:t>
            </a:r>
            <a:r>
              <a:rPr sz="1250" spc="-5" dirty="0">
                <a:latin typeface="Tahoma"/>
                <a:cs typeface="Tahoma"/>
              </a:rPr>
              <a:t>number </a:t>
            </a:r>
            <a:r>
              <a:rPr sz="1250" spc="-20" dirty="0">
                <a:latin typeface="Tahoma"/>
                <a:cs typeface="Tahoma"/>
              </a:rPr>
              <a:t>of </a:t>
            </a:r>
            <a:r>
              <a:rPr sz="1250" spc="15" dirty="0">
                <a:latin typeface="Tahoma"/>
                <a:cs typeface="Tahoma"/>
              </a:rPr>
              <a:t>TV shows </a:t>
            </a:r>
            <a:r>
              <a:rPr sz="1250" spc="10" dirty="0">
                <a:latin typeface="Tahoma"/>
                <a:cs typeface="Tahoma"/>
              </a:rPr>
              <a:t>has </a:t>
            </a:r>
            <a:r>
              <a:rPr sz="1250" spc="15" dirty="0">
                <a:latin typeface="Tahoma"/>
                <a:cs typeface="Tahoma"/>
              </a:rPr>
              <a:t> </a:t>
            </a:r>
            <a:r>
              <a:rPr sz="1250" spc="-5" dirty="0">
                <a:latin typeface="Tahoma"/>
                <a:cs typeface="Tahoma"/>
              </a:rPr>
              <a:t>nearly</a:t>
            </a:r>
            <a:r>
              <a:rPr sz="1250" dirty="0">
                <a:latin typeface="Tahoma"/>
                <a:cs typeface="Tahoma"/>
              </a:rPr>
              <a:t> </a:t>
            </a:r>
            <a:r>
              <a:rPr sz="1250" spc="-20" dirty="0">
                <a:latin typeface="Tahoma"/>
                <a:cs typeface="Tahoma"/>
              </a:rPr>
              <a:t>tripled.</a:t>
            </a:r>
            <a:r>
              <a:rPr sz="1250" spc="-15" dirty="0">
                <a:latin typeface="Tahoma"/>
                <a:cs typeface="Tahoma"/>
              </a:rPr>
              <a:t> </a:t>
            </a:r>
            <a:r>
              <a:rPr sz="1250" spc="-60" dirty="0">
                <a:latin typeface="Tahoma"/>
                <a:cs typeface="Tahoma"/>
              </a:rPr>
              <a:t>It </a:t>
            </a:r>
            <a:r>
              <a:rPr sz="1250" spc="-10" dirty="0">
                <a:latin typeface="Tahoma"/>
                <a:cs typeface="Tahoma"/>
              </a:rPr>
              <a:t>will</a:t>
            </a:r>
            <a:r>
              <a:rPr sz="1250" spc="-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be </a:t>
            </a:r>
            <a:r>
              <a:rPr sz="1250" spc="-10" dirty="0">
                <a:latin typeface="Tahoma"/>
                <a:cs typeface="Tahoma"/>
              </a:rPr>
              <a:t>interesting</a:t>
            </a:r>
            <a:r>
              <a:rPr sz="1250" spc="-5" dirty="0">
                <a:latin typeface="Tahoma"/>
                <a:cs typeface="Tahoma"/>
              </a:rPr>
              <a:t> </a:t>
            </a:r>
            <a:r>
              <a:rPr sz="1250" spc="-20" dirty="0">
                <a:latin typeface="Tahoma"/>
                <a:cs typeface="Tahoma"/>
              </a:rPr>
              <a:t>to </a:t>
            </a:r>
            <a:r>
              <a:rPr sz="1250" dirty="0">
                <a:latin typeface="Tahoma"/>
                <a:cs typeface="Tahoma"/>
              </a:rPr>
              <a:t>explore </a:t>
            </a:r>
            <a:r>
              <a:rPr sz="1250" spc="-20" dirty="0">
                <a:latin typeface="Tahoma"/>
                <a:cs typeface="Tahoma"/>
              </a:rPr>
              <a:t>what</a:t>
            </a:r>
            <a:r>
              <a:rPr sz="1250" spc="-15" dirty="0">
                <a:latin typeface="Tahoma"/>
                <a:cs typeface="Tahoma"/>
              </a:rPr>
              <a:t> </a:t>
            </a:r>
            <a:r>
              <a:rPr sz="1250" spc="-5" dirty="0">
                <a:latin typeface="Tahoma"/>
                <a:cs typeface="Tahoma"/>
              </a:rPr>
              <a:t>all</a:t>
            </a:r>
            <a:r>
              <a:rPr sz="1250" spc="385" dirty="0">
                <a:latin typeface="Tahoma"/>
                <a:cs typeface="Tahoma"/>
              </a:rPr>
              <a:t> </a:t>
            </a:r>
            <a:r>
              <a:rPr sz="1250" spc="-15" dirty="0">
                <a:latin typeface="Tahoma"/>
                <a:cs typeface="Tahoma"/>
              </a:rPr>
              <a:t>other </a:t>
            </a:r>
            <a:r>
              <a:rPr sz="1250" spc="-10" dirty="0">
                <a:latin typeface="Tahoma"/>
                <a:cs typeface="Tahoma"/>
              </a:rPr>
              <a:t> </a:t>
            </a:r>
            <a:r>
              <a:rPr sz="1250" spc="-5" dirty="0">
                <a:latin typeface="Tahoma"/>
                <a:cs typeface="Tahoma"/>
              </a:rPr>
              <a:t>insights</a:t>
            </a:r>
            <a:r>
              <a:rPr sz="1250" spc="-35" dirty="0">
                <a:latin typeface="Tahoma"/>
                <a:cs typeface="Tahoma"/>
              </a:rPr>
              <a:t> </a:t>
            </a:r>
            <a:r>
              <a:rPr sz="1250" spc="10" dirty="0">
                <a:latin typeface="Tahoma"/>
                <a:cs typeface="Tahoma"/>
              </a:rPr>
              <a:t>can</a:t>
            </a:r>
            <a:r>
              <a:rPr sz="1250" spc="-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be</a:t>
            </a:r>
            <a:r>
              <a:rPr sz="1250" spc="-20" dirty="0">
                <a:latin typeface="Tahoma"/>
                <a:cs typeface="Tahoma"/>
              </a:rPr>
              <a:t> </a:t>
            </a:r>
            <a:r>
              <a:rPr sz="1250" spc="-5" dirty="0">
                <a:latin typeface="Tahoma"/>
                <a:cs typeface="Tahoma"/>
              </a:rPr>
              <a:t>obtained</a:t>
            </a:r>
            <a:r>
              <a:rPr sz="1250" spc="-50" dirty="0">
                <a:latin typeface="Tahoma"/>
                <a:cs typeface="Tahoma"/>
              </a:rPr>
              <a:t> </a:t>
            </a:r>
            <a:r>
              <a:rPr sz="1250" spc="-20" dirty="0">
                <a:latin typeface="Tahoma"/>
                <a:cs typeface="Tahoma"/>
              </a:rPr>
              <a:t>from</a:t>
            </a:r>
            <a:r>
              <a:rPr sz="1250" spc="-95" dirty="0">
                <a:latin typeface="Tahoma"/>
                <a:cs typeface="Tahoma"/>
              </a:rPr>
              <a:t> </a:t>
            </a:r>
            <a:r>
              <a:rPr sz="1250" spc="-25" dirty="0">
                <a:latin typeface="Tahoma"/>
                <a:cs typeface="Tahoma"/>
              </a:rPr>
              <a:t>the</a:t>
            </a:r>
            <a:r>
              <a:rPr sz="1250" spc="-40" dirty="0">
                <a:latin typeface="Tahoma"/>
                <a:cs typeface="Tahoma"/>
              </a:rPr>
              <a:t> </a:t>
            </a:r>
            <a:r>
              <a:rPr sz="1250" spc="10" dirty="0">
                <a:latin typeface="Tahoma"/>
                <a:cs typeface="Tahoma"/>
              </a:rPr>
              <a:t>same</a:t>
            </a:r>
            <a:r>
              <a:rPr sz="1250" spc="35" dirty="0">
                <a:latin typeface="Tahoma"/>
                <a:cs typeface="Tahoma"/>
              </a:rPr>
              <a:t> </a:t>
            </a:r>
            <a:r>
              <a:rPr sz="1250" spc="-10" dirty="0">
                <a:latin typeface="Tahoma"/>
                <a:cs typeface="Tahoma"/>
              </a:rPr>
              <a:t>data-set.</a:t>
            </a:r>
            <a:endParaRPr sz="125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58200" y="121919"/>
            <a:ext cx="566927" cy="637032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192023" y="0"/>
            <a:ext cx="5831205" cy="5270500"/>
            <a:chOff x="192023" y="0"/>
            <a:chExt cx="5831205" cy="5270500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21151" y="0"/>
              <a:ext cx="2901696" cy="526999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2023" y="1188719"/>
              <a:ext cx="3745991" cy="31790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4363" y="503285"/>
            <a:ext cx="5248275" cy="447865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408940" indent="-396240">
              <a:lnSpc>
                <a:spcPct val="100000"/>
              </a:lnSpc>
              <a:spcBef>
                <a:spcPts val="505"/>
              </a:spcBef>
              <a:buSzPct val="104761"/>
              <a:buFont typeface="Tahoma"/>
              <a:buChar char="●"/>
              <a:tabLst>
                <a:tab pos="408305" algn="l"/>
                <a:tab pos="408940" algn="l"/>
              </a:tabLst>
            </a:pPr>
            <a:r>
              <a:rPr sz="2100" b="1" i="1" spc="5" dirty="0">
                <a:solidFill>
                  <a:srgbClr val="741B46"/>
                </a:solidFill>
                <a:latin typeface="Arial"/>
                <a:cs typeface="Arial"/>
              </a:rPr>
              <a:t>sh</a:t>
            </a:r>
            <a:r>
              <a:rPr sz="2100" b="1" i="1" spc="10" dirty="0">
                <a:solidFill>
                  <a:srgbClr val="741B46"/>
                </a:solidFill>
                <a:latin typeface="Arial"/>
                <a:cs typeface="Arial"/>
              </a:rPr>
              <a:t>o</a:t>
            </a:r>
            <a:r>
              <a:rPr sz="2100" b="1" i="1" spc="-30" dirty="0">
                <a:solidFill>
                  <a:srgbClr val="741B46"/>
                </a:solidFill>
                <a:latin typeface="Arial"/>
                <a:cs typeface="Arial"/>
              </a:rPr>
              <a:t>w</a:t>
            </a:r>
            <a:r>
              <a:rPr sz="2100" b="1" i="1" spc="5" dirty="0">
                <a:solidFill>
                  <a:srgbClr val="741B46"/>
                </a:solidFill>
                <a:latin typeface="Arial"/>
                <a:cs typeface="Arial"/>
              </a:rPr>
              <a:t>_</a:t>
            </a:r>
            <a:r>
              <a:rPr sz="2100" b="1" i="1" spc="-40" dirty="0">
                <a:solidFill>
                  <a:srgbClr val="741B46"/>
                </a:solidFill>
                <a:latin typeface="Arial"/>
                <a:cs typeface="Arial"/>
              </a:rPr>
              <a:t>i</a:t>
            </a:r>
            <a:r>
              <a:rPr sz="2100" b="1" i="1" spc="5" dirty="0">
                <a:solidFill>
                  <a:srgbClr val="741B46"/>
                </a:solidFill>
                <a:latin typeface="Arial"/>
                <a:cs typeface="Arial"/>
              </a:rPr>
              <a:t>d</a:t>
            </a:r>
            <a:r>
              <a:rPr sz="2100" b="1" i="1" spc="-5" dirty="0">
                <a:solidFill>
                  <a:srgbClr val="741B46"/>
                </a:solidFill>
                <a:latin typeface="Arial"/>
                <a:cs typeface="Arial"/>
              </a:rPr>
              <a:t> </a:t>
            </a:r>
            <a:r>
              <a:rPr sz="2100" b="1" i="1" dirty="0">
                <a:solidFill>
                  <a:srgbClr val="741B46"/>
                </a:solidFill>
                <a:latin typeface="Arial"/>
                <a:cs typeface="Arial"/>
              </a:rPr>
              <a:t>:</a:t>
            </a:r>
            <a:r>
              <a:rPr sz="2100" b="1" i="1" spc="-280" dirty="0">
                <a:solidFill>
                  <a:srgbClr val="741B46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U</a:t>
            </a:r>
            <a:r>
              <a:rPr sz="1100" i="1" spc="5" dirty="0">
                <a:latin typeface="Arial"/>
                <a:cs typeface="Arial"/>
              </a:rPr>
              <a:t>n</a:t>
            </a:r>
            <a:r>
              <a:rPr sz="1100" i="1" spc="-10" dirty="0">
                <a:latin typeface="Arial"/>
                <a:cs typeface="Arial"/>
              </a:rPr>
              <a:t>i</a:t>
            </a:r>
            <a:r>
              <a:rPr sz="1100" i="1" spc="-40" dirty="0">
                <a:latin typeface="Arial"/>
                <a:cs typeface="Arial"/>
              </a:rPr>
              <a:t>q</a:t>
            </a:r>
            <a:r>
              <a:rPr sz="1100" i="1" spc="-20" dirty="0">
                <a:latin typeface="Arial"/>
                <a:cs typeface="Arial"/>
              </a:rPr>
              <a:t>u</a:t>
            </a:r>
            <a:r>
              <a:rPr sz="1100" i="1" dirty="0">
                <a:latin typeface="Arial"/>
                <a:cs typeface="Arial"/>
              </a:rPr>
              <a:t>e</a:t>
            </a:r>
            <a:r>
              <a:rPr sz="1100" i="1" spc="1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ID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f</a:t>
            </a:r>
            <a:r>
              <a:rPr sz="1100" i="1" spc="5" dirty="0">
                <a:latin typeface="Arial"/>
                <a:cs typeface="Arial"/>
              </a:rPr>
              <a:t>o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-75" dirty="0">
                <a:latin typeface="Arial"/>
                <a:cs typeface="Arial"/>
              </a:rPr>
              <a:t> </a:t>
            </a:r>
            <a:r>
              <a:rPr sz="1100" i="1" spc="5" dirty="0">
                <a:latin typeface="Arial"/>
                <a:cs typeface="Arial"/>
              </a:rPr>
              <a:t>e</a:t>
            </a:r>
            <a:r>
              <a:rPr sz="1100" i="1" spc="-5" dirty="0">
                <a:latin typeface="Arial"/>
                <a:cs typeface="Arial"/>
              </a:rPr>
              <a:t>v</a:t>
            </a:r>
            <a:r>
              <a:rPr sz="1100" i="1" spc="5" dirty="0">
                <a:latin typeface="Arial"/>
                <a:cs typeface="Arial"/>
              </a:rPr>
              <a:t>e</a:t>
            </a:r>
            <a:r>
              <a:rPr sz="1100" i="1" spc="-10" dirty="0">
                <a:latin typeface="Arial"/>
                <a:cs typeface="Arial"/>
              </a:rPr>
              <a:t>r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i="1" spc="-30" dirty="0">
                <a:latin typeface="Arial"/>
                <a:cs typeface="Arial"/>
              </a:rPr>
              <a:t>M</a:t>
            </a:r>
            <a:r>
              <a:rPr sz="1100" i="1" spc="5" dirty="0">
                <a:latin typeface="Arial"/>
                <a:cs typeface="Arial"/>
              </a:rPr>
              <a:t>o</a:t>
            </a:r>
            <a:r>
              <a:rPr sz="1100" i="1" spc="-5" dirty="0">
                <a:latin typeface="Arial"/>
                <a:cs typeface="Arial"/>
              </a:rPr>
              <a:t>v</a:t>
            </a:r>
            <a:r>
              <a:rPr sz="1100" i="1" spc="-10" dirty="0">
                <a:latin typeface="Arial"/>
                <a:cs typeface="Arial"/>
              </a:rPr>
              <a:t>i</a:t>
            </a:r>
            <a:r>
              <a:rPr sz="1100" i="1" dirty="0">
                <a:latin typeface="Arial"/>
                <a:cs typeface="Arial"/>
              </a:rPr>
              <a:t>e</a:t>
            </a:r>
            <a:r>
              <a:rPr sz="1100" i="1" spc="-3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/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i="1" spc="-30" dirty="0">
                <a:latin typeface="Arial"/>
                <a:cs typeface="Arial"/>
              </a:rPr>
              <a:t>T</a:t>
            </a:r>
            <a:r>
              <a:rPr sz="1100" i="1" dirty="0">
                <a:latin typeface="Arial"/>
                <a:cs typeface="Arial"/>
              </a:rPr>
              <a:t>v</a:t>
            </a:r>
            <a:r>
              <a:rPr sz="1100" i="1" spc="5" dirty="0">
                <a:latin typeface="Arial"/>
                <a:cs typeface="Arial"/>
              </a:rPr>
              <a:t> S</a:t>
            </a:r>
            <a:r>
              <a:rPr sz="1100" i="1" spc="-20" dirty="0">
                <a:latin typeface="Arial"/>
                <a:cs typeface="Arial"/>
              </a:rPr>
              <a:t>ho</a:t>
            </a:r>
            <a:r>
              <a:rPr sz="1100" i="1" dirty="0">
                <a:latin typeface="Arial"/>
                <a:cs typeface="Arial"/>
              </a:rPr>
              <a:t>w</a:t>
            </a:r>
            <a:endParaRPr sz="1100">
              <a:latin typeface="Arial"/>
              <a:cs typeface="Arial"/>
            </a:endParaRPr>
          </a:p>
          <a:p>
            <a:pPr marL="408940" indent="-387350">
              <a:lnSpc>
                <a:spcPct val="100000"/>
              </a:lnSpc>
              <a:spcBef>
                <a:spcPts val="414"/>
              </a:spcBef>
              <a:buFont typeface="Tahoma"/>
              <a:buChar char="●"/>
              <a:tabLst>
                <a:tab pos="408305" algn="l"/>
                <a:tab pos="408940" algn="l"/>
              </a:tabLst>
            </a:pPr>
            <a:r>
              <a:rPr sz="2100" b="1" i="1" spc="-10" dirty="0">
                <a:solidFill>
                  <a:srgbClr val="741B46"/>
                </a:solidFill>
                <a:latin typeface="Arial"/>
                <a:cs typeface="Arial"/>
              </a:rPr>
              <a:t>t</a:t>
            </a:r>
            <a:r>
              <a:rPr sz="2100" b="1" i="1" spc="5" dirty="0">
                <a:solidFill>
                  <a:srgbClr val="741B46"/>
                </a:solidFill>
                <a:latin typeface="Arial"/>
                <a:cs typeface="Arial"/>
              </a:rPr>
              <a:t>ype</a:t>
            </a:r>
            <a:r>
              <a:rPr sz="2100" b="1" i="1" spc="-25" dirty="0">
                <a:solidFill>
                  <a:srgbClr val="741B46"/>
                </a:solidFill>
                <a:latin typeface="Arial"/>
                <a:cs typeface="Arial"/>
              </a:rPr>
              <a:t> </a:t>
            </a:r>
            <a:r>
              <a:rPr sz="2100" b="1" i="1" dirty="0">
                <a:solidFill>
                  <a:srgbClr val="741B46"/>
                </a:solidFill>
                <a:latin typeface="Arial"/>
                <a:cs typeface="Arial"/>
              </a:rPr>
              <a:t>:</a:t>
            </a:r>
            <a:r>
              <a:rPr sz="2100" b="1" i="1" spc="-280" dirty="0">
                <a:solidFill>
                  <a:srgbClr val="741B46"/>
                </a:solidFill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10" dirty="0">
                <a:latin typeface="Arial"/>
                <a:cs typeface="Arial"/>
              </a:rPr>
              <a:t> M</a:t>
            </a:r>
            <a:r>
              <a:rPr sz="1100" i="1" spc="10" dirty="0">
                <a:latin typeface="Arial"/>
                <a:cs typeface="Arial"/>
              </a:rPr>
              <a:t>o</a:t>
            </a:r>
            <a:r>
              <a:rPr sz="1100" i="1" dirty="0">
                <a:latin typeface="Arial"/>
                <a:cs typeface="Arial"/>
              </a:rPr>
              <a:t>v</a:t>
            </a:r>
            <a:r>
              <a:rPr sz="1100" i="1" spc="-10" dirty="0">
                <a:latin typeface="Arial"/>
                <a:cs typeface="Arial"/>
              </a:rPr>
              <a:t>i</a:t>
            </a:r>
            <a:r>
              <a:rPr sz="1100" i="1" dirty="0">
                <a:latin typeface="Arial"/>
                <a:cs typeface="Arial"/>
              </a:rPr>
              <a:t>e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i="1" spc="10" dirty="0">
                <a:latin typeface="Arial"/>
                <a:cs typeface="Arial"/>
              </a:rPr>
              <a:t>o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-30" dirty="0">
                <a:latin typeface="Arial"/>
                <a:cs typeface="Arial"/>
              </a:rPr>
              <a:t> T</a:t>
            </a:r>
            <a:r>
              <a:rPr sz="1100" i="1" dirty="0">
                <a:latin typeface="Arial"/>
                <a:cs typeface="Arial"/>
              </a:rPr>
              <a:t>V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S</a:t>
            </a:r>
            <a:r>
              <a:rPr sz="1100" i="1" spc="10" dirty="0">
                <a:latin typeface="Arial"/>
                <a:cs typeface="Arial"/>
              </a:rPr>
              <a:t>h</a:t>
            </a:r>
            <a:r>
              <a:rPr sz="1100" i="1" spc="-15" dirty="0">
                <a:latin typeface="Arial"/>
                <a:cs typeface="Arial"/>
              </a:rPr>
              <a:t>o</a:t>
            </a:r>
            <a:r>
              <a:rPr sz="1100" i="1" dirty="0">
                <a:latin typeface="Arial"/>
                <a:cs typeface="Arial"/>
              </a:rPr>
              <a:t>w</a:t>
            </a:r>
            <a:endParaRPr sz="1100">
              <a:latin typeface="Arial"/>
              <a:cs typeface="Arial"/>
            </a:endParaRPr>
          </a:p>
          <a:p>
            <a:pPr marL="408940" indent="-387350">
              <a:lnSpc>
                <a:spcPct val="100000"/>
              </a:lnSpc>
              <a:spcBef>
                <a:spcPts val="385"/>
              </a:spcBef>
              <a:buFont typeface="Tahoma"/>
              <a:buChar char="●"/>
              <a:tabLst>
                <a:tab pos="408305" algn="l"/>
                <a:tab pos="408940" algn="l"/>
              </a:tabLst>
            </a:pPr>
            <a:r>
              <a:rPr sz="2100" b="1" i="1" spc="-10" dirty="0">
                <a:solidFill>
                  <a:srgbClr val="741B46"/>
                </a:solidFill>
                <a:latin typeface="Arial"/>
                <a:cs typeface="Arial"/>
              </a:rPr>
              <a:t>t</a:t>
            </a:r>
            <a:r>
              <a:rPr sz="2100" b="1" i="1" spc="-35" dirty="0">
                <a:solidFill>
                  <a:srgbClr val="741B46"/>
                </a:solidFill>
                <a:latin typeface="Arial"/>
                <a:cs typeface="Arial"/>
              </a:rPr>
              <a:t>i</a:t>
            </a:r>
            <a:r>
              <a:rPr sz="2100" b="1" i="1" spc="-10" dirty="0">
                <a:solidFill>
                  <a:srgbClr val="741B46"/>
                </a:solidFill>
                <a:latin typeface="Arial"/>
                <a:cs typeface="Arial"/>
              </a:rPr>
              <a:t>t</a:t>
            </a:r>
            <a:r>
              <a:rPr sz="2100" b="1" i="1" spc="-35" dirty="0">
                <a:solidFill>
                  <a:srgbClr val="741B46"/>
                </a:solidFill>
                <a:latin typeface="Arial"/>
                <a:cs typeface="Arial"/>
              </a:rPr>
              <a:t>l</a:t>
            </a:r>
            <a:r>
              <a:rPr sz="2100" b="1" i="1" spc="5" dirty="0">
                <a:solidFill>
                  <a:srgbClr val="741B46"/>
                </a:solidFill>
                <a:latin typeface="Arial"/>
                <a:cs typeface="Arial"/>
              </a:rPr>
              <a:t>e</a:t>
            </a:r>
            <a:r>
              <a:rPr sz="2100" b="1" i="1" spc="20" dirty="0">
                <a:solidFill>
                  <a:srgbClr val="741B46"/>
                </a:solidFill>
                <a:latin typeface="Arial"/>
                <a:cs typeface="Arial"/>
              </a:rPr>
              <a:t> </a:t>
            </a:r>
            <a:r>
              <a:rPr sz="2100" b="1" i="1" dirty="0">
                <a:solidFill>
                  <a:srgbClr val="741B46"/>
                </a:solidFill>
                <a:latin typeface="Arial"/>
                <a:cs typeface="Arial"/>
              </a:rPr>
              <a:t>:</a:t>
            </a:r>
            <a:r>
              <a:rPr sz="2100" b="1" i="1" spc="-254" dirty="0">
                <a:solidFill>
                  <a:srgbClr val="741B46"/>
                </a:solidFill>
                <a:latin typeface="Arial"/>
                <a:cs typeface="Arial"/>
              </a:rPr>
              <a:t> </a:t>
            </a:r>
            <a:r>
              <a:rPr sz="1200" i="1" spc="35" dirty="0">
                <a:latin typeface="Arial"/>
                <a:cs typeface="Arial"/>
              </a:rPr>
              <a:t>T</a:t>
            </a:r>
            <a:r>
              <a:rPr sz="1200" i="1" spc="-60" dirty="0">
                <a:latin typeface="Arial"/>
                <a:cs typeface="Arial"/>
              </a:rPr>
              <a:t>i</a:t>
            </a:r>
            <a:r>
              <a:rPr sz="1200" i="1" spc="-5" dirty="0">
                <a:latin typeface="Arial"/>
                <a:cs typeface="Arial"/>
              </a:rPr>
              <a:t>tle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o</a:t>
            </a:r>
            <a:r>
              <a:rPr sz="1200" i="1" dirty="0">
                <a:latin typeface="Arial"/>
                <a:cs typeface="Arial"/>
              </a:rPr>
              <a:t>f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</a:t>
            </a:r>
            <a:r>
              <a:rPr sz="1200" i="1" spc="-5" dirty="0">
                <a:latin typeface="Arial"/>
                <a:cs typeface="Arial"/>
              </a:rPr>
              <a:t>he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5" dirty="0">
                <a:latin typeface="Arial"/>
                <a:cs typeface="Arial"/>
              </a:rPr>
              <a:t>M</a:t>
            </a:r>
            <a:r>
              <a:rPr sz="1200" i="1" spc="-5" dirty="0">
                <a:latin typeface="Arial"/>
                <a:cs typeface="Arial"/>
              </a:rPr>
              <a:t>ov</a:t>
            </a:r>
            <a:r>
              <a:rPr sz="1200" i="1" spc="-60" dirty="0">
                <a:latin typeface="Arial"/>
                <a:cs typeface="Arial"/>
              </a:rPr>
              <a:t>i</a:t>
            </a:r>
            <a:r>
              <a:rPr sz="1200" i="1" spc="-5" dirty="0">
                <a:latin typeface="Arial"/>
                <a:cs typeface="Arial"/>
              </a:rPr>
              <a:t>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/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spc="10" dirty="0">
                <a:latin typeface="Arial"/>
                <a:cs typeface="Arial"/>
              </a:rPr>
              <a:t>T</a:t>
            </a:r>
            <a:r>
              <a:rPr sz="1200" i="1" dirty="0">
                <a:latin typeface="Arial"/>
                <a:cs typeface="Arial"/>
              </a:rPr>
              <a:t>v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S</a:t>
            </a:r>
            <a:r>
              <a:rPr sz="1200" i="1" spc="-5" dirty="0">
                <a:latin typeface="Arial"/>
                <a:cs typeface="Arial"/>
              </a:rPr>
              <a:t>how</a:t>
            </a:r>
            <a:endParaRPr sz="1200">
              <a:latin typeface="Arial"/>
              <a:cs typeface="Arial"/>
            </a:endParaRPr>
          </a:p>
          <a:p>
            <a:pPr marL="408940" indent="-387350">
              <a:lnSpc>
                <a:spcPct val="100000"/>
              </a:lnSpc>
              <a:spcBef>
                <a:spcPts val="409"/>
              </a:spcBef>
              <a:buFont typeface="Tahoma"/>
              <a:buChar char="●"/>
              <a:tabLst>
                <a:tab pos="408305" algn="l"/>
                <a:tab pos="408940" algn="l"/>
              </a:tabLst>
            </a:pPr>
            <a:r>
              <a:rPr sz="2100" b="1" i="1" spc="10" dirty="0">
                <a:solidFill>
                  <a:srgbClr val="741B46"/>
                </a:solidFill>
                <a:latin typeface="Arial"/>
                <a:cs typeface="Arial"/>
              </a:rPr>
              <a:t>d</a:t>
            </a:r>
            <a:r>
              <a:rPr sz="2100" b="1" i="1" spc="-15" dirty="0">
                <a:solidFill>
                  <a:srgbClr val="741B46"/>
                </a:solidFill>
                <a:latin typeface="Arial"/>
                <a:cs typeface="Arial"/>
              </a:rPr>
              <a:t>i</a:t>
            </a:r>
            <a:r>
              <a:rPr sz="2100" b="1" i="1" spc="-5" dirty="0">
                <a:solidFill>
                  <a:srgbClr val="741B46"/>
                </a:solidFill>
                <a:latin typeface="Arial"/>
                <a:cs typeface="Arial"/>
              </a:rPr>
              <a:t>r</a:t>
            </a:r>
            <a:r>
              <a:rPr sz="2100" b="1" i="1" spc="5" dirty="0">
                <a:solidFill>
                  <a:srgbClr val="741B46"/>
                </a:solidFill>
                <a:latin typeface="Arial"/>
                <a:cs typeface="Arial"/>
              </a:rPr>
              <a:t>ec</a:t>
            </a:r>
            <a:r>
              <a:rPr sz="2100" b="1" i="1" spc="-10" dirty="0">
                <a:solidFill>
                  <a:srgbClr val="741B46"/>
                </a:solidFill>
                <a:latin typeface="Arial"/>
                <a:cs typeface="Arial"/>
              </a:rPr>
              <a:t>t</a:t>
            </a:r>
            <a:r>
              <a:rPr sz="2100" b="1" i="1" spc="10" dirty="0">
                <a:solidFill>
                  <a:srgbClr val="741B46"/>
                </a:solidFill>
                <a:latin typeface="Arial"/>
                <a:cs typeface="Arial"/>
              </a:rPr>
              <a:t>o</a:t>
            </a:r>
            <a:r>
              <a:rPr sz="2100" b="1" i="1" dirty="0">
                <a:solidFill>
                  <a:srgbClr val="741B46"/>
                </a:solidFill>
                <a:latin typeface="Arial"/>
                <a:cs typeface="Arial"/>
              </a:rPr>
              <a:t>r</a:t>
            </a:r>
            <a:r>
              <a:rPr sz="2100" b="1" i="1" spc="-65" dirty="0">
                <a:solidFill>
                  <a:srgbClr val="741B46"/>
                </a:solidFill>
                <a:latin typeface="Arial"/>
                <a:cs typeface="Arial"/>
              </a:rPr>
              <a:t> </a:t>
            </a:r>
            <a:r>
              <a:rPr sz="2100" b="1" i="1" dirty="0">
                <a:solidFill>
                  <a:srgbClr val="741B46"/>
                </a:solidFill>
                <a:latin typeface="Arial"/>
                <a:cs typeface="Arial"/>
              </a:rPr>
              <a:t>:</a:t>
            </a:r>
            <a:r>
              <a:rPr sz="2100" b="1" i="1" spc="-235" dirty="0">
                <a:solidFill>
                  <a:srgbClr val="741B46"/>
                </a:solidFill>
                <a:latin typeface="Arial"/>
                <a:cs typeface="Arial"/>
              </a:rPr>
              <a:t> </a:t>
            </a:r>
            <a:r>
              <a:rPr sz="1300" i="1" spc="-5" dirty="0">
                <a:latin typeface="Arial"/>
                <a:cs typeface="Arial"/>
              </a:rPr>
              <a:t>D</a:t>
            </a:r>
            <a:r>
              <a:rPr sz="1300" i="1" spc="-55" dirty="0">
                <a:latin typeface="Arial"/>
                <a:cs typeface="Arial"/>
              </a:rPr>
              <a:t>i</a:t>
            </a:r>
            <a:r>
              <a:rPr sz="1300" i="1" spc="-5" dirty="0">
                <a:latin typeface="Arial"/>
                <a:cs typeface="Arial"/>
              </a:rPr>
              <a:t>rector</a:t>
            </a:r>
            <a:r>
              <a:rPr sz="1300" i="1" spc="20" dirty="0">
                <a:latin typeface="Arial"/>
                <a:cs typeface="Arial"/>
              </a:rPr>
              <a:t> </a:t>
            </a:r>
            <a:r>
              <a:rPr sz="1300" i="1" spc="-5" dirty="0">
                <a:latin typeface="Arial"/>
                <a:cs typeface="Arial"/>
              </a:rPr>
              <a:t>of the</a:t>
            </a:r>
            <a:r>
              <a:rPr sz="1300" i="1" dirty="0">
                <a:latin typeface="Arial"/>
                <a:cs typeface="Arial"/>
              </a:rPr>
              <a:t> </a:t>
            </a:r>
            <a:r>
              <a:rPr sz="1300" i="1" spc="-5" dirty="0">
                <a:latin typeface="Arial"/>
                <a:cs typeface="Arial"/>
              </a:rPr>
              <a:t>M</a:t>
            </a:r>
            <a:r>
              <a:rPr sz="1300" i="1" spc="-10" dirty="0">
                <a:latin typeface="Arial"/>
                <a:cs typeface="Arial"/>
              </a:rPr>
              <a:t>o</a:t>
            </a:r>
            <a:r>
              <a:rPr sz="1300" i="1" spc="15" dirty="0">
                <a:latin typeface="Arial"/>
                <a:cs typeface="Arial"/>
              </a:rPr>
              <a:t>v</a:t>
            </a:r>
            <a:r>
              <a:rPr sz="1300" i="1" spc="-55" dirty="0">
                <a:latin typeface="Arial"/>
                <a:cs typeface="Arial"/>
              </a:rPr>
              <a:t>i</a:t>
            </a:r>
            <a:r>
              <a:rPr sz="1300" i="1" spc="-5" dirty="0">
                <a:latin typeface="Arial"/>
                <a:cs typeface="Arial"/>
              </a:rPr>
              <a:t>e</a:t>
            </a:r>
            <a:endParaRPr sz="1300">
              <a:latin typeface="Arial"/>
              <a:cs typeface="Arial"/>
            </a:endParaRPr>
          </a:p>
          <a:p>
            <a:pPr marL="408940" indent="-387350">
              <a:lnSpc>
                <a:spcPct val="100000"/>
              </a:lnSpc>
              <a:spcBef>
                <a:spcPts val="405"/>
              </a:spcBef>
              <a:buFont typeface="Tahoma"/>
              <a:buChar char="●"/>
              <a:tabLst>
                <a:tab pos="408305" algn="l"/>
                <a:tab pos="408940" algn="l"/>
              </a:tabLst>
            </a:pPr>
            <a:r>
              <a:rPr sz="2100" b="1" i="1" spc="5" dirty="0">
                <a:solidFill>
                  <a:srgbClr val="741B46"/>
                </a:solidFill>
                <a:latin typeface="Arial"/>
                <a:cs typeface="Arial"/>
              </a:rPr>
              <a:t>cast</a:t>
            </a:r>
            <a:r>
              <a:rPr sz="2100" b="1" i="1" spc="-40" dirty="0">
                <a:solidFill>
                  <a:srgbClr val="741B46"/>
                </a:solidFill>
                <a:latin typeface="Arial"/>
                <a:cs typeface="Arial"/>
              </a:rPr>
              <a:t> </a:t>
            </a:r>
            <a:r>
              <a:rPr sz="2100" b="1" i="1" dirty="0">
                <a:solidFill>
                  <a:srgbClr val="741B46"/>
                </a:solidFill>
                <a:latin typeface="Arial"/>
                <a:cs typeface="Arial"/>
              </a:rPr>
              <a:t>:</a:t>
            </a:r>
            <a:r>
              <a:rPr sz="2100" b="1" i="1" spc="-229" dirty="0">
                <a:solidFill>
                  <a:srgbClr val="741B46"/>
                </a:solidFill>
                <a:latin typeface="Arial"/>
                <a:cs typeface="Arial"/>
              </a:rPr>
              <a:t> </a:t>
            </a:r>
            <a:r>
              <a:rPr sz="1300" i="1" spc="-5" dirty="0">
                <a:latin typeface="Arial"/>
                <a:cs typeface="Arial"/>
              </a:rPr>
              <a:t>Actors</a:t>
            </a:r>
            <a:r>
              <a:rPr sz="1300" i="1" spc="-55" dirty="0">
                <a:latin typeface="Arial"/>
                <a:cs typeface="Arial"/>
              </a:rPr>
              <a:t> </a:t>
            </a:r>
            <a:r>
              <a:rPr sz="1300" i="1" spc="-10" dirty="0">
                <a:latin typeface="Arial"/>
                <a:cs typeface="Arial"/>
              </a:rPr>
              <a:t>involved </a:t>
            </a:r>
            <a:r>
              <a:rPr sz="1300" i="1" spc="-30" dirty="0">
                <a:latin typeface="Arial"/>
                <a:cs typeface="Arial"/>
              </a:rPr>
              <a:t>in</a:t>
            </a:r>
            <a:r>
              <a:rPr sz="1300" i="1" spc="25" dirty="0">
                <a:latin typeface="Arial"/>
                <a:cs typeface="Arial"/>
              </a:rPr>
              <a:t> </a:t>
            </a:r>
            <a:r>
              <a:rPr sz="1300" i="1" spc="-5" dirty="0">
                <a:latin typeface="Arial"/>
                <a:cs typeface="Arial"/>
              </a:rPr>
              <a:t>the</a:t>
            </a:r>
            <a:r>
              <a:rPr sz="1300" i="1" spc="15" dirty="0">
                <a:latin typeface="Arial"/>
                <a:cs typeface="Arial"/>
              </a:rPr>
              <a:t> </a:t>
            </a:r>
            <a:r>
              <a:rPr sz="1300" i="1" spc="-15" dirty="0">
                <a:latin typeface="Arial"/>
                <a:cs typeface="Arial"/>
              </a:rPr>
              <a:t>movie</a:t>
            </a:r>
            <a:r>
              <a:rPr sz="1300" i="1" dirty="0">
                <a:latin typeface="Arial"/>
                <a:cs typeface="Arial"/>
              </a:rPr>
              <a:t> </a:t>
            </a:r>
            <a:r>
              <a:rPr sz="1300" i="1" spc="-5" dirty="0">
                <a:latin typeface="Arial"/>
                <a:cs typeface="Arial"/>
              </a:rPr>
              <a:t>/ </a:t>
            </a:r>
            <a:r>
              <a:rPr sz="1300" i="1" spc="-10" dirty="0">
                <a:latin typeface="Arial"/>
                <a:cs typeface="Arial"/>
              </a:rPr>
              <a:t>show</a:t>
            </a:r>
            <a:endParaRPr sz="1300">
              <a:latin typeface="Arial"/>
              <a:cs typeface="Arial"/>
            </a:endParaRPr>
          </a:p>
          <a:p>
            <a:pPr marL="408940" indent="-387350">
              <a:lnSpc>
                <a:spcPct val="100000"/>
              </a:lnSpc>
              <a:spcBef>
                <a:spcPts val="390"/>
              </a:spcBef>
              <a:buFont typeface="Tahoma"/>
              <a:buChar char="●"/>
              <a:tabLst>
                <a:tab pos="408305" algn="l"/>
                <a:tab pos="408940" algn="l"/>
              </a:tabLst>
            </a:pPr>
            <a:r>
              <a:rPr sz="2100" b="1" i="1" spc="5" dirty="0">
                <a:solidFill>
                  <a:srgbClr val="741B46"/>
                </a:solidFill>
                <a:latin typeface="Arial"/>
                <a:cs typeface="Arial"/>
              </a:rPr>
              <a:t>country</a:t>
            </a:r>
            <a:r>
              <a:rPr sz="2100" b="1" i="1" spc="-50" dirty="0">
                <a:solidFill>
                  <a:srgbClr val="741B46"/>
                </a:solidFill>
                <a:latin typeface="Arial"/>
                <a:cs typeface="Arial"/>
              </a:rPr>
              <a:t> </a:t>
            </a:r>
            <a:r>
              <a:rPr sz="2100" b="1" i="1" dirty="0">
                <a:solidFill>
                  <a:srgbClr val="741B46"/>
                </a:solidFill>
                <a:latin typeface="Arial"/>
                <a:cs typeface="Arial"/>
              </a:rPr>
              <a:t>:</a:t>
            </a:r>
            <a:r>
              <a:rPr sz="2100" b="1" i="1" spc="-235" dirty="0">
                <a:solidFill>
                  <a:srgbClr val="741B46"/>
                </a:solidFill>
                <a:latin typeface="Arial"/>
                <a:cs typeface="Arial"/>
              </a:rPr>
              <a:t> </a:t>
            </a:r>
            <a:r>
              <a:rPr sz="1300" i="1" spc="-5" dirty="0">
                <a:latin typeface="Arial"/>
                <a:cs typeface="Arial"/>
              </a:rPr>
              <a:t>Country</a:t>
            </a:r>
            <a:r>
              <a:rPr sz="1300" i="1" dirty="0">
                <a:latin typeface="Arial"/>
                <a:cs typeface="Arial"/>
              </a:rPr>
              <a:t> </a:t>
            </a:r>
            <a:r>
              <a:rPr sz="1300" i="1" spc="-5" dirty="0">
                <a:latin typeface="Arial"/>
                <a:cs typeface="Arial"/>
              </a:rPr>
              <a:t>where</a:t>
            </a:r>
            <a:r>
              <a:rPr sz="1300" i="1" spc="-30" dirty="0">
                <a:latin typeface="Arial"/>
                <a:cs typeface="Arial"/>
              </a:rPr>
              <a:t> </a:t>
            </a:r>
            <a:r>
              <a:rPr sz="1300" i="1" spc="-10" dirty="0">
                <a:latin typeface="Arial"/>
                <a:cs typeface="Arial"/>
              </a:rPr>
              <a:t>the</a:t>
            </a:r>
            <a:r>
              <a:rPr sz="1300" i="1" dirty="0">
                <a:latin typeface="Arial"/>
                <a:cs typeface="Arial"/>
              </a:rPr>
              <a:t> </a:t>
            </a:r>
            <a:r>
              <a:rPr sz="1300" i="1" spc="-15" dirty="0">
                <a:latin typeface="Arial"/>
                <a:cs typeface="Arial"/>
              </a:rPr>
              <a:t>movie</a:t>
            </a:r>
            <a:r>
              <a:rPr sz="1300" i="1" spc="20" dirty="0">
                <a:latin typeface="Arial"/>
                <a:cs typeface="Arial"/>
              </a:rPr>
              <a:t> </a:t>
            </a:r>
            <a:r>
              <a:rPr sz="1300" i="1" spc="-5" dirty="0">
                <a:latin typeface="Arial"/>
                <a:cs typeface="Arial"/>
              </a:rPr>
              <a:t>/</a:t>
            </a:r>
            <a:r>
              <a:rPr sz="1300" i="1" spc="20" dirty="0">
                <a:latin typeface="Arial"/>
                <a:cs typeface="Arial"/>
              </a:rPr>
              <a:t> </a:t>
            </a:r>
            <a:r>
              <a:rPr sz="1300" i="1" spc="-5" dirty="0">
                <a:latin typeface="Arial"/>
                <a:cs typeface="Arial"/>
              </a:rPr>
              <a:t>show was</a:t>
            </a:r>
            <a:r>
              <a:rPr sz="1300" i="1" spc="-25" dirty="0">
                <a:latin typeface="Arial"/>
                <a:cs typeface="Arial"/>
              </a:rPr>
              <a:t> </a:t>
            </a:r>
            <a:r>
              <a:rPr sz="1300" i="1" spc="-5" dirty="0">
                <a:latin typeface="Arial"/>
                <a:cs typeface="Arial"/>
              </a:rPr>
              <a:t>produced</a:t>
            </a:r>
            <a:endParaRPr sz="1300">
              <a:latin typeface="Arial"/>
              <a:cs typeface="Arial"/>
            </a:endParaRPr>
          </a:p>
          <a:p>
            <a:pPr marL="408940" indent="-387350">
              <a:lnSpc>
                <a:spcPct val="100000"/>
              </a:lnSpc>
              <a:spcBef>
                <a:spcPts val="409"/>
              </a:spcBef>
              <a:buFont typeface="Tahoma"/>
              <a:buChar char="●"/>
              <a:tabLst>
                <a:tab pos="408305" algn="l"/>
                <a:tab pos="408940" algn="l"/>
              </a:tabLst>
            </a:pPr>
            <a:r>
              <a:rPr sz="2100" b="1" i="1" spc="-5" dirty="0">
                <a:solidFill>
                  <a:srgbClr val="741B46"/>
                </a:solidFill>
                <a:latin typeface="Arial"/>
                <a:cs typeface="Arial"/>
              </a:rPr>
              <a:t>date_added</a:t>
            </a:r>
            <a:r>
              <a:rPr sz="2100" b="1" i="1" spc="-50" dirty="0">
                <a:solidFill>
                  <a:srgbClr val="741B46"/>
                </a:solidFill>
                <a:latin typeface="Arial"/>
                <a:cs typeface="Arial"/>
              </a:rPr>
              <a:t> </a:t>
            </a:r>
            <a:r>
              <a:rPr sz="2100" b="1" i="1" dirty="0">
                <a:solidFill>
                  <a:srgbClr val="741B46"/>
                </a:solidFill>
                <a:latin typeface="Arial"/>
                <a:cs typeface="Arial"/>
              </a:rPr>
              <a:t>:</a:t>
            </a:r>
            <a:r>
              <a:rPr sz="2100" b="1" i="1" spc="-235" dirty="0">
                <a:solidFill>
                  <a:srgbClr val="741B46"/>
                </a:solidFill>
                <a:latin typeface="Arial"/>
                <a:cs typeface="Arial"/>
              </a:rPr>
              <a:t> </a:t>
            </a:r>
            <a:r>
              <a:rPr sz="1300" i="1" spc="-5" dirty="0">
                <a:solidFill>
                  <a:srgbClr val="1F1F1F"/>
                </a:solidFill>
                <a:latin typeface="Arial"/>
                <a:cs typeface="Arial"/>
              </a:rPr>
              <a:t>Date </a:t>
            </a:r>
            <a:r>
              <a:rPr sz="1300" i="1" spc="-25" dirty="0">
                <a:solidFill>
                  <a:srgbClr val="1F1F1F"/>
                </a:solidFill>
                <a:latin typeface="Arial"/>
                <a:cs typeface="Arial"/>
              </a:rPr>
              <a:t>it</a:t>
            </a:r>
            <a:r>
              <a:rPr sz="1300" i="1" spc="2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300" i="1" dirty="0">
                <a:solidFill>
                  <a:srgbClr val="1F1F1F"/>
                </a:solidFill>
                <a:latin typeface="Arial"/>
                <a:cs typeface="Arial"/>
              </a:rPr>
              <a:t>was</a:t>
            </a:r>
            <a:r>
              <a:rPr sz="1300" i="1" spc="-3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300" i="1" spc="-5" dirty="0">
                <a:solidFill>
                  <a:srgbClr val="1F1F1F"/>
                </a:solidFill>
                <a:latin typeface="Arial"/>
                <a:cs typeface="Arial"/>
              </a:rPr>
              <a:t>added</a:t>
            </a:r>
            <a:r>
              <a:rPr sz="1300" i="1" spc="2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300" i="1" spc="-5" dirty="0">
                <a:solidFill>
                  <a:srgbClr val="1F1F1F"/>
                </a:solidFill>
                <a:latin typeface="Arial"/>
                <a:cs typeface="Arial"/>
              </a:rPr>
              <a:t>on </a:t>
            </a:r>
            <a:r>
              <a:rPr sz="1300" i="1" spc="-10" dirty="0">
                <a:solidFill>
                  <a:srgbClr val="1F1F1F"/>
                </a:solidFill>
                <a:latin typeface="Arial"/>
                <a:cs typeface="Arial"/>
              </a:rPr>
              <a:t>Netflix</a:t>
            </a:r>
            <a:endParaRPr sz="1300">
              <a:latin typeface="Arial"/>
              <a:cs typeface="Arial"/>
            </a:endParaRPr>
          </a:p>
          <a:p>
            <a:pPr marL="408940" indent="-387350">
              <a:lnSpc>
                <a:spcPct val="100000"/>
              </a:lnSpc>
              <a:spcBef>
                <a:spcPts val="409"/>
              </a:spcBef>
              <a:buFont typeface="Tahoma"/>
              <a:buChar char="●"/>
              <a:tabLst>
                <a:tab pos="408305" algn="l"/>
                <a:tab pos="408940" algn="l"/>
              </a:tabLst>
            </a:pPr>
            <a:r>
              <a:rPr sz="2100" b="1" i="1" dirty="0">
                <a:solidFill>
                  <a:srgbClr val="741B46"/>
                </a:solidFill>
                <a:latin typeface="Arial"/>
                <a:cs typeface="Arial"/>
              </a:rPr>
              <a:t>release_year</a:t>
            </a:r>
            <a:r>
              <a:rPr sz="2100" b="1" i="1" spc="-80" dirty="0">
                <a:solidFill>
                  <a:srgbClr val="741B46"/>
                </a:solidFill>
                <a:latin typeface="Arial"/>
                <a:cs typeface="Arial"/>
              </a:rPr>
              <a:t> </a:t>
            </a:r>
            <a:r>
              <a:rPr sz="2100" b="1" i="1" dirty="0">
                <a:solidFill>
                  <a:srgbClr val="741B46"/>
                </a:solidFill>
                <a:latin typeface="Arial"/>
                <a:cs typeface="Arial"/>
              </a:rPr>
              <a:t>:</a:t>
            </a:r>
            <a:r>
              <a:rPr sz="2100" b="1" i="1" spc="-235" dirty="0">
                <a:solidFill>
                  <a:srgbClr val="741B46"/>
                </a:solidFill>
                <a:latin typeface="Arial"/>
                <a:cs typeface="Arial"/>
              </a:rPr>
              <a:t> </a:t>
            </a:r>
            <a:r>
              <a:rPr sz="1300" i="1" spc="-10" dirty="0">
                <a:latin typeface="Arial"/>
                <a:cs typeface="Arial"/>
              </a:rPr>
              <a:t>Actual</a:t>
            </a:r>
            <a:r>
              <a:rPr sz="1300" i="1" spc="-50" dirty="0">
                <a:latin typeface="Arial"/>
                <a:cs typeface="Arial"/>
              </a:rPr>
              <a:t> </a:t>
            </a:r>
            <a:r>
              <a:rPr sz="1300" i="1" spc="-5" dirty="0">
                <a:latin typeface="Arial"/>
                <a:cs typeface="Arial"/>
              </a:rPr>
              <a:t>Release</a:t>
            </a:r>
            <a:r>
              <a:rPr sz="1300" i="1" spc="-30" dirty="0">
                <a:latin typeface="Arial"/>
                <a:cs typeface="Arial"/>
              </a:rPr>
              <a:t> </a:t>
            </a:r>
            <a:r>
              <a:rPr sz="1300" i="1" spc="-5" dirty="0">
                <a:latin typeface="Arial"/>
                <a:cs typeface="Arial"/>
              </a:rPr>
              <a:t>year</a:t>
            </a:r>
            <a:r>
              <a:rPr sz="1300" i="1" spc="15" dirty="0">
                <a:latin typeface="Arial"/>
                <a:cs typeface="Arial"/>
              </a:rPr>
              <a:t> </a:t>
            </a:r>
            <a:r>
              <a:rPr sz="1300" i="1" spc="-5" dirty="0">
                <a:latin typeface="Arial"/>
                <a:cs typeface="Arial"/>
              </a:rPr>
              <a:t>of </a:t>
            </a:r>
            <a:r>
              <a:rPr sz="1300" i="1" spc="-10" dirty="0">
                <a:latin typeface="Arial"/>
                <a:cs typeface="Arial"/>
              </a:rPr>
              <a:t>the</a:t>
            </a:r>
            <a:r>
              <a:rPr sz="1300" i="1" spc="-5" dirty="0">
                <a:latin typeface="Arial"/>
                <a:cs typeface="Arial"/>
              </a:rPr>
              <a:t> </a:t>
            </a:r>
            <a:r>
              <a:rPr sz="1300" i="1" spc="-15" dirty="0">
                <a:latin typeface="Arial"/>
                <a:cs typeface="Arial"/>
              </a:rPr>
              <a:t>movie</a:t>
            </a:r>
            <a:r>
              <a:rPr sz="1300" i="1" spc="20" dirty="0">
                <a:latin typeface="Arial"/>
                <a:cs typeface="Arial"/>
              </a:rPr>
              <a:t> </a:t>
            </a:r>
            <a:r>
              <a:rPr sz="1300" i="1" spc="-5" dirty="0">
                <a:latin typeface="Arial"/>
                <a:cs typeface="Arial"/>
              </a:rPr>
              <a:t>/</a:t>
            </a:r>
            <a:r>
              <a:rPr sz="1300" i="1" spc="20" dirty="0">
                <a:latin typeface="Arial"/>
                <a:cs typeface="Arial"/>
              </a:rPr>
              <a:t> </a:t>
            </a:r>
            <a:r>
              <a:rPr sz="1300" i="1" spc="-5" dirty="0">
                <a:latin typeface="Arial"/>
                <a:cs typeface="Arial"/>
              </a:rPr>
              <a:t>show</a:t>
            </a:r>
            <a:endParaRPr sz="1300">
              <a:latin typeface="Arial"/>
              <a:cs typeface="Arial"/>
            </a:endParaRPr>
          </a:p>
          <a:p>
            <a:pPr marL="408940" indent="-387350">
              <a:lnSpc>
                <a:spcPct val="100000"/>
              </a:lnSpc>
              <a:spcBef>
                <a:spcPts val="385"/>
              </a:spcBef>
              <a:buFont typeface="Tahoma"/>
              <a:buChar char="●"/>
              <a:tabLst>
                <a:tab pos="408305" algn="l"/>
                <a:tab pos="408940" algn="l"/>
              </a:tabLst>
            </a:pPr>
            <a:r>
              <a:rPr sz="2100" b="1" i="1" spc="-5" dirty="0">
                <a:solidFill>
                  <a:srgbClr val="741B46"/>
                </a:solidFill>
                <a:latin typeface="Arial"/>
                <a:cs typeface="Arial"/>
              </a:rPr>
              <a:t>r</a:t>
            </a:r>
            <a:r>
              <a:rPr sz="2100" b="1" i="1" spc="5" dirty="0">
                <a:solidFill>
                  <a:srgbClr val="741B46"/>
                </a:solidFill>
                <a:latin typeface="Arial"/>
                <a:cs typeface="Arial"/>
              </a:rPr>
              <a:t>a</a:t>
            </a:r>
            <a:r>
              <a:rPr sz="2100" b="1" i="1" spc="-10" dirty="0">
                <a:solidFill>
                  <a:srgbClr val="741B46"/>
                </a:solidFill>
                <a:latin typeface="Arial"/>
                <a:cs typeface="Arial"/>
              </a:rPr>
              <a:t>t</a:t>
            </a:r>
            <a:r>
              <a:rPr sz="2100" b="1" i="1" spc="-40" dirty="0">
                <a:solidFill>
                  <a:srgbClr val="741B46"/>
                </a:solidFill>
                <a:latin typeface="Arial"/>
                <a:cs typeface="Arial"/>
              </a:rPr>
              <a:t>i</a:t>
            </a:r>
            <a:r>
              <a:rPr sz="2100" b="1" i="1" spc="5" dirty="0">
                <a:solidFill>
                  <a:srgbClr val="741B46"/>
                </a:solidFill>
                <a:latin typeface="Arial"/>
                <a:cs typeface="Arial"/>
              </a:rPr>
              <a:t>ng</a:t>
            </a:r>
            <a:r>
              <a:rPr sz="2100" b="1" i="1" spc="-5" dirty="0">
                <a:solidFill>
                  <a:srgbClr val="741B46"/>
                </a:solidFill>
                <a:latin typeface="Arial"/>
                <a:cs typeface="Arial"/>
              </a:rPr>
              <a:t> </a:t>
            </a:r>
            <a:r>
              <a:rPr sz="2100" b="1" i="1" dirty="0">
                <a:solidFill>
                  <a:srgbClr val="741B46"/>
                </a:solidFill>
                <a:latin typeface="Arial"/>
                <a:cs typeface="Arial"/>
              </a:rPr>
              <a:t>:</a:t>
            </a:r>
            <a:r>
              <a:rPr sz="2100" b="1" i="1" spc="-235" dirty="0">
                <a:solidFill>
                  <a:srgbClr val="741B46"/>
                </a:solidFill>
                <a:latin typeface="Arial"/>
                <a:cs typeface="Arial"/>
              </a:rPr>
              <a:t> </a:t>
            </a:r>
            <a:r>
              <a:rPr sz="1300" i="1" spc="-10" dirty="0">
                <a:latin typeface="Arial"/>
                <a:cs typeface="Arial"/>
              </a:rPr>
              <a:t>T</a:t>
            </a:r>
            <a:r>
              <a:rPr sz="1300" i="1" spc="-5" dirty="0">
                <a:latin typeface="Arial"/>
                <a:cs typeface="Arial"/>
              </a:rPr>
              <a:t>V </a:t>
            </a:r>
            <a:r>
              <a:rPr sz="1300" i="1" spc="-10" dirty="0">
                <a:latin typeface="Arial"/>
                <a:cs typeface="Arial"/>
              </a:rPr>
              <a:t>Ra</a:t>
            </a:r>
            <a:r>
              <a:rPr sz="1300" i="1" spc="-5" dirty="0">
                <a:latin typeface="Arial"/>
                <a:cs typeface="Arial"/>
              </a:rPr>
              <a:t>t</a:t>
            </a:r>
            <a:r>
              <a:rPr sz="1300" i="1" spc="-55" dirty="0">
                <a:latin typeface="Arial"/>
                <a:cs typeface="Arial"/>
              </a:rPr>
              <a:t>i</a:t>
            </a:r>
            <a:r>
              <a:rPr sz="1300" i="1" spc="-10" dirty="0">
                <a:latin typeface="Arial"/>
                <a:cs typeface="Arial"/>
              </a:rPr>
              <a:t>n</a:t>
            </a:r>
            <a:r>
              <a:rPr sz="1300" i="1" spc="-5" dirty="0">
                <a:latin typeface="Arial"/>
                <a:cs typeface="Arial"/>
              </a:rPr>
              <a:t>g </a:t>
            </a:r>
            <a:r>
              <a:rPr sz="1300" i="1" spc="15" dirty="0">
                <a:latin typeface="Arial"/>
                <a:cs typeface="Arial"/>
              </a:rPr>
              <a:t>o</a:t>
            </a:r>
            <a:r>
              <a:rPr sz="1300" i="1" spc="-5" dirty="0">
                <a:latin typeface="Arial"/>
                <a:cs typeface="Arial"/>
              </a:rPr>
              <a:t>f </a:t>
            </a:r>
            <a:r>
              <a:rPr sz="1300" i="1" spc="-10" dirty="0">
                <a:latin typeface="Arial"/>
                <a:cs typeface="Arial"/>
              </a:rPr>
              <a:t>th</a:t>
            </a:r>
            <a:r>
              <a:rPr sz="1300" i="1" spc="-5" dirty="0">
                <a:latin typeface="Arial"/>
                <a:cs typeface="Arial"/>
              </a:rPr>
              <a:t>e</a:t>
            </a:r>
            <a:r>
              <a:rPr sz="1300" i="1" spc="20" dirty="0">
                <a:latin typeface="Arial"/>
                <a:cs typeface="Arial"/>
              </a:rPr>
              <a:t> </a:t>
            </a:r>
            <a:r>
              <a:rPr sz="1300" i="1" spc="-55" dirty="0">
                <a:latin typeface="Arial"/>
                <a:cs typeface="Arial"/>
              </a:rPr>
              <a:t>m</a:t>
            </a:r>
            <a:r>
              <a:rPr sz="1300" i="1" spc="-10" dirty="0">
                <a:latin typeface="Arial"/>
                <a:cs typeface="Arial"/>
              </a:rPr>
              <a:t>o</a:t>
            </a:r>
            <a:r>
              <a:rPr sz="1300" i="1" spc="15" dirty="0">
                <a:latin typeface="Arial"/>
                <a:cs typeface="Arial"/>
              </a:rPr>
              <a:t>v</a:t>
            </a:r>
            <a:r>
              <a:rPr sz="1300" i="1" spc="-55" dirty="0">
                <a:latin typeface="Arial"/>
                <a:cs typeface="Arial"/>
              </a:rPr>
              <a:t>i</a:t>
            </a:r>
            <a:r>
              <a:rPr sz="1300" i="1" spc="-5" dirty="0">
                <a:latin typeface="Arial"/>
                <a:cs typeface="Arial"/>
              </a:rPr>
              <a:t>e</a:t>
            </a:r>
            <a:r>
              <a:rPr sz="1300" i="1" spc="15" dirty="0">
                <a:latin typeface="Arial"/>
                <a:cs typeface="Arial"/>
              </a:rPr>
              <a:t> </a:t>
            </a:r>
            <a:r>
              <a:rPr sz="1300" i="1" spc="-5" dirty="0">
                <a:latin typeface="Arial"/>
                <a:cs typeface="Arial"/>
              </a:rPr>
              <a:t>/</a:t>
            </a:r>
            <a:r>
              <a:rPr sz="1300" i="1" spc="20" dirty="0">
                <a:latin typeface="Arial"/>
                <a:cs typeface="Arial"/>
              </a:rPr>
              <a:t> </a:t>
            </a:r>
            <a:r>
              <a:rPr sz="1300" i="1" spc="-10" dirty="0">
                <a:latin typeface="Arial"/>
                <a:cs typeface="Arial"/>
              </a:rPr>
              <a:t>sh</a:t>
            </a:r>
            <a:r>
              <a:rPr sz="1300" i="1" spc="15" dirty="0">
                <a:latin typeface="Arial"/>
                <a:cs typeface="Arial"/>
              </a:rPr>
              <a:t>o</a:t>
            </a:r>
            <a:r>
              <a:rPr sz="1300" i="1" spc="-5" dirty="0">
                <a:latin typeface="Arial"/>
                <a:cs typeface="Arial"/>
              </a:rPr>
              <a:t>w</a:t>
            </a:r>
            <a:endParaRPr sz="1300">
              <a:latin typeface="Arial"/>
              <a:cs typeface="Arial"/>
            </a:endParaRPr>
          </a:p>
          <a:p>
            <a:pPr marL="408940" indent="-387350">
              <a:lnSpc>
                <a:spcPct val="100000"/>
              </a:lnSpc>
              <a:spcBef>
                <a:spcPts val="409"/>
              </a:spcBef>
              <a:buFont typeface="Tahoma"/>
              <a:buChar char="●"/>
              <a:tabLst>
                <a:tab pos="408305" algn="l"/>
                <a:tab pos="408940" algn="l"/>
              </a:tabLst>
            </a:pPr>
            <a:r>
              <a:rPr sz="2100" b="1" i="1" spc="-5" dirty="0">
                <a:solidFill>
                  <a:srgbClr val="741B46"/>
                </a:solidFill>
                <a:latin typeface="Arial"/>
                <a:cs typeface="Arial"/>
              </a:rPr>
              <a:t>duration</a:t>
            </a:r>
            <a:r>
              <a:rPr sz="2100" b="1" i="1" dirty="0">
                <a:solidFill>
                  <a:srgbClr val="741B46"/>
                </a:solidFill>
                <a:latin typeface="Arial"/>
                <a:cs typeface="Arial"/>
              </a:rPr>
              <a:t> :</a:t>
            </a:r>
            <a:r>
              <a:rPr sz="2100" b="1" i="1" spc="-225" dirty="0">
                <a:solidFill>
                  <a:srgbClr val="741B46"/>
                </a:solidFill>
                <a:latin typeface="Arial"/>
                <a:cs typeface="Arial"/>
              </a:rPr>
              <a:t> </a:t>
            </a:r>
            <a:r>
              <a:rPr sz="1300" i="1" spc="-30" dirty="0">
                <a:latin typeface="Arial"/>
                <a:cs typeface="Arial"/>
              </a:rPr>
              <a:t>Total</a:t>
            </a:r>
            <a:r>
              <a:rPr sz="1300" i="1" dirty="0">
                <a:latin typeface="Arial"/>
                <a:cs typeface="Arial"/>
              </a:rPr>
              <a:t> </a:t>
            </a:r>
            <a:r>
              <a:rPr sz="1300" i="1" spc="-10" dirty="0">
                <a:latin typeface="Arial"/>
                <a:cs typeface="Arial"/>
              </a:rPr>
              <a:t>Duration</a:t>
            </a:r>
            <a:r>
              <a:rPr sz="1300" i="1" dirty="0">
                <a:latin typeface="Arial"/>
                <a:cs typeface="Arial"/>
              </a:rPr>
              <a:t> </a:t>
            </a:r>
            <a:r>
              <a:rPr sz="1300" i="1" spc="-5" dirty="0">
                <a:latin typeface="Arial"/>
                <a:cs typeface="Arial"/>
              </a:rPr>
              <a:t>-</a:t>
            </a:r>
            <a:r>
              <a:rPr sz="1300" i="1" spc="25" dirty="0">
                <a:latin typeface="Arial"/>
                <a:cs typeface="Arial"/>
              </a:rPr>
              <a:t> </a:t>
            </a:r>
            <a:r>
              <a:rPr sz="1300" i="1" spc="-30" dirty="0">
                <a:latin typeface="Arial"/>
                <a:cs typeface="Arial"/>
              </a:rPr>
              <a:t>in</a:t>
            </a:r>
            <a:r>
              <a:rPr sz="1300" i="1" spc="50" dirty="0">
                <a:latin typeface="Arial"/>
                <a:cs typeface="Arial"/>
              </a:rPr>
              <a:t> </a:t>
            </a:r>
            <a:r>
              <a:rPr sz="1300" i="1" spc="-15" dirty="0">
                <a:latin typeface="Arial"/>
                <a:cs typeface="Arial"/>
              </a:rPr>
              <a:t>minutes</a:t>
            </a:r>
            <a:r>
              <a:rPr sz="1300" i="1" spc="30" dirty="0">
                <a:latin typeface="Arial"/>
                <a:cs typeface="Arial"/>
              </a:rPr>
              <a:t> </a:t>
            </a:r>
            <a:r>
              <a:rPr sz="1300" i="1" spc="-5" dirty="0">
                <a:latin typeface="Arial"/>
                <a:cs typeface="Arial"/>
              </a:rPr>
              <a:t>or</a:t>
            </a:r>
            <a:r>
              <a:rPr sz="1300" i="1" dirty="0">
                <a:latin typeface="Arial"/>
                <a:cs typeface="Arial"/>
              </a:rPr>
              <a:t> </a:t>
            </a:r>
            <a:r>
              <a:rPr sz="1300" i="1" spc="-10" dirty="0">
                <a:latin typeface="Arial"/>
                <a:cs typeface="Arial"/>
              </a:rPr>
              <a:t>number</a:t>
            </a:r>
            <a:r>
              <a:rPr sz="1300" i="1" spc="25" dirty="0">
                <a:latin typeface="Arial"/>
                <a:cs typeface="Arial"/>
              </a:rPr>
              <a:t> </a:t>
            </a:r>
            <a:r>
              <a:rPr sz="1300" i="1" spc="-5" dirty="0">
                <a:latin typeface="Arial"/>
                <a:cs typeface="Arial"/>
              </a:rPr>
              <a:t>of</a:t>
            </a:r>
            <a:r>
              <a:rPr sz="1300" i="1" spc="5" dirty="0">
                <a:latin typeface="Arial"/>
                <a:cs typeface="Arial"/>
              </a:rPr>
              <a:t> </a:t>
            </a:r>
            <a:r>
              <a:rPr sz="1300" i="1" spc="-5" dirty="0">
                <a:latin typeface="Arial"/>
                <a:cs typeface="Arial"/>
              </a:rPr>
              <a:t>seasons</a:t>
            </a:r>
            <a:endParaRPr sz="1300">
              <a:latin typeface="Arial"/>
              <a:cs typeface="Arial"/>
            </a:endParaRPr>
          </a:p>
          <a:p>
            <a:pPr marL="408940" indent="-387350">
              <a:lnSpc>
                <a:spcPct val="100000"/>
              </a:lnSpc>
              <a:spcBef>
                <a:spcPts val="409"/>
              </a:spcBef>
              <a:buFont typeface="Tahoma"/>
              <a:buChar char="●"/>
              <a:tabLst>
                <a:tab pos="408305" algn="l"/>
                <a:tab pos="408940" algn="l"/>
              </a:tabLst>
            </a:pPr>
            <a:r>
              <a:rPr sz="2100" b="1" i="1" spc="-35" dirty="0">
                <a:solidFill>
                  <a:srgbClr val="741B46"/>
                </a:solidFill>
                <a:latin typeface="Arial"/>
                <a:cs typeface="Arial"/>
              </a:rPr>
              <a:t>li</a:t>
            </a:r>
            <a:r>
              <a:rPr sz="2100" b="1" i="1" spc="5" dirty="0">
                <a:solidFill>
                  <a:srgbClr val="741B46"/>
                </a:solidFill>
                <a:latin typeface="Arial"/>
                <a:cs typeface="Arial"/>
              </a:rPr>
              <a:t>s</a:t>
            </a:r>
            <a:r>
              <a:rPr sz="2100" b="1" i="1" spc="-5" dirty="0">
                <a:solidFill>
                  <a:srgbClr val="741B46"/>
                </a:solidFill>
                <a:latin typeface="Arial"/>
                <a:cs typeface="Arial"/>
              </a:rPr>
              <a:t>t</a:t>
            </a:r>
            <a:r>
              <a:rPr sz="2100" b="1" i="1" spc="5" dirty="0">
                <a:solidFill>
                  <a:srgbClr val="741B46"/>
                </a:solidFill>
                <a:latin typeface="Arial"/>
                <a:cs typeface="Arial"/>
              </a:rPr>
              <a:t>ed</a:t>
            </a:r>
            <a:r>
              <a:rPr sz="2100" b="1" i="1" spc="10" dirty="0">
                <a:solidFill>
                  <a:srgbClr val="741B46"/>
                </a:solidFill>
                <a:latin typeface="Arial"/>
                <a:cs typeface="Arial"/>
              </a:rPr>
              <a:t>_</a:t>
            </a:r>
            <a:r>
              <a:rPr sz="2100" b="1" i="1" spc="-15" dirty="0">
                <a:solidFill>
                  <a:srgbClr val="741B46"/>
                </a:solidFill>
                <a:latin typeface="Arial"/>
                <a:cs typeface="Arial"/>
              </a:rPr>
              <a:t>i</a:t>
            </a:r>
            <a:r>
              <a:rPr sz="2100" b="1" i="1" spc="5" dirty="0">
                <a:solidFill>
                  <a:srgbClr val="741B46"/>
                </a:solidFill>
                <a:latin typeface="Arial"/>
                <a:cs typeface="Arial"/>
              </a:rPr>
              <a:t>n</a:t>
            </a:r>
            <a:r>
              <a:rPr sz="2100" b="1" i="1" spc="-5" dirty="0">
                <a:solidFill>
                  <a:srgbClr val="741B46"/>
                </a:solidFill>
                <a:latin typeface="Arial"/>
                <a:cs typeface="Arial"/>
              </a:rPr>
              <a:t> </a:t>
            </a:r>
            <a:r>
              <a:rPr sz="2100" b="1" i="1" dirty="0">
                <a:solidFill>
                  <a:srgbClr val="741B46"/>
                </a:solidFill>
                <a:latin typeface="Arial"/>
                <a:cs typeface="Arial"/>
              </a:rPr>
              <a:t>:</a:t>
            </a:r>
            <a:r>
              <a:rPr sz="2100" b="1" i="1" spc="-204" dirty="0">
                <a:solidFill>
                  <a:srgbClr val="741B46"/>
                </a:solidFill>
                <a:latin typeface="Arial"/>
                <a:cs typeface="Arial"/>
              </a:rPr>
              <a:t> </a:t>
            </a:r>
            <a:r>
              <a:rPr sz="1300" i="1" spc="-10" dirty="0">
                <a:latin typeface="Arial"/>
                <a:cs typeface="Arial"/>
              </a:rPr>
              <a:t>Genres</a:t>
            </a:r>
            <a:endParaRPr sz="1300">
              <a:latin typeface="Arial"/>
              <a:cs typeface="Arial"/>
            </a:endParaRPr>
          </a:p>
          <a:p>
            <a:pPr marL="408940" indent="-387350">
              <a:lnSpc>
                <a:spcPct val="100000"/>
              </a:lnSpc>
              <a:spcBef>
                <a:spcPts val="384"/>
              </a:spcBef>
              <a:buFont typeface="Tahoma"/>
              <a:buChar char="●"/>
              <a:tabLst>
                <a:tab pos="408305" algn="l"/>
                <a:tab pos="408940" algn="l"/>
              </a:tabLst>
            </a:pPr>
            <a:r>
              <a:rPr sz="2100" b="1" i="1" spc="5" dirty="0">
                <a:solidFill>
                  <a:srgbClr val="741B46"/>
                </a:solidFill>
                <a:latin typeface="Arial"/>
                <a:cs typeface="Arial"/>
              </a:rPr>
              <a:t>de</a:t>
            </a:r>
            <a:r>
              <a:rPr sz="2100" b="1" i="1" spc="-20" dirty="0">
                <a:solidFill>
                  <a:srgbClr val="741B46"/>
                </a:solidFill>
                <a:latin typeface="Arial"/>
                <a:cs typeface="Arial"/>
              </a:rPr>
              <a:t>s</a:t>
            </a:r>
            <a:r>
              <a:rPr sz="2100" b="1" i="1" spc="5" dirty="0">
                <a:solidFill>
                  <a:srgbClr val="741B46"/>
                </a:solidFill>
                <a:latin typeface="Arial"/>
                <a:cs typeface="Arial"/>
              </a:rPr>
              <a:t>c</a:t>
            </a:r>
            <a:r>
              <a:rPr sz="2100" b="1" i="1" spc="-5" dirty="0">
                <a:solidFill>
                  <a:srgbClr val="741B46"/>
                </a:solidFill>
                <a:latin typeface="Arial"/>
                <a:cs typeface="Arial"/>
              </a:rPr>
              <a:t>r</a:t>
            </a:r>
            <a:r>
              <a:rPr sz="2100" b="1" i="1" spc="-40" dirty="0">
                <a:solidFill>
                  <a:srgbClr val="741B46"/>
                </a:solidFill>
                <a:latin typeface="Arial"/>
                <a:cs typeface="Arial"/>
              </a:rPr>
              <a:t>i</a:t>
            </a:r>
            <a:r>
              <a:rPr sz="2100" b="1" i="1" spc="5" dirty="0">
                <a:solidFill>
                  <a:srgbClr val="741B46"/>
                </a:solidFill>
                <a:latin typeface="Arial"/>
                <a:cs typeface="Arial"/>
              </a:rPr>
              <a:t>p</a:t>
            </a:r>
            <a:r>
              <a:rPr sz="2100" b="1" i="1" spc="-10" dirty="0">
                <a:solidFill>
                  <a:srgbClr val="741B46"/>
                </a:solidFill>
                <a:latin typeface="Arial"/>
                <a:cs typeface="Arial"/>
              </a:rPr>
              <a:t>t</a:t>
            </a:r>
            <a:r>
              <a:rPr sz="2100" b="1" i="1" spc="-40" dirty="0">
                <a:solidFill>
                  <a:srgbClr val="741B46"/>
                </a:solidFill>
                <a:latin typeface="Arial"/>
                <a:cs typeface="Arial"/>
              </a:rPr>
              <a:t>i</a:t>
            </a:r>
            <a:r>
              <a:rPr sz="2100" b="1" i="1" spc="10" dirty="0">
                <a:solidFill>
                  <a:srgbClr val="741B46"/>
                </a:solidFill>
                <a:latin typeface="Arial"/>
                <a:cs typeface="Arial"/>
              </a:rPr>
              <a:t>o</a:t>
            </a:r>
            <a:r>
              <a:rPr sz="2100" b="1" i="1" spc="5" dirty="0">
                <a:solidFill>
                  <a:srgbClr val="741B46"/>
                </a:solidFill>
                <a:latin typeface="Arial"/>
                <a:cs typeface="Arial"/>
              </a:rPr>
              <a:t>n:</a:t>
            </a:r>
            <a:r>
              <a:rPr sz="2100" b="1" i="1" spc="-210" dirty="0">
                <a:solidFill>
                  <a:srgbClr val="741B46"/>
                </a:solidFill>
                <a:latin typeface="Arial"/>
                <a:cs typeface="Arial"/>
              </a:rPr>
              <a:t> </a:t>
            </a:r>
            <a:r>
              <a:rPr sz="1300" i="1" spc="-10" dirty="0">
                <a:latin typeface="Arial"/>
                <a:cs typeface="Arial"/>
              </a:rPr>
              <a:t>Th</a:t>
            </a:r>
            <a:r>
              <a:rPr sz="1300" i="1" spc="-5" dirty="0">
                <a:latin typeface="Arial"/>
                <a:cs typeface="Arial"/>
              </a:rPr>
              <a:t>e </a:t>
            </a:r>
            <a:r>
              <a:rPr sz="1300" i="1" spc="-10" dirty="0">
                <a:latin typeface="Arial"/>
                <a:cs typeface="Arial"/>
              </a:rPr>
              <a:t>Su</a:t>
            </a:r>
            <a:r>
              <a:rPr sz="1300" i="1" spc="-35" dirty="0">
                <a:latin typeface="Arial"/>
                <a:cs typeface="Arial"/>
              </a:rPr>
              <a:t>m</a:t>
            </a:r>
            <a:r>
              <a:rPr sz="1300" i="1" spc="-55" dirty="0">
                <a:latin typeface="Arial"/>
                <a:cs typeface="Arial"/>
              </a:rPr>
              <a:t>m</a:t>
            </a:r>
            <a:r>
              <a:rPr sz="1300" i="1" spc="-5" dirty="0">
                <a:latin typeface="Arial"/>
                <a:cs typeface="Arial"/>
              </a:rPr>
              <a:t>ary</a:t>
            </a:r>
            <a:r>
              <a:rPr sz="1300" i="1" spc="15" dirty="0">
                <a:latin typeface="Arial"/>
                <a:cs typeface="Arial"/>
              </a:rPr>
              <a:t> </a:t>
            </a:r>
            <a:r>
              <a:rPr sz="1300" i="1" spc="-5" dirty="0">
                <a:latin typeface="Arial"/>
                <a:cs typeface="Arial"/>
              </a:rPr>
              <a:t>de</a:t>
            </a:r>
            <a:r>
              <a:rPr sz="1300" i="1" spc="-15" dirty="0">
                <a:latin typeface="Arial"/>
                <a:cs typeface="Arial"/>
              </a:rPr>
              <a:t>s</a:t>
            </a:r>
            <a:r>
              <a:rPr sz="1300" i="1" spc="-5" dirty="0">
                <a:latin typeface="Arial"/>
                <a:cs typeface="Arial"/>
              </a:rPr>
              <a:t>c</a:t>
            </a:r>
            <a:r>
              <a:rPr sz="1300" i="1" spc="15" dirty="0">
                <a:latin typeface="Arial"/>
                <a:cs typeface="Arial"/>
              </a:rPr>
              <a:t>r</a:t>
            </a:r>
            <a:r>
              <a:rPr sz="1300" i="1" spc="-30" dirty="0">
                <a:latin typeface="Arial"/>
                <a:cs typeface="Arial"/>
              </a:rPr>
              <a:t>i</a:t>
            </a:r>
            <a:r>
              <a:rPr sz="1300" i="1" spc="-5" dirty="0">
                <a:latin typeface="Arial"/>
                <a:cs typeface="Arial"/>
              </a:rPr>
              <a:t>p</a:t>
            </a:r>
            <a:r>
              <a:rPr sz="1300" i="1" spc="-10" dirty="0">
                <a:latin typeface="Arial"/>
                <a:cs typeface="Arial"/>
              </a:rPr>
              <a:t>t</a:t>
            </a:r>
            <a:r>
              <a:rPr sz="1300" i="1" spc="-55" dirty="0">
                <a:latin typeface="Arial"/>
                <a:cs typeface="Arial"/>
              </a:rPr>
              <a:t>i</a:t>
            </a:r>
            <a:r>
              <a:rPr sz="1300" i="1" spc="-10" dirty="0">
                <a:latin typeface="Arial"/>
                <a:cs typeface="Arial"/>
              </a:rPr>
              <a:t>on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09597" y="0"/>
            <a:ext cx="4151629" cy="644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50" spc="5" dirty="0">
                <a:latin typeface="Georgia"/>
                <a:cs typeface="Georgia"/>
              </a:rPr>
              <a:t>Data</a:t>
            </a:r>
            <a:r>
              <a:rPr sz="4050" spc="-165" dirty="0">
                <a:latin typeface="Georgia"/>
                <a:cs typeface="Georgia"/>
              </a:rPr>
              <a:t> </a:t>
            </a:r>
            <a:r>
              <a:rPr sz="4050" dirty="0">
                <a:latin typeface="Georgia"/>
                <a:cs typeface="Georgia"/>
              </a:rPr>
              <a:t>Summary</a:t>
            </a:r>
            <a:endParaRPr sz="405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58200" y="121919"/>
            <a:ext cx="566927" cy="63703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21151" y="0"/>
            <a:ext cx="2901696" cy="526999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72200" y="1798319"/>
            <a:ext cx="2944368" cy="15514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928" y="1703831"/>
            <a:ext cx="8351520" cy="331012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88135" y="67132"/>
            <a:ext cx="5685790" cy="651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i="0" dirty="0">
                <a:latin typeface="Arial"/>
                <a:cs typeface="Arial"/>
              </a:rPr>
              <a:t>Basic</a:t>
            </a:r>
            <a:r>
              <a:rPr sz="4100" i="0" spc="-105" dirty="0">
                <a:latin typeface="Arial"/>
                <a:cs typeface="Arial"/>
              </a:rPr>
              <a:t> </a:t>
            </a:r>
            <a:r>
              <a:rPr sz="4100" i="0" spc="-5" dirty="0">
                <a:latin typeface="Arial"/>
                <a:cs typeface="Arial"/>
              </a:rPr>
              <a:t>Data</a:t>
            </a:r>
            <a:r>
              <a:rPr sz="4100" i="0" spc="-75" dirty="0">
                <a:latin typeface="Arial"/>
                <a:cs typeface="Arial"/>
              </a:rPr>
              <a:t> </a:t>
            </a:r>
            <a:r>
              <a:rPr sz="4100" i="0" dirty="0">
                <a:latin typeface="Arial"/>
                <a:cs typeface="Arial"/>
              </a:rPr>
              <a:t>Exploration</a:t>
            </a:r>
            <a:endParaRPr sz="4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5115" y="986787"/>
            <a:ext cx="8422005" cy="75628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60045" indent="-347980">
              <a:lnSpc>
                <a:spcPct val="100000"/>
              </a:lnSpc>
              <a:spcBef>
                <a:spcPts val="325"/>
              </a:spcBef>
              <a:buFont typeface="Tahoma"/>
              <a:buChar char="●"/>
              <a:tabLst>
                <a:tab pos="360045" algn="l"/>
                <a:tab pos="360680" algn="l"/>
              </a:tabLst>
            </a:pPr>
            <a:r>
              <a:rPr sz="1500" i="1" dirty="0">
                <a:latin typeface="Georgia"/>
                <a:cs typeface="Georgia"/>
              </a:rPr>
              <a:t>The</a:t>
            </a:r>
            <a:r>
              <a:rPr sz="1500" i="1" spc="5" dirty="0">
                <a:latin typeface="Georgia"/>
                <a:cs typeface="Georgia"/>
              </a:rPr>
              <a:t> </a:t>
            </a:r>
            <a:r>
              <a:rPr sz="1500" i="1" dirty="0">
                <a:latin typeface="Georgia"/>
                <a:cs typeface="Georgia"/>
              </a:rPr>
              <a:t>dataset</a:t>
            </a:r>
            <a:r>
              <a:rPr sz="1500" i="1" spc="-15" dirty="0">
                <a:latin typeface="Georgia"/>
                <a:cs typeface="Georgia"/>
              </a:rPr>
              <a:t> </a:t>
            </a:r>
            <a:r>
              <a:rPr sz="1500" i="1" dirty="0">
                <a:latin typeface="Georgia"/>
                <a:cs typeface="Georgia"/>
              </a:rPr>
              <a:t>has</a:t>
            </a:r>
            <a:r>
              <a:rPr sz="1500" i="1" spc="-10" dirty="0">
                <a:latin typeface="Georgia"/>
                <a:cs typeface="Georgia"/>
              </a:rPr>
              <a:t> </a:t>
            </a:r>
            <a:r>
              <a:rPr sz="1500" b="1" i="1" spc="10" dirty="0">
                <a:latin typeface="Georgia"/>
                <a:cs typeface="Georgia"/>
              </a:rPr>
              <a:t>7787</a:t>
            </a:r>
            <a:r>
              <a:rPr sz="1500" b="1" i="1" spc="-75" dirty="0">
                <a:latin typeface="Georgia"/>
                <a:cs typeface="Georgia"/>
              </a:rPr>
              <a:t> </a:t>
            </a:r>
            <a:r>
              <a:rPr sz="1500" b="1" i="1" spc="-5" dirty="0">
                <a:latin typeface="Georgia"/>
                <a:cs typeface="Georgia"/>
              </a:rPr>
              <a:t>observations</a:t>
            </a:r>
            <a:r>
              <a:rPr sz="1500" b="1" i="1" spc="-75" dirty="0">
                <a:latin typeface="Georgia"/>
                <a:cs typeface="Georgia"/>
              </a:rPr>
              <a:t> </a:t>
            </a:r>
            <a:r>
              <a:rPr sz="1500" b="1" i="1" spc="5" dirty="0">
                <a:latin typeface="Georgia"/>
                <a:cs typeface="Georgia"/>
              </a:rPr>
              <a:t>and</a:t>
            </a:r>
            <a:r>
              <a:rPr sz="1500" b="1" i="1" spc="-60" dirty="0">
                <a:latin typeface="Georgia"/>
                <a:cs typeface="Georgia"/>
              </a:rPr>
              <a:t> </a:t>
            </a:r>
            <a:r>
              <a:rPr sz="1500" b="1" i="1" spc="5" dirty="0">
                <a:latin typeface="Georgia"/>
                <a:cs typeface="Georgia"/>
              </a:rPr>
              <a:t>12</a:t>
            </a:r>
            <a:r>
              <a:rPr sz="1500" b="1" i="1" dirty="0">
                <a:latin typeface="Georgia"/>
                <a:cs typeface="Georgia"/>
              </a:rPr>
              <a:t> </a:t>
            </a:r>
            <a:r>
              <a:rPr sz="1500" b="1" i="1" spc="-5" dirty="0">
                <a:latin typeface="Georgia"/>
                <a:cs typeface="Georgia"/>
              </a:rPr>
              <a:t>features(columns).</a:t>
            </a:r>
            <a:endParaRPr sz="1500">
              <a:latin typeface="Georgia"/>
              <a:cs typeface="Georgia"/>
            </a:endParaRPr>
          </a:p>
          <a:p>
            <a:pPr marL="360045" indent="-347980">
              <a:lnSpc>
                <a:spcPts val="1735"/>
              </a:lnSpc>
              <a:spcBef>
                <a:spcPts val="200"/>
              </a:spcBef>
              <a:buFont typeface="Tahoma"/>
              <a:buChar char="●"/>
              <a:tabLst>
                <a:tab pos="360045" algn="l"/>
                <a:tab pos="360680" algn="l"/>
              </a:tabLst>
            </a:pPr>
            <a:r>
              <a:rPr sz="1450" i="1" spc="-10" dirty="0">
                <a:latin typeface="Georgia"/>
                <a:cs typeface="Georgia"/>
              </a:rPr>
              <a:t>The</a:t>
            </a:r>
            <a:r>
              <a:rPr sz="1450" i="1" spc="-15" dirty="0">
                <a:latin typeface="Georgia"/>
                <a:cs typeface="Georgia"/>
              </a:rPr>
              <a:t> </a:t>
            </a:r>
            <a:r>
              <a:rPr sz="1450" i="1" spc="-10" dirty="0">
                <a:latin typeface="Georgia"/>
                <a:cs typeface="Georgia"/>
              </a:rPr>
              <a:t>dataset</a:t>
            </a:r>
            <a:r>
              <a:rPr sz="1450" i="1" dirty="0">
                <a:latin typeface="Georgia"/>
                <a:cs typeface="Georgia"/>
              </a:rPr>
              <a:t> </a:t>
            </a:r>
            <a:r>
              <a:rPr sz="1450" i="1" spc="-10" dirty="0">
                <a:latin typeface="Georgia"/>
                <a:cs typeface="Georgia"/>
              </a:rPr>
              <a:t>consists</a:t>
            </a:r>
            <a:r>
              <a:rPr sz="1450" i="1" spc="5" dirty="0">
                <a:latin typeface="Georgia"/>
                <a:cs typeface="Georgia"/>
              </a:rPr>
              <a:t> </a:t>
            </a:r>
            <a:r>
              <a:rPr sz="1450" i="1" spc="-10" dirty="0">
                <a:latin typeface="Georgia"/>
                <a:cs typeface="Georgia"/>
              </a:rPr>
              <a:t>of</a:t>
            </a:r>
            <a:r>
              <a:rPr sz="1450" i="1" spc="20" dirty="0">
                <a:latin typeface="Georgia"/>
                <a:cs typeface="Georgia"/>
              </a:rPr>
              <a:t> </a:t>
            </a:r>
            <a:r>
              <a:rPr sz="1450" b="1" i="1" spc="-15" dirty="0">
                <a:latin typeface="Georgia"/>
                <a:cs typeface="Georgia"/>
              </a:rPr>
              <a:t>eleven</a:t>
            </a:r>
            <a:r>
              <a:rPr sz="1450" b="1" i="1" spc="35" dirty="0">
                <a:latin typeface="Georgia"/>
                <a:cs typeface="Georgia"/>
              </a:rPr>
              <a:t> </a:t>
            </a:r>
            <a:r>
              <a:rPr sz="1450" b="1" i="1" spc="-10" dirty="0">
                <a:latin typeface="Georgia"/>
                <a:cs typeface="Georgia"/>
              </a:rPr>
              <a:t>textual</a:t>
            </a:r>
            <a:r>
              <a:rPr sz="1450" b="1" i="1" dirty="0">
                <a:latin typeface="Georgia"/>
                <a:cs typeface="Georgia"/>
              </a:rPr>
              <a:t> </a:t>
            </a:r>
            <a:r>
              <a:rPr sz="1450" b="1" i="1" spc="-15" dirty="0">
                <a:latin typeface="Georgia"/>
                <a:cs typeface="Georgia"/>
              </a:rPr>
              <a:t>columns</a:t>
            </a:r>
            <a:r>
              <a:rPr sz="1450" b="1" i="1" spc="20" dirty="0">
                <a:latin typeface="Georgia"/>
                <a:cs typeface="Georgia"/>
              </a:rPr>
              <a:t> </a:t>
            </a:r>
            <a:r>
              <a:rPr sz="1450" b="1" i="1" spc="-10" dirty="0">
                <a:latin typeface="Georgia"/>
                <a:cs typeface="Georgia"/>
              </a:rPr>
              <a:t>and</a:t>
            </a:r>
            <a:r>
              <a:rPr sz="1450" b="1" i="1" spc="5" dirty="0">
                <a:latin typeface="Georgia"/>
                <a:cs typeface="Georgia"/>
              </a:rPr>
              <a:t> </a:t>
            </a:r>
            <a:r>
              <a:rPr sz="1450" b="1" i="1" spc="-15" dirty="0">
                <a:latin typeface="Georgia"/>
                <a:cs typeface="Georgia"/>
              </a:rPr>
              <a:t>one</a:t>
            </a:r>
            <a:r>
              <a:rPr sz="1450" b="1" i="1" spc="55" dirty="0">
                <a:latin typeface="Georgia"/>
                <a:cs typeface="Georgia"/>
              </a:rPr>
              <a:t> </a:t>
            </a:r>
            <a:r>
              <a:rPr sz="1450" b="1" i="1" spc="-15" dirty="0">
                <a:latin typeface="Georgia"/>
                <a:cs typeface="Georgia"/>
              </a:rPr>
              <a:t>numeric</a:t>
            </a:r>
            <a:r>
              <a:rPr sz="1450" b="1" i="1" spc="25" dirty="0">
                <a:latin typeface="Georgia"/>
                <a:cs typeface="Georgia"/>
              </a:rPr>
              <a:t> </a:t>
            </a:r>
            <a:r>
              <a:rPr sz="1450" b="1" i="1" spc="-15" dirty="0">
                <a:latin typeface="Georgia"/>
                <a:cs typeface="Georgia"/>
              </a:rPr>
              <a:t>column(‘release_year’</a:t>
            </a:r>
            <a:r>
              <a:rPr sz="1450" b="1" i="1" spc="125" dirty="0">
                <a:latin typeface="Georgia"/>
                <a:cs typeface="Georgia"/>
              </a:rPr>
              <a:t> </a:t>
            </a:r>
            <a:r>
              <a:rPr sz="1450" b="1" i="1" spc="-5" dirty="0">
                <a:latin typeface="Georgia"/>
                <a:cs typeface="Georgia"/>
              </a:rPr>
              <a:t>)</a:t>
            </a:r>
            <a:endParaRPr sz="1450">
              <a:latin typeface="Georgia"/>
              <a:cs typeface="Georgia"/>
            </a:endParaRPr>
          </a:p>
          <a:p>
            <a:pPr marL="360045" indent="-347980">
              <a:lnSpc>
                <a:spcPts val="1795"/>
              </a:lnSpc>
              <a:buFont typeface="Tahoma"/>
              <a:buChar char="●"/>
              <a:tabLst>
                <a:tab pos="360045" algn="l"/>
                <a:tab pos="360680" algn="l"/>
              </a:tabLst>
            </a:pPr>
            <a:r>
              <a:rPr sz="1500" i="1" dirty="0">
                <a:latin typeface="Georgia"/>
                <a:cs typeface="Georgia"/>
              </a:rPr>
              <a:t>No</a:t>
            </a:r>
            <a:r>
              <a:rPr sz="1500" i="1" spc="-35" dirty="0">
                <a:latin typeface="Georgia"/>
                <a:cs typeface="Georgia"/>
              </a:rPr>
              <a:t> </a:t>
            </a:r>
            <a:r>
              <a:rPr sz="1500" i="1" spc="-5" dirty="0">
                <a:latin typeface="Georgia"/>
                <a:cs typeface="Georgia"/>
              </a:rPr>
              <a:t>Duplicate</a:t>
            </a:r>
            <a:r>
              <a:rPr sz="1500" i="1" spc="-50" dirty="0">
                <a:latin typeface="Georgia"/>
                <a:cs typeface="Georgia"/>
              </a:rPr>
              <a:t> </a:t>
            </a:r>
            <a:r>
              <a:rPr sz="1500" i="1" spc="-5" dirty="0">
                <a:latin typeface="Georgia"/>
                <a:cs typeface="Georgia"/>
              </a:rPr>
              <a:t>values.</a:t>
            </a:r>
            <a:endParaRPr sz="1500">
              <a:latin typeface="Georgia"/>
              <a:cs typeface="Georgi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58200" y="121919"/>
            <a:ext cx="566927" cy="6370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952230" cy="5096510"/>
            <a:chOff x="0" y="0"/>
            <a:chExt cx="8952230" cy="5096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77567" y="0"/>
              <a:ext cx="3761231" cy="7376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7055"/>
              <a:ext cx="8951976" cy="50292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0187" y="0"/>
            <a:ext cx="5175885" cy="8197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200" spc="5" dirty="0"/>
              <a:t>EDA</a:t>
            </a:r>
            <a:r>
              <a:rPr sz="5200" spc="-660" dirty="0"/>
              <a:t> </a:t>
            </a:r>
            <a:r>
              <a:rPr sz="2800" b="0" dirty="0">
                <a:latin typeface="Arial"/>
                <a:cs typeface="Arial"/>
              </a:rPr>
              <a:t>(</a:t>
            </a:r>
            <a:r>
              <a:rPr sz="2800" b="0" spc="-10" dirty="0">
                <a:latin typeface="Arial"/>
                <a:cs typeface="Arial"/>
              </a:rPr>
              <a:t>C</a:t>
            </a:r>
            <a:r>
              <a:rPr sz="2800" b="0" dirty="0">
                <a:latin typeface="Arial"/>
                <a:cs typeface="Arial"/>
              </a:rPr>
              <a:t>h</a:t>
            </a:r>
            <a:r>
              <a:rPr sz="2800" b="0" spc="-25" dirty="0">
                <a:latin typeface="Arial"/>
                <a:cs typeface="Arial"/>
              </a:rPr>
              <a:t>e</a:t>
            </a:r>
            <a:r>
              <a:rPr sz="2800" b="0" spc="15" dirty="0">
                <a:latin typeface="Arial"/>
                <a:cs typeface="Arial"/>
              </a:rPr>
              <a:t>ck</a:t>
            </a:r>
            <a:r>
              <a:rPr sz="2800" b="0" dirty="0">
                <a:latin typeface="Arial"/>
                <a:cs typeface="Arial"/>
              </a:rPr>
              <a:t>ing</a:t>
            </a:r>
            <a:r>
              <a:rPr sz="2800" b="0" spc="-65" dirty="0">
                <a:latin typeface="Arial"/>
                <a:cs typeface="Arial"/>
              </a:rPr>
              <a:t> </a:t>
            </a:r>
            <a:r>
              <a:rPr sz="2800" b="0" spc="-10" dirty="0">
                <a:latin typeface="Arial"/>
                <a:cs typeface="Arial"/>
              </a:rPr>
              <a:t>N</a:t>
            </a:r>
            <a:r>
              <a:rPr sz="2800" b="0" dirty="0">
                <a:latin typeface="Arial"/>
                <a:cs typeface="Arial"/>
              </a:rPr>
              <a:t>a</a:t>
            </a:r>
            <a:r>
              <a:rPr sz="2800" b="0" spc="5" dirty="0">
                <a:latin typeface="Arial"/>
                <a:cs typeface="Arial"/>
              </a:rPr>
              <a:t>N</a:t>
            </a:r>
            <a:r>
              <a:rPr sz="2800" b="0" spc="-25" dirty="0">
                <a:latin typeface="Arial"/>
                <a:cs typeface="Arial"/>
              </a:rPr>
              <a:t> </a:t>
            </a:r>
            <a:r>
              <a:rPr sz="2800" b="0" spc="15" dirty="0">
                <a:latin typeface="Arial"/>
                <a:cs typeface="Arial"/>
              </a:rPr>
              <a:t>v</a:t>
            </a:r>
            <a:r>
              <a:rPr sz="2800" b="0" dirty="0">
                <a:latin typeface="Arial"/>
                <a:cs typeface="Arial"/>
              </a:rPr>
              <a:t>al</a:t>
            </a:r>
            <a:r>
              <a:rPr sz="2800" b="0" spc="-5" dirty="0">
                <a:latin typeface="Arial"/>
                <a:cs typeface="Arial"/>
              </a:rPr>
              <a:t>u</a:t>
            </a:r>
            <a:r>
              <a:rPr sz="2800" b="0" spc="-25" dirty="0">
                <a:latin typeface="Arial"/>
                <a:cs typeface="Arial"/>
              </a:rPr>
              <a:t>e</a:t>
            </a:r>
            <a:r>
              <a:rPr sz="2800" b="0" spc="15" dirty="0">
                <a:latin typeface="Arial"/>
                <a:cs typeface="Arial"/>
              </a:rPr>
              <a:t>s</a:t>
            </a:r>
            <a:r>
              <a:rPr sz="2800" b="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40221" y="832643"/>
            <a:ext cx="2414905" cy="351218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225"/>
              </a:spcBef>
              <a:buFont typeface="Tahoma"/>
              <a:buChar char="●"/>
              <a:tabLst>
                <a:tab pos="356870" algn="l"/>
                <a:tab pos="357505" algn="l"/>
              </a:tabLst>
            </a:pPr>
            <a:r>
              <a:rPr sz="1400" b="1" spc="-10" dirty="0">
                <a:solidFill>
                  <a:srgbClr val="124F5C"/>
                </a:solidFill>
                <a:latin typeface="Arial"/>
                <a:cs typeface="Arial"/>
              </a:rPr>
              <a:t>Null</a:t>
            </a:r>
            <a:r>
              <a:rPr sz="1400" b="1" spc="-5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124F5C"/>
                </a:solidFill>
                <a:latin typeface="Arial"/>
                <a:cs typeface="Arial"/>
              </a:rPr>
              <a:t>values</a:t>
            </a:r>
            <a:r>
              <a:rPr sz="1400" b="1" spc="-15" dirty="0">
                <a:solidFill>
                  <a:srgbClr val="124F5C"/>
                </a:solidFill>
                <a:latin typeface="Arial"/>
                <a:cs typeface="Arial"/>
              </a:rPr>
              <a:t> present </a:t>
            </a:r>
            <a:r>
              <a:rPr sz="1400" b="1" spc="-5" dirty="0">
                <a:solidFill>
                  <a:srgbClr val="124F5C"/>
                </a:solidFill>
                <a:latin typeface="Arial"/>
                <a:cs typeface="Arial"/>
              </a:rPr>
              <a:t>in</a:t>
            </a:r>
            <a:endParaRPr sz="14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120"/>
              </a:spcBef>
            </a:pPr>
            <a:r>
              <a:rPr sz="1400" b="1" spc="-10" dirty="0">
                <a:solidFill>
                  <a:srgbClr val="124F5C"/>
                </a:solidFill>
                <a:latin typeface="Arial"/>
                <a:cs typeface="Arial"/>
              </a:rPr>
              <a:t>this</a:t>
            </a:r>
            <a:r>
              <a:rPr sz="1400" b="1" spc="-8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124F5C"/>
                </a:solidFill>
                <a:latin typeface="Arial"/>
                <a:cs typeface="Arial"/>
              </a:rPr>
              <a:t>columns</a:t>
            </a:r>
            <a:endParaRPr sz="1400">
              <a:latin typeface="Arial"/>
              <a:cs typeface="Arial"/>
            </a:endParaRPr>
          </a:p>
          <a:p>
            <a:pPr marL="802005" lvl="1" indent="-332740">
              <a:lnSpc>
                <a:spcPct val="100000"/>
              </a:lnSpc>
              <a:spcBef>
                <a:spcPts val="75"/>
              </a:spcBef>
              <a:buChar char="○"/>
              <a:tabLst>
                <a:tab pos="802005" algn="l"/>
                <a:tab pos="802640" algn="l"/>
              </a:tabLst>
            </a:pPr>
            <a:r>
              <a:rPr sz="1400" spc="-25" dirty="0">
                <a:solidFill>
                  <a:srgbClr val="124F5C"/>
                </a:solidFill>
                <a:latin typeface="Tahoma"/>
                <a:cs typeface="Tahoma"/>
              </a:rPr>
              <a:t>director</a:t>
            </a:r>
            <a:endParaRPr sz="1400">
              <a:latin typeface="Tahoma"/>
              <a:cs typeface="Tahoma"/>
            </a:endParaRPr>
          </a:p>
          <a:p>
            <a:pPr marL="802005" lvl="1" indent="-332740">
              <a:lnSpc>
                <a:spcPct val="100000"/>
              </a:lnSpc>
              <a:buChar char="○"/>
              <a:tabLst>
                <a:tab pos="802005" algn="l"/>
                <a:tab pos="802640" algn="l"/>
              </a:tabLst>
            </a:pPr>
            <a:r>
              <a:rPr sz="1400" spc="10" dirty="0">
                <a:solidFill>
                  <a:srgbClr val="124F5C"/>
                </a:solidFill>
                <a:latin typeface="Tahoma"/>
                <a:cs typeface="Tahoma"/>
              </a:rPr>
              <a:t>cast</a:t>
            </a:r>
            <a:endParaRPr sz="1400">
              <a:latin typeface="Tahoma"/>
              <a:cs typeface="Tahoma"/>
            </a:endParaRPr>
          </a:p>
          <a:p>
            <a:pPr marL="802005" lvl="1" indent="-332740">
              <a:lnSpc>
                <a:spcPct val="100000"/>
              </a:lnSpc>
              <a:buChar char="○"/>
              <a:tabLst>
                <a:tab pos="802005" algn="l"/>
                <a:tab pos="802640" algn="l"/>
              </a:tabLst>
            </a:pPr>
            <a:r>
              <a:rPr sz="1400" spc="-10" dirty="0">
                <a:solidFill>
                  <a:srgbClr val="124F5C"/>
                </a:solidFill>
                <a:latin typeface="Tahoma"/>
                <a:cs typeface="Tahoma"/>
              </a:rPr>
              <a:t>country</a:t>
            </a:r>
            <a:endParaRPr sz="1400">
              <a:latin typeface="Tahoma"/>
              <a:cs typeface="Tahoma"/>
            </a:endParaRPr>
          </a:p>
          <a:p>
            <a:pPr marL="802005" lvl="1" indent="-332740">
              <a:lnSpc>
                <a:spcPct val="100000"/>
              </a:lnSpc>
              <a:spcBef>
                <a:spcPts val="5"/>
              </a:spcBef>
              <a:buChar char="○"/>
              <a:tabLst>
                <a:tab pos="802005" algn="l"/>
                <a:tab pos="802640" algn="l"/>
              </a:tabLst>
            </a:pPr>
            <a:r>
              <a:rPr sz="1400" spc="-15" dirty="0">
                <a:solidFill>
                  <a:srgbClr val="124F5C"/>
                </a:solidFill>
                <a:latin typeface="Tahoma"/>
                <a:cs typeface="Tahoma"/>
              </a:rPr>
              <a:t>Rating</a:t>
            </a:r>
            <a:endParaRPr sz="1400">
              <a:latin typeface="Tahoma"/>
              <a:cs typeface="Tahoma"/>
            </a:endParaRPr>
          </a:p>
          <a:p>
            <a:pPr marL="344805" indent="-332740">
              <a:lnSpc>
                <a:spcPts val="1575"/>
              </a:lnSpc>
              <a:spcBef>
                <a:spcPts val="170"/>
              </a:spcBef>
              <a:buFont typeface="Tahoma"/>
              <a:buChar char="●"/>
              <a:tabLst>
                <a:tab pos="344805" algn="l"/>
                <a:tab pos="345440" algn="l"/>
              </a:tabLst>
            </a:pPr>
            <a:r>
              <a:rPr sz="1350" b="1" spc="-25" dirty="0">
                <a:solidFill>
                  <a:srgbClr val="124F5C"/>
                </a:solidFill>
                <a:latin typeface="Arial"/>
                <a:cs typeface="Arial"/>
              </a:rPr>
              <a:t>No</a:t>
            </a:r>
            <a:r>
              <a:rPr sz="1350" b="1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350" b="1" spc="-5" dirty="0">
                <a:solidFill>
                  <a:srgbClr val="124F5C"/>
                </a:solidFill>
                <a:latin typeface="Arial"/>
                <a:cs typeface="Arial"/>
              </a:rPr>
              <a:t>missing</a:t>
            </a:r>
            <a:r>
              <a:rPr sz="1350" b="1" spc="-5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350" b="1" spc="-10" dirty="0">
                <a:solidFill>
                  <a:srgbClr val="124F5C"/>
                </a:solidFill>
                <a:latin typeface="Arial"/>
                <a:cs typeface="Arial"/>
              </a:rPr>
              <a:t>value</a:t>
            </a:r>
            <a:r>
              <a:rPr sz="1350" b="1" spc="-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350" b="1" spc="-10" dirty="0">
                <a:solidFill>
                  <a:srgbClr val="124F5C"/>
                </a:solidFill>
                <a:latin typeface="Arial"/>
                <a:cs typeface="Arial"/>
              </a:rPr>
              <a:t>present</a:t>
            </a:r>
            <a:endParaRPr sz="1350">
              <a:latin typeface="Arial"/>
              <a:cs typeface="Arial"/>
            </a:endParaRPr>
          </a:p>
          <a:p>
            <a:pPr marL="356870">
              <a:lnSpc>
                <a:spcPts val="1590"/>
              </a:lnSpc>
            </a:pPr>
            <a:r>
              <a:rPr sz="1400" b="1" spc="-5" dirty="0">
                <a:solidFill>
                  <a:srgbClr val="124F5C"/>
                </a:solidFill>
                <a:latin typeface="Arial"/>
                <a:cs typeface="Arial"/>
              </a:rPr>
              <a:t>in</a:t>
            </a:r>
            <a:r>
              <a:rPr sz="1400" b="1" spc="-8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124F5C"/>
                </a:solidFill>
                <a:latin typeface="Arial"/>
                <a:cs typeface="Arial"/>
              </a:rPr>
              <a:t>this</a:t>
            </a:r>
            <a:r>
              <a:rPr sz="1400" b="1" spc="-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124F5C"/>
                </a:solidFill>
                <a:latin typeface="Arial"/>
                <a:cs typeface="Arial"/>
              </a:rPr>
              <a:t>columns</a:t>
            </a:r>
            <a:endParaRPr sz="1400">
              <a:latin typeface="Arial"/>
              <a:cs typeface="Arial"/>
            </a:endParaRPr>
          </a:p>
          <a:p>
            <a:pPr marL="624840" lvl="1" indent="-155575">
              <a:lnSpc>
                <a:spcPts val="1635"/>
              </a:lnSpc>
              <a:buChar char="○"/>
              <a:tabLst>
                <a:tab pos="625475" algn="l"/>
              </a:tabLst>
            </a:pPr>
            <a:r>
              <a:rPr sz="1400" spc="-10" dirty="0">
                <a:solidFill>
                  <a:srgbClr val="124F5C"/>
                </a:solidFill>
                <a:latin typeface="Tahoma"/>
                <a:cs typeface="Tahoma"/>
              </a:rPr>
              <a:t>show_id</a:t>
            </a:r>
            <a:r>
              <a:rPr sz="1400" spc="-8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Tahoma"/>
                <a:cs typeface="Tahoma"/>
              </a:rPr>
              <a:t>○</a:t>
            </a:r>
            <a:endParaRPr sz="14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15"/>
              </a:spcBef>
            </a:pPr>
            <a:r>
              <a:rPr sz="1400" spc="-65" dirty="0">
                <a:solidFill>
                  <a:srgbClr val="124F5C"/>
                </a:solidFill>
                <a:latin typeface="Tahoma"/>
                <a:cs typeface="Tahoma"/>
              </a:rPr>
              <a:t>t</a:t>
            </a:r>
            <a:r>
              <a:rPr sz="1400" spc="-30" dirty="0">
                <a:solidFill>
                  <a:srgbClr val="124F5C"/>
                </a:solidFill>
                <a:latin typeface="Tahoma"/>
                <a:cs typeface="Tahoma"/>
              </a:rPr>
              <a:t>y</a:t>
            </a:r>
            <a:r>
              <a:rPr sz="1400" spc="-35" dirty="0">
                <a:solidFill>
                  <a:srgbClr val="124F5C"/>
                </a:solidFill>
                <a:latin typeface="Tahoma"/>
                <a:cs typeface="Tahoma"/>
              </a:rPr>
              <a:t>p</a:t>
            </a:r>
            <a:r>
              <a:rPr sz="1400" spc="-5" dirty="0">
                <a:solidFill>
                  <a:srgbClr val="124F5C"/>
                </a:solidFill>
                <a:latin typeface="Tahoma"/>
                <a:cs typeface="Tahoma"/>
              </a:rPr>
              <a:t>e</a:t>
            </a:r>
            <a:r>
              <a:rPr sz="1400" spc="-7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Tahoma"/>
                <a:cs typeface="Tahoma"/>
              </a:rPr>
              <a:t>○</a:t>
            </a:r>
            <a:r>
              <a:rPr sz="1400" spc="-8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124F5C"/>
                </a:solidFill>
                <a:latin typeface="Tahoma"/>
                <a:cs typeface="Tahoma"/>
              </a:rPr>
              <a:t>t</a:t>
            </a:r>
            <a:r>
              <a:rPr sz="1400" spc="-35" dirty="0">
                <a:solidFill>
                  <a:srgbClr val="124F5C"/>
                </a:solidFill>
                <a:latin typeface="Tahoma"/>
                <a:cs typeface="Tahoma"/>
              </a:rPr>
              <a:t>i</a:t>
            </a:r>
            <a:r>
              <a:rPr sz="1400" spc="-40" dirty="0">
                <a:solidFill>
                  <a:srgbClr val="124F5C"/>
                </a:solidFill>
                <a:latin typeface="Tahoma"/>
                <a:cs typeface="Tahoma"/>
              </a:rPr>
              <a:t>t</a:t>
            </a:r>
            <a:r>
              <a:rPr sz="1400" spc="-35" dirty="0">
                <a:solidFill>
                  <a:srgbClr val="124F5C"/>
                </a:solidFill>
                <a:latin typeface="Tahoma"/>
                <a:cs typeface="Tahoma"/>
              </a:rPr>
              <a:t>l</a:t>
            </a:r>
            <a:r>
              <a:rPr sz="1400" spc="-5" dirty="0">
                <a:solidFill>
                  <a:srgbClr val="124F5C"/>
                </a:solidFill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tabLst>
                <a:tab pos="1854200" algn="l"/>
              </a:tabLst>
            </a:pPr>
            <a:r>
              <a:rPr sz="1400" dirty="0">
                <a:solidFill>
                  <a:srgbClr val="124F5C"/>
                </a:solidFill>
                <a:latin typeface="Tahoma"/>
                <a:cs typeface="Tahoma"/>
              </a:rPr>
              <a:t>○date_added	</a:t>
            </a:r>
            <a:r>
              <a:rPr sz="1400" spc="-5" dirty="0">
                <a:solidFill>
                  <a:srgbClr val="124F5C"/>
                </a:solidFill>
                <a:latin typeface="Tahoma"/>
                <a:cs typeface="Tahoma"/>
              </a:rPr>
              <a:t>○</a:t>
            </a:r>
            <a:endParaRPr sz="14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tabLst>
                <a:tab pos="1851025" algn="l"/>
              </a:tabLst>
            </a:pPr>
            <a:r>
              <a:rPr sz="1400" spc="5" dirty="0">
                <a:solidFill>
                  <a:srgbClr val="124F5C"/>
                </a:solidFill>
                <a:latin typeface="Tahoma"/>
                <a:cs typeface="Tahoma"/>
              </a:rPr>
              <a:t>release_year	</a:t>
            </a:r>
            <a:r>
              <a:rPr sz="1400" spc="-5" dirty="0">
                <a:solidFill>
                  <a:srgbClr val="124F5C"/>
                </a:solidFill>
                <a:latin typeface="Tahoma"/>
                <a:cs typeface="Tahoma"/>
              </a:rPr>
              <a:t>○</a:t>
            </a:r>
            <a:endParaRPr sz="1400">
              <a:latin typeface="Tahoma"/>
              <a:cs typeface="Tahoma"/>
            </a:endParaRPr>
          </a:p>
          <a:p>
            <a:pPr marL="469900">
              <a:lnSpc>
                <a:spcPts val="1670"/>
              </a:lnSpc>
              <a:spcBef>
                <a:spcPts val="25"/>
              </a:spcBef>
            </a:pPr>
            <a:r>
              <a:rPr sz="1400" spc="-35" dirty="0">
                <a:solidFill>
                  <a:srgbClr val="124F5C"/>
                </a:solidFill>
                <a:latin typeface="Tahoma"/>
                <a:cs typeface="Tahoma"/>
              </a:rPr>
              <a:t>duration</a:t>
            </a:r>
            <a:endParaRPr sz="1400">
              <a:latin typeface="Tahoma"/>
              <a:cs typeface="Tahoma"/>
            </a:endParaRPr>
          </a:p>
          <a:p>
            <a:pPr marL="624840" lvl="1" indent="-155575">
              <a:lnSpc>
                <a:spcPts val="1670"/>
              </a:lnSpc>
              <a:buChar char="○"/>
              <a:tabLst>
                <a:tab pos="625475" algn="l"/>
              </a:tabLst>
            </a:pPr>
            <a:r>
              <a:rPr sz="1400" spc="-15" dirty="0">
                <a:solidFill>
                  <a:srgbClr val="124F5C"/>
                </a:solidFill>
                <a:latin typeface="Tahoma"/>
                <a:cs typeface="Tahoma"/>
              </a:rPr>
              <a:t>li</a:t>
            </a:r>
            <a:r>
              <a:rPr sz="1400" spc="-10" dirty="0">
                <a:solidFill>
                  <a:srgbClr val="124F5C"/>
                </a:solidFill>
                <a:latin typeface="Tahoma"/>
                <a:cs typeface="Tahoma"/>
              </a:rPr>
              <a:t>s</a:t>
            </a:r>
            <a:r>
              <a:rPr sz="1400" spc="-15" dirty="0">
                <a:solidFill>
                  <a:srgbClr val="124F5C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124F5C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124F5C"/>
                </a:solidFill>
                <a:latin typeface="Tahoma"/>
                <a:cs typeface="Tahoma"/>
              </a:rPr>
              <a:t>d_in</a:t>
            </a:r>
            <a:r>
              <a:rPr sz="1400" spc="-9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Tahoma"/>
                <a:cs typeface="Tahoma"/>
              </a:rPr>
              <a:t>○</a:t>
            </a:r>
            <a:endParaRPr sz="14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19"/>
              </a:spcBef>
            </a:pPr>
            <a:r>
              <a:rPr sz="1400" spc="-10" dirty="0">
                <a:solidFill>
                  <a:srgbClr val="124F5C"/>
                </a:solidFill>
                <a:latin typeface="Tahoma"/>
                <a:cs typeface="Tahoma"/>
              </a:rPr>
              <a:t>description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58200" y="67055"/>
            <a:ext cx="566927" cy="6370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5847" y="618743"/>
            <a:ext cx="2377440" cy="32003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79" y="1487423"/>
            <a:ext cx="8915400" cy="306019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08807" y="0"/>
            <a:ext cx="331914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latin typeface="Georgia"/>
                <a:cs typeface="Georgia"/>
              </a:rPr>
              <a:t>Data</a:t>
            </a:r>
            <a:r>
              <a:rPr sz="4000" b="0" spc="-145" dirty="0">
                <a:latin typeface="Georgia"/>
                <a:cs typeface="Georgia"/>
              </a:rPr>
              <a:t> </a:t>
            </a:r>
            <a:r>
              <a:rPr sz="4000" b="0" spc="-10" dirty="0">
                <a:latin typeface="Georgia"/>
                <a:cs typeface="Georgia"/>
              </a:rPr>
              <a:t>Cleaning</a:t>
            </a:r>
            <a:endParaRPr sz="40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2308" y="524250"/>
            <a:ext cx="6533515" cy="163639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3695" indent="-335915">
              <a:lnSpc>
                <a:spcPct val="100000"/>
              </a:lnSpc>
              <a:spcBef>
                <a:spcPts val="509"/>
              </a:spcBef>
              <a:buChar char="●"/>
              <a:tabLst>
                <a:tab pos="353695" algn="l"/>
                <a:tab pos="354330" algn="l"/>
              </a:tabLst>
            </a:pPr>
            <a:r>
              <a:rPr sz="1400" spc="10" dirty="0">
                <a:latin typeface="Tahoma"/>
                <a:cs typeface="Tahoma"/>
              </a:rPr>
              <a:t>Removing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unnecessary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columns</a:t>
            </a:r>
            <a:r>
              <a:rPr sz="1400" spc="200" dirty="0">
                <a:latin typeface="Tahoma"/>
                <a:cs typeface="Tahoma"/>
              </a:rPr>
              <a:t> </a:t>
            </a:r>
            <a:r>
              <a:rPr sz="2100" b="1" i="1" spc="-5" dirty="0">
                <a:latin typeface="Georgia"/>
                <a:cs typeface="Georgia"/>
              </a:rPr>
              <a:t>like</a:t>
            </a:r>
            <a:r>
              <a:rPr sz="2100" b="1" i="1" spc="-65" dirty="0">
                <a:latin typeface="Georgia"/>
                <a:cs typeface="Georgia"/>
              </a:rPr>
              <a:t> </a:t>
            </a:r>
            <a:r>
              <a:rPr sz="1750" b="1" i="1" spc="-5" dirty="0">
                <a:latin typeface="Georgia"/>
                <a:cs typeface="Georgia"/>
              </a:rPr>
              <a:t>'director','cast'</a:t>
            </a:r>
            <a:endParaRPr sz="1750">
              <a:latin typeface="Georgia"/>
              <a:cs typeface="Georgia"/>
            </a:endParaRPr>
          </a:p>
          <a:p>
            <a:pPr marL="353695" indent="-335915">
              <a:lnSpc>
                <a:spcPct val="100000"/>
              </a:lnSpc>
              <a:spcBef>
                <a:spcPts val="250"/>
              </a:spcBef>
              <a:buChar char="●"/>
              <a:tabLst>
                <a:tab pos="353695" algn="l"/>
                <a:tab pos="354330" algn="l"/>
              </a:tabLst>
            </a:pPr>
            <a:r>
              <a:rPr sz="1350" spc="-10" dirty="0">
                <a:latin typeface="Tahoma"/>
                <a:cs typeface="Tahoma"/>
              </a:rPr>
              <a:t>Dropping</a:t>
            </a:r>
            <a:r>
              <a:rPr sz="1350" spc="30" dirty="0">
                <a:latin typeface="Tahoma"/>
                <a:cs typeface="Tahoma"/>
              </a:rPr>
              <a:t> </a:t>
            </a:r>
            <a:r>
              <a:rPr sz="1350" spc="-10" dirty="0">
                <a:latin typeface="Tahoma"/>
                <a:cs typeface="Tahoma"/>
              </a:rPr>
              <a:t>all</a:t>
            </a:r>
            <a:r>
              <a:rPr sz="1350" spc="5" dirty="0">
                <a:latin typeface="Tahoma"/>
                <a:cs typeface="Tahoma"/>
              </a:rPr>
              <a:t> </a:t>
            </a:r>
            <a:r>
              <a:rPr sz="1350" spc="-20" dirty="0">
                <a:latin typeface="Tahoma"/>
                <a:cs typeface="Tahoma"/>
              </a:rPr>
              <a:t>the</a:t>
            </a:r>
            <a:r>
              <a:rPr sz="1350" spc="-10" dirty="0">
                <a:latin typeface="Tahoma"/>
                <a:cs typeface="Tahoma"/>
              </a:rPr>
              <a:t> </a:t>
            </a:r>
            <a:r>
              <a:rPr sz="1350" spc="15" dirty="0">
                <a:latin typeface="Tahoma"/>
                <a:cs typeface="Tahoma"/>
              </a:rPr>
              <a:t>NaN</a:t>
            </a:r>
            <a:r>
              <a:rPr sz="1350" spc="70" dirty="0">
                <a:latin typeface="Tahoma"/>
                <a:cs typeface="Tahoma"/>
              </a:rPr>
              <a:t> </a:t>
            </a:r>
            <a:r>
              <a:rPr sz="1350" spc="-10" dirty="0">
                <a:latin typeface="Tahoma"/>
                <a:cs typeface="Tahoma"/>
              </a:rPr>
              <a:t>containing</a:t>
            </a:r>
            <a:r>
              <a:rPr sz="1350" spc="-20" dirty="0">
                <a:latin typeface="Tahoma"/>
                <a:cs typeface="Tahoma"/>
              </a:rPr>
              <a:t> </a:t>
            </a:r>
            <a:r>
              <a:rPr sz="1350" spc="-5" dirty="0">
                <a:latin typeface="Tahoma"/>
                <a:cs typeface="Tahoma"/>
              </a:rPr>
              <a:t>date_added</a:t>
            </a:r>
            <a:r>
              <a:rPr sz="1350" spc="110" dirty="0">
                <a:latin typeface="Tahoma"/>
                <a:cs typeface="Tahoma"/>
              </a:rPr>
              <a:t> </a:t>
            </a:r>
            <a:r>
              <a:rPr sz="1350" spc="-10" dirty="0">
                <a:latin typeface="Tahoma"/>
                <a:cs typeface="Tahoma"/>
              </a:rPr>
              <a:t>observations</a:t>
            </a:r>
            <a:r>
              <a:rPr sz="950" spc="-10" dirty="0">
                <a:latin typeface="Tahoma"/>
                <a:cs typeface="Tahoma"/>
              </a:rPr>
              <a:t>(</a:t>
            </a:r>
            <a:r>
              <a:rPr sz="950" i="1" spc="-10" dirty="0">
                <a:latin typeface="Arial"/>
                <a:cs typeface="Arial"/>
              </a:rPr>
              <a:t>Only</a:t>
            </a:r>
            <a:r>
              <a:rPr sz="950" i="1" spc="140" dirty="0">
                <a:latin typeface="Arial"/>
                <a:cs typeface="Arial"/>
              </a:rPr>
              <a:t> </a:t>
            </a:r>
            <a:r>
              <a:rPr sz="950" i="1" dirty="0">
                <a:latin typeface="Arial"/>
                <a:cs typeface="Arial"/>
              </a:rPr>
              <a:t>10 </a:t>
            </a:r>
            <a:r>
              <a:rPr sz="950" i="1" spc="-5" dirty="0">
                <a:latin typeface="Arial"/>
                <a:cs typeface="Arial"/>
              </a:rPr>
              <a:t>observations</a:t>
            </a:r>
            <a:r>
              <a:rPr sz="950" i="1" spc="-65" dirty="0">
                <a:latin typeface="Arial"/>
                <a:cs typeface="Arial"/>
              </a:rPr>
              <a:t> </a:t>
            </a:r>
            <a:r>
              <a:rPr sz="950" i="1" spc="-10" dirty="0">
                <a:latin typeface="Arial"/>
                <a:cs typeface="Arial"/>
              </a:rPr>
              <a:t>was</a:t>
            </a:r>
            <a:r>
              <a:rPr sz="950" i="1" spc="-15" dirty="0">
                <a:latin typeface="Arial"/>
                <a:cs typeface="Arial"/>
              </a:rPr>
              <a:t> </a:t>
            </a:r>
            <a:r>
              <a:rPr sz="950" i="1" spc="-5" dirty="0">
                <a:latin typeface="Arial"/>
                <a:cs typeface="Arial"/>
              </a:rPr>
              <a:t>there</a:t>
            </a:r>
            <a:r>
              <a:rPr sz="950" i="1" spc="-45" dirty="0">
                <a:latin typeface="Arial"/>
                <a:cs typeface="Arial"/>
              </a:rPr>
              <a:t> </a:t>
            </a:r>
            <a:r>
              <a:rPr sz="950" i="1" dirty="0"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  <a:p>
            <a:pPr marL="353695" indent="-341630">
              <a:lnSpc>
                <a:spcPct val="100000"/>
              </a:lnSpc>
              <a:spcBef>
                <a:spcPts val="705"/>
              </a:spcBef>
              <a:buChar char="●"/>
              <a:tabLst>
                <a:tab pos="353695" algn="l"/>
                <a:tab pos="354330" algn="l"/>
              </a:tabLst>
            </a:pPr>
            <a:r>
              <a:rPr sz="1500" spc="30" dirty="0">
                <a:latin typeface="Tahoma"/>
                <a:cs typeface="Tahoma"/>
              </a:rPr>
              <a:t>Cr</a:t>
            </a:r>
            <a:r>
              <a:rPr sz="1500" spc="20" dirty="0">
                <a:latin typeface="Tahoma"/>
                <a:cs typeface="Tahoma"/>
              </a:rPr>
              <a:t>e</a:t>
            </a:r>
            <a:r>
              <a:rPr sz="1500" spc="25" dirty="0">
                <a:latin typeface="Tahoma"/>
                <a:cs typeface="Tahoma"/>
              </a:rPr>
              <a:t>at</a:t>
            </a:r>
            <a:r>
              <a:rPr sz="1500" spc="20" dirty="0">
                <a:latin typeface="Tahoma"/>
                <a:cs typeface="Tahoma"/>
              </a:rPr>
              <a:t>e</a:t>
            </a:r>
            <a:r>
              <a:rPr sz="1500" spc="5" dirty="0">
                <a:latin typeface="Tahoma"/>
                <a:cs typeface="Tahoma"/>
              </a:rPr>
              <a:t>d</a:t>
            </a:r>
            <a:r>
              <a:rPr sz="1500" spc="-95" dirty="0">
                <a:latin typeface="Tahoma"/>
                <a:cs typeface="Tahoma"/>
              </a:rPr>
              <a:t> </a:t>
            </a:r>
            <a:r>
              <a:rPr sz="1500" spc="5" dirty="0">
                <a:latin typeface="Tahoma"/>
                <a:cs typeface="Tahoma"/>
              </a:rPr>
              <a:t>4</a:t>
            </a:r>
            <a:r>
              <a:rPr sz="1500" spc="-2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ne</a:t>
            </a:r>
            <a:r>
              <a:rPr sz="1500" spc="5" dirty="0">
                <a:latin typeface="Tahoma"/>
                <a:cs typeface="Tahoma"/>
              </a:rPr>
              <a:t>w</a:t>
            </a:r>
            <a:r>
              <a:rPr sz="1500" spc="-125" dirty="0">
                <a:latin typeface="Tahoma"/>
                <a:cs typeface="Tahoma"/>
              </a:rPr>
              <a:t> </a:t>
            </a:r>
            <a:r>
              <a:rPr sz="1500" spc="25" dirty="0">
                <a:latin typeface="Tahoma"/>
                <a:cs typeface="Tahoma"/>
              </a:rPr>
              <a:t>c</a:t>
            </a:r>
            <a:r>
              <a:rPr sz="1500" spc="20" dirty="0">
                <a:latin typeface="Tahoma"/>
                <a:cs typeface="Tahoma"/>
              </a:rPr>
              <a:t>o</a:t>
            </a:r>
            <a:r>
              <a:rPr sz="1500" spc="10" dirty="0">
                <a:latin typeface="Tahoma"/>
                <a:cs typeface="Tahoma"/>
              </a:rPr>
              <a:t>l</a:t>
            </a:r>
            <a:r>
              <a:rPr sz="1500" spc="20" dirty="0">
                <a:latin typeface="Tahoma"/>
                <a:cs typeface="Tahoma"/>
              </a:rPr>
              <a:t>u</a:t>
            </a:r>
            <a:r>
              <a:rPr sz="1500" spc="30" dirty="0">
                <a:latin typeface="Tahoma"/>
                <a:cs typeface="Tahoma"/>
              </a:rPr>
              <a:t>m</a:t>
            </a:r>
            <a:r>
              <a:rPr sz="1500" spc="20" dirty="0">
                <a:latin typeface="Tahoma"/>
                <a:cs typeface="Tahoma"/>
              </a:rPr>
              <a:t>n</a:t>
            </a:r>
            <a:r>
              <a:rPr sz="1500" spc="5" dirty="0">
                <a:latin typeface="Tahoma"/>
                <a:cs typeface="Tahoma"/>
              </a:rPr>
              <a:t>s</a:t>
            </a:r>
            <a:endParaRPr sz="1500">
              <a:latin typeface="Tahoma"/>
              <a:cs typeface="Tahoma"/>
            </a:endParaRPr>
          </a:p>
          <a:p>
            <a:pPr marL="811530" lvl="1" indent="-342265">
              <a:lnSpc>
                <a:spcPct val="100000"/>
              </a:lnSpc>
              <a:spcBef>
                <a:spcPts val="765"/>
              </a:spcBef>
              <a:buFont typeface="Tahoma"/>
              <a:buChar char="○"/>
              <a:tabLst>
                <a:tab pos="810895" algn="l"/>
                <a:tab pos="812165" algn="l"/>
              </a:tabLst>
            </a:pPr>
            <a:r>
              <a:rPr sz="1500" b="1" spc="-5" dirty="0">
                <a:latin typeface="Arial"/>
                <a:cs typeface="Arial"/>
              </a:rPr>
              <a:t>No_of_categories</a:t>
            </a:r>
            <a:r>
              <a:rPr sz="1500" b="1" spc="-60" dirty="0">
                <a:latin typeface="Arial"/>
                <a:cs typeface="Arial"/>
              </a:rPr>
              <a:t> </a:t>
            </a:r>
            <a:r>
              <a:rPr sz="1500" spc="20" dirty="0">
                <a:latin typeface="Tahoma"/>
                <a:cs typeface="Tahoma"/>
              </a:rPr>
              <a:t>based</a:t>
            </a:r>
            <a:r>
              <a:rPr sz="1500" spc="-35" dirty="0">
                <a:latin typeface="Tahoma"/>
                <a:cs typeface="Tahoma"/>
              </a:rPr>
              <a:t> </a:t>
            </a:r>
            <a:r>
              <a:rPr sz="1500" spc="15" dirty="0">
                <a:latin typeface="Tahoma"/>
                <a:cs typeface="Tahoma"/>
              </a:rPr>
              <a:t>on</a:t>
            </a:r>
            <a:r>
              <a:rPr sz="1500" spc="-65" dirty="0">
                <a:latin typeface="Tahoma"/>
                <a:cs typeface="Tahoma"/>
              </a:rPr>
              <a:t> </a:t>
            </a:r>
            <a:r>
              <a:rPr sz="1500" i="1" spc="5" dirty="0">
                <a:latin typeface="Arial"/>
                <a:cs typeface="Arial"/>
              </a:rPr>
              <a:t>listed_in</a:t>
            </a:r>
            <a:endParaRPr sz="1500">
              <a:latin typeface="Arial"/>
              <a:cs typeface="Arial"/>
            </a:endParaRPr>
          </a:p>
          <a:p>
            <a:pPr marL="811530" lvl="1" indent="-342265">
              <a:lnSpc>
                <a:spcPct val="100000"/>
              </a:lnSpc>
              <a:spcBef>
                <a:spcPts val="1010"/>
              </a:spcBef>
              <a:buFont typeface="Tahoma"/>
              <a:buChar char="○"/>
              <a:tabLst>
                <a:tab pos="810895" algn="l"/>
                <a:tab pos="812165" algn="l"/>
              </a:tabLst>
            </a:pPr>
            <a:r>
              <a:rPr sz="1500" i="1" dirty="0">
                <a:latin typeface="Arial"/>
                <a:cs typeface="Arial"/>
              </a:rPr>
              <a:t>Date_added_month</a:t>
            </a:r>
            <a:r>
              <a:rPr sz="1500" i="1" spc="-85" dirty="0">
                <a:latin typeface="Arial"/>
                <a:cs typeface="Arial"/>
              </a:rPr>
              <a:t> </a:t>
            </a:r>
            <a:r>
              <a:rPr sz="1500" spc="20" dirty="0">
                <a:latin typeface="Tahoma"/>
                <a:cs typeface="Tahoma"/>
              </a:rPr>
              <a:t>based</a:t>
            </a:r>
            <a:r>
              <a:rPr sz="1500" spc="-1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on</a:t>
            </a:r>
            <a:r>
              <a:rPr sz="1500" spc="-50" dirty="0">
                <a:latin typeface="Tahoma"/>
                <a:cs typeface="Tahoma"/>
              </a:rPr>
              <a:t> </a:t>
            </a:r>
            <a:r>
              <a:rPr sz="1500" i="1" spc="5" dirty="0">
                <a:latin typeface="Arial"/>
                <a:cs typeface="Arial"/>
              </a:rPr>
              <a:t>date_added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58200" y="121919"/>
            <a:ext cx="566927" cy="6370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45719"/>
            <a:ext cx="7860792" cy="42641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8412" y="0"/>
            <a:ext cx="620903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dirty="0"/>
              <a:t>Production</a:t>
            </a:r>
            <a:r>
              <a:rPr sz="3950" spc="-125" dirty="0"/>
              <a:t> </a:t>
            </a:r>
            <a:r>
              <a:rPr sz="3950" spc="5" dirty="0"/>
              <a:t>Yearly</a:t>
            </a:r>
            <a:r>
              <a:rPr sz="3950" spc="-55" dirty="0"/>
              <a:t> </a:t>
            </a:r>
            <a:r>
              <a:rPr sz="3950" dirty="0"/>
              <a:t>Growth</a:t>
            </a:r>
            <a:endParaRPr sz="3950"/>
          </a:p>
        </p:txBody>
      </p:sp>
      <p:sp>
        <p:nvSpPr>
          <p:cNvPr id="4" name="object 4"/>
          <p:cNvSpPr txBox="1"/>
          <p:nvPr/>
        </p:nvSpPr>
        <p:spPr>
          <a:xfrm>
            <a:off x="1164132" y="4662017"/>
            <a:ext cx="61233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4175" indent="-372110">
              <a:lnSpc>
                <a:spcPct val="100000"/>
              </a:lnSpc>
              <a:spcBef>
                <a:spcPts val="95"/>
              </a:spcBef>
              <a:buChar char="●"/>
              <a:tabLst>
                <a:tab pos="384175" algn="l"/>
                <a:tab pos="384810" algn="l"/>
              </a:tabLst>
            </a:pPr>
            <a:r>
              <a:rPr sz="1900" spc="50" dirty="0">
                <a:latin typeface="Tahoma"/>
                <a:cs typeface="Tahoma"/>
              </a:rPr>
              <a:t>Can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15" dirty="0">
                <a:latin typeface="Tahoma"/>
                <a:cs typeface="Tahoma"/>
              </a:rPr>
              <a:t>you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spc="10" dirty="0">
                <a:latin typeface="Tahoma"/>
                <a:cs typeface="Tahoma"/>
              </a:rPr>
              <a:t>say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15" dirty="0">
                <a:latin typeface="Tahoma"/>
                <a:cs typeface="Tahoma"/>
              </a:rPr>
              <a:t>what’s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spc="-25" dirty="0">
                <a:latin typeface="Tahoma"/>
                <a:cs typeface="Tahoma"/>
              </a:rPr>
              <a:t>the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spc="10" dirty="0">
                <a:latin typeface="Tahoma"/>
                <a:cs typeface="Tahoma"/>
              </a:rPr>
              <a:t>reason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15" dirty="0">
                <a:latin typeface="Tahoma"/>
                <a:cs typeface="Tahoma"/>
              </a:rPr>
              <a:t>of</a:t>
            </a:r>
            <a:r>
              <a:rPr sz="1900" spc="-70" dirty="0">
                <a:latin typeface="Tahoma"/>
                <a:cs typeface="Tahoma"/>
              </a:rPr>
              <a:t> </a:t>
            </a:r>
            <a:r>
              <a:rPr sz="1900" spc="-45" dirty="0">
                <a:latin typeface="Tahoma"/>
                <a:cs typeface="Tahoma"/>
              </a:rPr>
              <a:t>that</a:t>
            </a:r>
            <a:r>
              <a:rPr sz="1900" spc="-8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boom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growth??</a:t>
            </a:r>
            <a:endParaRPr sz="19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58200" y="45719"/>
            <a:ext cx="566927" cy="6370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304" y="1118615"/>
            <a:ext cx="8767936" cy="306933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6282" y="0"/>
            <a:ext cx="4634230" cy="728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600" b="0" spc="5" dirty="0">
                <a:latin typeface="Arial"/>
                <a:cs typeface="Arial"/>
              </a:rPr>
              <a:t>Checking</a:t>
            </a:r>
            <a:r>
              <a:rPr sz="4600" b="0" spc="-165" dirty="0">
                <a:latin typeface="Arial"/>
                <a:cs typeface="Arial"/>
              </a:rPr>
              <a:t> </a:t>
            </a:r>
            <a:r>
              <a:rPr sz="4600" b="0" dirty="0">
                <a:latin typeface="Arial"/>
                <a:cs typeface="Arial"/>
              </a:rPr>
              <a:t>Outliers</a:t>
            </a:r>
            <a:endParaRPr sz="4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0228" y="4374591"/>
            <a:ext cx="6339840" cy="322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5" dirty="0">
                <a:latin typeface="Tahoma"/>
                <a:cs typeface="Tahoma"/>
              </a:rPr>
              <a:t>R</a:t>
            </a:r>
            <a:r>
              <a:rPr sz="1950" spc="45" dirty="0">
                <a:latin typeface="Tahoma"/>
                <a:cs typeface="Tahoma"/>
              </a:rPr>
              <a:t>ep</a:t>
            </a:r>
            <a:r>
              <a:rPr sz="1950" spc="50" dirty="0">
                <a:latin typeface="Tahoma"/>
                <a:cs typeface="Tahoma"/>
              </a:rPr>
              <a:t>la</a:t>
            </a:r>
            <a:r>
              <a:rPr sz="1950" spc="30" dirty="0">
                <a:latin typeface="Tahoma"/>
                <a:cs typeface="Tahoma"/>
              </a:rPr>
              <a:t>c</a:t>
            </a:r>
            <a:r>
              <a:rPr sz="1950" spc="45" dirty="0">
                <a:latin typeface="Tahoma"/>
                <a:cs typeface="Tahoma"/>
              </a:rPr>
              <a:t>e</a:t>
            </a:r>
            <a:r>
              <a:rPr sz="1950" spc="-5" dirty="0">
                <a:latin typeface="Tahoma"/>
                <a:cs typeface="Tahoma"/>
              </a:rPr>
              <a:t>d</a:t>
            </a:r>
            <a:r>
              <a:rPr sz="1950" spc="5" dirty="0">
                <a:latin typeface="Tahoma"/>
                <a:cs typeface="Tahoma"/>
              </a:rPr>
              <a:t> </a:t>
            </a:r>
            <a:r>
              <a:rPr sz="1950" spc="-5" dirty="0">
                <a:latin typeface="Tahoma"/>
                <a:cs typeface="Tahoma"/>
              </a:rPr>
              <a:t>o</a:t>
            </a:r>
            <a:r>
              <a:rPr sz="1950" spc="-15" dirty="0">
                <a:latin typeface="Tahoma"/>
                <a:cs typeface="Tahoma"/>
              </a:rPr>
              <a:t>u</a:t>
            </a:r>
            <a:r>
              <a:rPr sz="1950" spc="-10" dirty="0">
                <a:latin typeface="Tahoma"/>
                <a:cs typeface="Tahoma"/>
              </a:rPr>
              <a:t>t</a:t>
            </a:r>
            <a:r>
              <a:rPr sz="1950" spc="-5" dirty="0">
                <a:latin typeface="Tahoma"/>
                <a:cs typeface="Tahoma"/>
              </a:rPr>
              <a:t>l</a:t>
            </a:r>
            <a:r>
              <a:rPr sz="1950" dirty="0">
                <a:latin typeface="Tahoma"/>
                <a:cs typeface="Tahoma"/>
              </a:rPr>
              <a:t>ie</a:t>
            </a:r>
            <a:r>
              <a:rPr sz="1950" spc="-10" dirty="0">
                <a:latin typeface="Tahoma"/>
                <a:cs typeface="Tahoma"/>
              </a:rPr>
              <a:t>r</a:t>
            </a:r>
            <a:r>
              <a:rPr sz="1950" spc="-5" dirty="0">
                <a:latin typeface="Tahoma"/>
                <a:cs typeface="Tahoma"/>
              </a:rPr>
              <a:t>s</a:t>
            </a:r>
            <a:r>
              <a:rPr sz="1950" spc="-80" dirty="0">
                <a:latin typeface="Tahoma"/>
                <a:cs typeface="Tahoma"/>
              </a:rPr>
              <a:t> </a:t>
            </a:r>
            <a:r>
              <a:rPr sz="1950" spc="-40" dirty="0">
                <a:latin typeface="Tahoma"/>
                <a:cs typeface="Tahoma"/>
              </a:rPr>
              <a:t>v</a:t>
            </a:r>
            <a:r>
              <a:rPr sz="1950" spc="25" dirty="0">
                <a:latin typeface="Tahoma"/>
                <a:cs typeface="Tahoma"/>
              </a:rPr>
              <a:t>al</a:t>
            </a:r>
            <a:r>
              <a:rPr sz="1950" spc="10" dirty="0">
                <a:latin typeface="Tahoma"/>
                <a:cs typeface="Tahoma"/>
              </a:rPr>
              <a:t>u</a:t>
            </a:r>
            <a:r>
              <a:rPr sz="1950" spc="25" dirty="0">
                <a:latin typeface="Tahoma"/>
                <a:cs typeface="Tahoma"/>
              </a:rPr>
              <a:t>e</a:t>
            </a:r>
            <a:r>
              <a:rPr sz="1950" spc="-5" dirty="0">
                <a:latin typeface="Tahoma"/>
                <a:cs typeface="Tahoma"/>
              </a:rPr>
              <a:t>s</a:t>
            </a:r>
            <a:r>
              <a:rPr sz="1950" spc="40" dirty="0">
                <a:latin typeface="Tahoma"/>
                <a:cs typeface="Tahoma"/>
              </a:rPr>
              <a:t> </a:t>
            </a:r>
            <a:r>
              <a:rPr sz="1950" spc="-60" dirty="0">
                <a:latin typeface="Tahoma"/>
                <a:cs typeface="Tahoma"/>
              </a:rPr>
              <a:t>w</a:t>
            </a:r>
            <a:r>
              <a:rPr sz="1950" spc="-45" dirty="0">
                <a:latin typeface="Tahoma"/>
                <a:cs typeface="Tahoma"/>
              </a:rPr>
              <a:t>i</a:t>
            </a:r>
            <a:r>
              <a:rPr sz="1950" spc="-60" dirty="0">
                <a:latin typeface="Tahoma"/>
                <a:cs typeface="Tahoma"/>
              </a:rPr>
              <a:t>t</a:t>
            </a:r>
            <a:r>
              <a:rPr sz="1950" spc="-5" dirty="0">
                <a:latin typeface="Tahoma"/>
                <a:cs typeface="Tahoma"/>
              </a:rPr>
              <a:t>h</a:t>
            </a:r>
            <a:r>
              <a:rPr sz="1950" spc="-114" dirty="0">
                <a:latin typeface="Tahoma"/>
                <a:cs typeface="Tahoma"/>
              </a:rPr>
              <a:t> </a:t>
            </a:r>
            <a:r>
              <a:rPr sz="1950" spc="15" dirty="0">
                <a:latin typeface="Tahoma"/>
                <a:cs typeface="Tahoma"/>
              </a:rPr>
              <a:t>m</a:t>
            </a:r>
            <a:r>
              <a:rPr sz="1950" spc="25" dirty="0">
                <a:latin typeface="Tahoma"/>
                <a:cs typeface="Tahoma"/>
              </a:rPr>
              <a:t>e</a:t>
            </a:r>
            <a:r>
              <a:rPr sz="1950" spc="30" dirty="0">
                <a:latin typeface="Tahoma"/>
                <a:cs typeface="Tahoma"/>
              </a:rPr>
              <a:t>a</a:t>
            </a:r>
            <a:r>
              <a:rPr sz="1950" spc="-5" dirty="0">
                <a:latin typeface="Tahoma"/>
                <a:cs typeface="Tahoma"/>
              </a:rPr>
              <a:t>n</a:t>
            </a:r>
            <a:r>
              <a:rPr sz="1950" spc="-65" dirty="0">
                <a:latin typeface="Tahoma"/>
                <a:cs typeface="Tahoma"/>
              </a:rPr>
              <a:t> </a:t>
            </a:r>
            <a:r>
              <a:rPr sz="1950" spc="-40" dirty="0">
                <a:latin typeface="Tahoma"/>
                <a:cs typeface="Tahoma"/>
              </a:rPr>
              <a:t>v</a:t>
            </a:r>
            <a:r>
              <a:rPr sz="1950" spc="25" dirty="0">
                <a:latin typeface="Tahoma"/>
                <a:cs typeface="Tahoma"/>
              </a:rPr>
              <a:t>al</a:t>
            </a:r>
            <a:r>
              <a:rPr sz="1950" spc="10" dirty="0">
                <a:latin typeface="Tahoma"/>
                <a:cs typeface="Tahoma"/>
              </a:rPr>
              <a:t>u</a:t>
            </a:r>
            <a:r>
              <a:rPr sz="1950" spc="-5" dirty="0">
                <a:latin typeface="Tahoma"/>
                <a:cs typeface="Tahoma"/>
              </a:rPr>
              <a:t>e</a:t>
            </a:r>
            <a:r>
              <a:rPr sz="1950" spc="-45" dirty="0">
                <a:latin typeface="Tahoma"/>
                <a:cs typeface="Tahoma"/>
              </a:rPr>
              <a:t> </a:t>
            </a:r>
            <a:r>
              <a:rPr sz="1950" spc="-30" dirty="0">
                <a:latin typeface="Tahoma"/>
                <a:cs typeface="Tahoma"/>
              </a:rPr>
              <a:t>o</a:t>
            </a:r>
            <a:r>
              <a:rPr sz="1950" spc="-5" dirty="0">
                <a:latin typeface="Tahoma"/>
                <a:cs typeface="Tahoma"/>
              </a:rPr>
              <a:t>f</a:t>
            </a:r>
            <a:r>
              <a:rPr sz="1950" spc="-30" dirty="0">
                <a:latin typeface="Tahoma"/>
                <a:cs typeface="Tahoma"/>
              </a:rPr>
              <a:t> </a:t>
            </a:r>
            <a:r>
              <a:rPr sz="1950" i="1" spc="-5" dirty="0">
                <a:latin typeface="Arial"/>
                <a:cs typeface="Arial"/>
              </a:rPr>
              <a:t>rele</a:t>
            </a:r>
            <a:r>
              <a:rPr sz="1950" i="1" spc="-15" dirty="0">
                <a:latin typeface="Arial"/>
                <a:cs typeface="Arial"/>
              </a:rPr>
              <a:t>a</a:t>
            </a:r>
            <a:r>
              <a:rPr sz="1950" i="1" dirty="0">
                <a:latin typeface="Arial"/>
                <a:cs typeface="Arial"/>
              </a:rPr>
              <a:t>s</a:t>
            </a:r>
            <a:r>
              <a:rPr sz="1950" i="1" spc="-5" dirty="0">
                <a:latin typeface="Arial"/>
                <a:cs typeface="Arial"/>
              </a:rPr>
              <a:t>e_year</a:t>
            </a:r>
            <a:endParaRPr sz="1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58200" y="121919"/>
            <a:ext cx="566927" cy="6370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1254</Words>
  <Application>Microsoft Office PowerPoint</Application>
  <PresentationFormat>Custom</PresentationFormat>
  <Paragraphs>173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Comic Sans MS</vt:lpstr>
      <vt:lpstr>Courier New</vt:lpstr>
      <vt:lpstr>Georgia</vt:lpstr>
      <vt:lpstr>Tahoma</vt:lpstr>
      <vt:lpstr>Times New Roman</vt:lpstr>
      <vt:lpstr>Office Theme</vt:lpstr>
      <vt:lpstr>Capstone Project - 4</vt:lpstr>
      <vt:lpstr>Table Of Contents</vt:lpstr>
      <vt:lpstr>Problem Statement</vt:lpstr>
      <vt:lpstr>Data Summary</vt:lpstr>
      <vt:lpstr>Basic Data Exploration</vt:lpstr>
      <vt:lpstr>EDA (Checking NaN values)</vt:lpstr>
      <vt:lpstr>Data Cleaning</vt:lpstr>
      <vt:lpstr>Production Yearly Growth</vt:lpstr>
      <vt:lpstr>Checking Outliers</vt:lpstr>
      <vt:lpstr>TV shows or Movies ??</vt:lpstr>
      <vt:lpstr>Countries producing most no of contents</vt:lpstr>
      <vt:lpstr>How many no of categories are present there in each content ?</vt:lpstr>
      <vt:lpstr>Top 10 Category For Contents</vt:lpstr>
      <vt:lpstr>Movie wise density plot</vt:lpstr>
      <vt:lpstr>TV-Shows wise density plot</vt:lpstr>
      <vt:lpstr>TOP Content Based On Rating</vt:lpstr>
      <vt:lpstr>Word Cloud</vt:lpstr>
      <vt:lpstr>Applying WordCloud on Title</vt:lpstr>
      <vt:lpstr>Barplot based on release month</vt:lpstr>
      <vt:lpstr>Before &amp; After Stemming most occurred words in description</vt:lpstr>
      <vt:lpstr>Before &amp; After Stemming most occurred words in listed_in</vt:lpstr>
      <vt:lpstr>Feature Selection &amp; ML algo used</vt:lpstr>
      <vt:lpstr>1. Silhouette Score</vt:lpstr>
      <vt:lpstr>2. Elbow Method</vt:lpstr>
      <vt:lpstr>3 &amp; 4 DBSCAN &amp; Dendrogram</vt:lpstr>
      <vt:lpstr>5 Agglomerative Clustering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- 4</dc:title>
  <cp:lastModifiedBy>sandipan saha</cp:lastModifiedBy>
  <cp:revision>1</cp:revision>
  <dcterms:created xsi:type="dcterms:W3CDTF">2023-09-27T15:29:31Z</dcterms:created>
  <dcterms:modified xsi:type="dcterms:W3CDTF">2023-09-27T15:31:50Z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2023-05-18T00:00:00Z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2023-09-27T00:00:00Z</vt:filetime>
  </property>
</Properties>
</file>