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291" y="29972"/>
            <a:ext cx="853541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6675"/>
            <a:ext cx="348615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3039" y="1894970"/>
            <a:ext cx="5217921" cy="144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5613" y="2257425"/>
            <a:ext cx="4652772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Capstone</a:t>
            </a:r>
            <a:r>
              <a:rPr spc="-25" dirty="0"/>
              <a:t> </a:t>
            </a:r>
            <a:r>
              <a:rPr spc="-5" dirty="0"/>
              <a:t>Project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2</a:t>
            </a:r>
          </a:p>
          <a:p>
            <a:pPr marL="272415">
              <a:lnSpc>
                <a:spcPct val="100000"/>
              </a:lnSpc>
              <a:spcBef>
                <a:spcPts val="890"/>
              </a:spcBef>
            </a:pPr>
            <a:r>
              <a:rPr sz="3550" dirty="0">
                <a:solidFill>
                  <a:srgbClr val="124F5C"/>
                </a:solidFill>
              </a:rPr>
              <a:t>Retail</a:t>
            </a:r>
            <a:r>
              <a:rPr sz="3550" spc="-35" dirty="0">
                <a:solidFill>
                  <a:srgbClr val="124F5C"/>
                </a:solidFill>
              </a:rPr>
              <a:t> </a:t>
            </a:r>
            <a:r>
              <a:rPr sz="3550" dirty="0">
                <a:solidFill>
                  <a:srgbClr val="124F5C"/>
                </a:solidFill>
              </a:rPr>
              <a:t>Sales</a:t>
            </a:r>
            <a:r>
              <a:rPr sz="3550" spc="-40" dirty="0">
                <a:solidFill>
                  <a:srgbClr val="124F5C"/>
                </a:solidFill>
              </a:rPr>
              <a:t> </a:t>
            </a:r>
            <a:r>
              <a:rPr sz="3550" dirty="0">
                <a:solidFill>
                  <a:srgbClr val="124F5C"/>
                </a:solidFill>
              </a:rPr>
              <a:t>Prediction</a:t>
            </a:r>
            <a:endParaRPr sz="3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941" y="1110056"/>
            <a:ext cx="8081288" cy="40333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6191" y="31495"/>
            <a:ext cx="223647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75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75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763269"/>
            <a:ext cx="53828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Analysis of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Store</a:t>
            </a:r>
            <a:r>
              <a:rPr sz="155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Types</a:t>
            </a:r>
            <a:r>
              <a:rPr sz="15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 their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respective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assortment.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30" y="1172656"/>
            <a:ext cx="9067169" cy="3363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08" y="0"/>
            <a:ext cx="3896995" cy="9042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90"/>
              </a:spcBef>
            </a:pPr>
            <a:r>
              <a:rPr sz="2800" spc="-5" dirty="0"/>
              <a:t>EDA</a:t>
            </a:r>
            <a:r>
              <a:rPr sz="2800" spc="-30" dirty="0"/>
              <a:t> </a:t>
            </a:r>
            <a:r>
              <a:rPr sz="2800" spc="-5" dirty="0"/>
              <a:t>(contd..)</a:t>
            </a:r>
            <a:endParaRPr sz="28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50" spc="-5" dirty="0">
                <a:solidFill>
                  <a:srgbClr val="124F5C"/>
                </a:solidFill>
              </a:rPr>
              <a:t>School</a:t>
            </a:r>
            <a:r>
              <a:rPr sz="1550" spc="1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and</a:t>
            </a:r>
            <a:r>
              <a:rPr sz="1550" spc="5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State</a:t>
            </a:r>
            <a:r>
              <a:rPr sz="1550" spc="5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holidays</a:t>
            </a:r>
            <a:r>
              <a:rPr sz="1550" spc="5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effect on</a:t>
            </a:r>
            <a:r>
              <a:rPr sz="155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sales</a:t>
            </a:r>
            <a:endParaRPr sz="1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18" y="1005349"/>
            <a:ext cx="8343691" cy="41377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291" y="29972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620013"/>
            <a:ext cx="22352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Monthly</a:t>
            </a:r>
            <a:r>
              <a:rPr sz="155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trends</a:t>
            </a:r>
            <a:r>
              <a:rPr sz="155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55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" y="1065709"/>
            <a:ext cx="9143363" cy="39535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291" y="29972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620013"/>
            <a:ext cx="49237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Yearly Distribution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according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store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types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1" y="899062"/>
            <a:ext cx="9080738" cy="4223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08" y="0"/>
            <a:ext cx="5538470" cy="9042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90"/>
              </a:spcBef>
            </a:pPr>
            <a:r>
              <a:rPr sz="2800" spc="-5" dirty="0"/>
              <a:t>EDA</a:t>
            </a:r>
            <a:r>
              <a:rPr sz="2800" spc="-30" dirty="0"/>
              <a:t> </a:t>
            </a:r>
            <a:r>
              <a:rPr sz="2800" spc="-5" dirty="0"/>
              <a:t>(contd..)</a:t>
            </a:r>
            <a:endParaRPr sz="28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50" spc="-5" dirty="0">
                <a:solidFill>
                  <a:srgbClr val="124F5C"/>
                </a:solidFill>
              </a:rPr>
              <a:t>Store</a:t>
            </a:r>
            <a:r>
              <a:rPr sz="1550" spc="1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Types</a:t>
            </a:r>
            <a:r>
              <a:rPr sz="1550" spc="1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and</a:t>
            </a:r>
            <a:r>
              <a:rPr sz="1550" spc="1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average</a:t>
            </a:r>
            <a:r>
              <a:rPr sz="1550" spc="3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sales/customer/spending</a:t>
            </a:r>
            <a:r>
              <a:rPr sz="1550" spc="10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relation</a:t>
            </a:r>
            <a:endParaRPr sz="15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84" y="1087390"/>
            <a:ext cx="8305800" cy="39914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291" y="29972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79450"/>
            <a:ext cx="53289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Impact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Competition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Distance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Customers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112268"/>
            <a:ext cx="264350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/>
              <a:t>EDA</a:t>
            </a:r>
            <a:r>
              <a:rPr sz="2750" spc="-60" dirty="0"/>
              <a:t> </a:t>
            </a:r>
            <a:r>
              <a:rPr sz="2750" spc="-5" dirty="0"/>
              <a:t>(summary)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459740" y="1090549"/>
            <a:ext cx="6781165" cy="338899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28625" algn="l"/>
                <a:tab pos="429259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highly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correlated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to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customers.</a:t>
            </a:r>
            <a:endParaRPr sz="1800">
              <a:latin typeface="Arial"/>
              <a:cs typeface="Arial"/>
            </a:endParaRPr>
          </a:p>
          <a:p>
            <a:pPr marL="428625" marR="297180" indent="-416559">
              <a:lnSpc>
                <a:spcPct val="114999"/>
              </a:lnSpc>
              <a:spcBef>
                <a:spcPts val="615"/>
              </a:spcBef>
              <a:buAutoNum type="arabicPeriod"/>
              <a:tabLst>
                <a:tab pos="428625" algn="l"/>
                <a:tab pos="429259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Stores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opened on ‘State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Holiday’ makes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a good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amount </a:t>
            </a:r>
            <a:r>
              <a:rPr sz="1800" b="1" spc="-4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sales.</a:t>
            </a:r>
            <a:endParaRPr sz="1800">
              <a:latin typeface="Arial"/>
              <a:cs typeface="Arial"/>
            </a:endParaRPr>
          </a:p>
          <a:p>
            <a:pPr marL="428625" marR="31115" indent="-416559">
              <a:lnSpc>
                <a:spcPct val="115100"/>
              </a:lnSpc>
              <a:spcBef>
                <a:spcPts val="10"/>
              </a:spcBef>
              <a:buAutoNum type="arabicPeriod"/>
              <a:tabLst>
                <a:tab pos="428625" algn="l"/>
                <a:tab pos="429259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There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is no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such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 significant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difference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sales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‘School </a:t>
            </a:r>
            <a:r>
              <a:rPr sz="1800" b="1" spc="-48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Holidays’.</a:t>
            </a:r>
            <a:endParaRPr sz="1800">
              <a:latin typeface="Arial"/>
              <a:cs typeface="Arial"/>
            </a:endParaRPr>
          </a:p>
          <a:p>
            <a:pPr marL="428625" marR="363220" indent="-416559">
              <a:lnSpc>
                <a:spcPct val="114999"/>
              </a:lnSpc>
              <a:buAutoNum type="arabicPeriod"/>
              <a:tabLst>
                <a:tab pos="428625" algn="l"/>
                <a:tab pos="429259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Even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though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store type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‘b’ has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very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less number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stores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but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these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outperforming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other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store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types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terms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sales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avg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customers.</a:t>
            </a:r>
            <a:endParaRPr sz="1800">
              <a:latin typeface="Arial"/>
              <a:cs typeface="Arial"/>
            </a:endParaRPr>
          </a:p>
          <a:p>
            <a:pPr marL="428625" indent="-395605">
              <a:lnSpc>
                <a:spcPct val="100000"/>
              </a:lnSpc>
              <a:spcBef>
                <a:spcPts val="310"/>
              </a:spcBef>
              <a:buSzPct val="88888"/>
              <a:buAutoNum type="arabicPeriod" startAt="5"/>
              <a:tabLst>
                <a:tab pos="428625" algn="l"/>
                <a:tab pos="429259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are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 consistent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second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quarter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year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but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735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starts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increasing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last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quarter.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75234"/>
            <a:ext cx="3462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Feature</a:t>
            </a:r>
            <a:r>
              <a:rPr sz="2800" spc="-40" dirty="0"/>
              <a:t> </a:t>
            </a:r>
            <a:r>
              <a:rPr sz="2800" spc="-5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2976" y="1211326"/>
            <a:ext cx="7691755" cy="265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Extracting</a:t>
            </a:r>
            <a:r>
              <a:rPr sz="17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week,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month,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year</a:t>
            </a:r>
            <a:r>
              <a:rPr sz="17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from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Date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7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adding</a:t>
            </a:r>
            <a:r>
              <a:rPr sz="17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them in</a:t>
            </a:r>
            <a:r>
              <a:rPr sz="17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Arial"/>
              <a:buAutoNum type="arabicPeriod"/>
            </a:pPr>
            <a:endParaRPr sz="1900">
              <a:latin typeface="Arial"/>
              <a:cs typeface="Arial"/>
            </a:endParaRPr>
          </a:p>
          <a:p>
            <a:pPr marL="419734" indent="-407670">
              <a:lnSpc>
                <a:spcPct val="100000"/>
              </a:lnSpc>
              <a:spcBef>
                <a:spcPts val="167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Merging</a:t>
            </a:r>
            <a:r>
              <a:rPr sz="17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both</a:t>
            </a:r>
            <a:r>
              <a:rPr sz="17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C"/>
              </a:buClr>
              <a:buFont typeface="Arial"/>
              <a:buAutoNum type="arabicPeriod"/>
            </a:pPr>
            <a:endParaRPr sz="2800">
              <a:latin typeface="Arial"/>
              <a:cs typeface="Arial"/>
            </a:endParaRPr>
          </a:p>
          <a:p>
            <a:pPr marL="419734" indent="-407670">
              <a:lnSpc>
                <a:spcPct val="100000"/>
              </a:lnSpc>
              <a:buAutoNum type="arabicPeriod"/>
              <a:tabLst>
                <a:tab pos="419734" algn="l"/>
                <a:tab pos="420370" algn="l"/>
              </a:tabLst>
            </a:pP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One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hot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encoding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Storetype,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 Assortment.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Arial"/>
              <a:buAutoNum type="arabicPeriod"/>
            </a:pPr>
            <a:endParaRPr sz="1650">
              <a:latin typeface="Arial"/>
              <a:cs typeface="Arial"/>
            </a:endParaRPr>
          </a:p>
          <a:p>
            <a:pPr marL="419734" marR="5080" indent="-407670">
              <a:lnSpc>
                <a:spcPct val="134900"/>
              </a:lnSpc>
              <a:buAutoNum type="arabicPeriod"/>
              <a:tabLst>
                <a:tab pos="419734" algn="l"/>
                <a:tab pos="420370" algn="l"/>
              </a:tabLst>
            </a:pP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Splitting dataset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into</a:t>
            </a:r>
            <a:r>
              <a:rPr sz="17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Training</a:t>
            </a:r>
            <a:r>
              <a:rPr sz="17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7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Test set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 and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applying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 MinMaxScaler </a:t>
            </a:r>
            <a:r>
              <a:rPr sz="1700" b="1" spc="-4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7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Arial"/>
                <a:cs typeface="Arial"/>
              </a:rPr>
              <a:t>scaling dataset.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38658"/>
            <a:ext cx="3541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Models</a:t>
            </a:r>
            <a:r>
              <a:rPr sz="2800" spc="-35" dirty="0"/>
              <a:t> </a:t>
            </a:r>
            <a:r>
              <a:rPr sz="2800" spc="-5" dirty="0"/>
              <a:t>Implemented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1472" y="1398549"/>
            <a:ext cx="5128260" cy="18605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15290" indent="-40322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Regression (Baseline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Model)</a:t>
            </a:r>
            <a:endParaRPr sz="1600">
              <a:latin typeface="Arial"/>
              <a:cs typeface="Arial"/>
            </a:endParaRPr>
          </a:p>
          <a:p>
            <a:pPr marL="415290" indent="-40322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Lasso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600">
              <a:latin typeface="Arial"/>
              <a:cs typeface="Arial"/>
            </a:endParaRPr>
          </a:p>
          <a:p>
            <a:pPr marL="415290" indent="-40322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Decision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Tree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600">
              <a:latin typeface="Arial"/>
              <a:cs typeface="Arial"/>
            </a:endParaRPr>
          </a:p>
          <a:p>
            <a:pPr marL="415290" indent="-40322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Decision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Tree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(</a:t>
            </a:r>
            <a:r>
              <a:rPr sz="15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hyperparameters)</a:t>
            </a:r>
            <a:endParaRPr sz="1550">
              <a:latin typeface="Arial"/>
              <a:cs typeface="Arial"/>
            </a:endParaRPr>
          </a:p>
          <a:p>
            <a:pPr marL="415290" indent="-40322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K-Nearest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Neighbors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600">
              <a:latin typeface="Arial"/>
              <a:cs typeface="Arial"/>
            </a:endParaRPr>
          </a:p>
          <a:p>
            <a:pPr marL="415290" indent="-40322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4655" algn="l"/>
                <a:tab pos="415925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Random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Forest Regressor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5" y="66674"/>
            <a:ext cx="8296275" cy="771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29972"/>
            <a:ext cx="294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</a:t>
            </a:r>
            <a:r>
              <a:rPr sz="2800" spc="-40" dirty="0"/>
              <a:t> </a:t>
            </a:r>
            <a:r>
              <a:rPr sz="2800" spc="-5" dirty="0"/>
              <a:t>Evaluation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300" y="521462"/>
          <a:ext cx="7272655" cy="440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sz="16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r>
                        <a:rPr sz="16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Linear</a:t>
                      </a:r>
                      <a:r>
                        <a:rPr sz="1600" b="1" spc="-1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0.780750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0.782392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Lasso</a:t>
                      </a:r>
                      <a:r>
                        <a:rPr sz="1600" b="1" spc="-1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0.780731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0.780769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r>
                        <a:rPr sz="16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0.99996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0.915942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87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87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r>
                        <a:rPr sz="16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0.963506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0.935417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r>
                        <a:rPr sz="1600" b="1" spc="-2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8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hyperparameters)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90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K-Nearest</a:t>
                      </a:r>
                      <a:r>
                        <a:rPr sz="1600" b="1" spc="-3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Neighbors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0.73722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0.71665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70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600" b="1" spc="-3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0.993783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0.956520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75234"/>
            <a:ext cx="1367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Cont</a:t>
            </a:r>
            <a:r>
              <a:rPr sz="2800" dirty="0"/>
              <a:t>e</a:t>
            </a:r>
            <a:r>
              <a:rPr sz="2800" spc="-5" dirty="0"/>
              <a:t>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5091" y="1287906"/>
            <a:ext cx="349504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8480" algn="l"/>
              </a:tabLst>
            </a:pPr>
            <a:r>
              <a:rPr sz="3525" spc="-7" baseline="30732" dirty="0">
                <a:solidFill>
                  <a:srgbClr val="F5FCFF"/>
                </a:solidFill>
                <a:latin typeface="Arial MT"/>
                <a:cs typeface="Arial MT"/>
              </a:rPr>
              <a:t>g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1.	Problem</a:t>
            </a:r>
            <a:r>
              <a:rPr sz="19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endParaRPr sz="1900">
              <a:latin typeface="Arial"/>
              <a:cs typeface="Arial"/>
            </a:endParaRPr>
          </a:p>
          <a:p>
            <a:pPr marL="559435" indent="-426084">
              <a:lnSpc>
                <a:spcPts val="2220"/>
              </a:lnSpc>
              <a:spcBef>
                <a:spcPts val="90"/>
              </a:spcBef>
              <a:buAutoNum type="arabicPeriod" startAt="2"/>
              <a:tabLst>
                <a:tab pos="559435" algn="l"/>
                <a:tab pos="560070" algn="l"/>
              </a:tabLst>
            </a:pP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9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Summary</a:t>
            </a:r>
            <a:endParaRPr sz="1900">
              <a:latin typeface="Arial"/>
              <a:cs typeface="Arial"/>
            </a:endParaRPr>
          </a:p>
          <a:p>
            <a:pPr marL="559435" indent="-426084">
              <a:lnSpc>
                <a:spcPts val="2220"/>
              </a:lnSpc>
              <a:buAutoNum type="arabicPeriod" startAt="2"/>
              <a:tabLst>
                <a:tab pos="559435" algn="l"/>
                <a:tab pos="560070" algn="l"/>
              </a:tabLst>
            </a:pP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9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Preprocessing</a:t>
            </a:r>
            <a:endParaRPr sz="1900">
              <a:latin typeface="Arial"/>
              <a:cs typeface="Arial"/>
            </a:endParaRPr>
          </a:p>
          <a:p>
            <a:pPr marL="559435" indent="-426084">
              <a:lnSpc>
                <a:spcPct val="100000"/>
              </a:lnSpc>
              <a:spcBef>
                <a:spcPts val="350"/>
              </a:spcBef>
              <a:buAutoNum type="arabicPeriod" startAt="2"/>
              <a:tabLst>
                <a:tab pos="559435" algn="l"/>
                <a:tab pos="560070" algn="l"/>
              </a:tabLst>
            </a:pPr>
            <a:r>
              <a:rPr sz="1850" b="1" spc="-5" dirty="0">
                <a:solidFill>
                  <a:srgbClr val="124F5C"/>
                </a:solidFill>
                <a:latin typeface="Arial"/>
                <a:cs typeface="Arial"/>
              </a:rPr>
              <a:t>Exploratory</a:t>
            </a:r>
            <a:r>
              <a:rPr sz="185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8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850">
              <a:latin typeface="Arial"/>
              <a:cs typeface="Arial"/>
            </a:endParaRPr>
          </a:p>
          <a:p>
            <a:pPr marL="559435" indent="-426084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559435" algn="l"/>
                <a:tab pos="560070" algn="l"/>
              </a:tabLst>
            </a:pP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Feature</a:t>
            </a:r>
            <a:r>
              <a:rPr sz="19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Engineering</a:t>
            </a:r>
            <a:endParaRPr sz="1900">
              <a:latin typeface="Arial"/>
              <a:cs typeface="Arial"/>
            </a:endParaRPr>
          </a:p>
          <a:p>
            <a:pPr marL="559435" indent="-426084">
              <a:lnSpc>
                <a:spcPct val="100000"/>
              </a:lnSpc>
              <a:spcBef>
                <a:spcPts val="350"/>
              </a:spcBef>
              <a:buAutoNum type="arabicPeriod" startAt="2"/>
              <a:tabLst>
                <a:tab pos="559435" algn="l"/>
                <a:tab pos="560070" algn="l"/>
              </a:tabLst>
            </a:pP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9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Implementation</a:t>
            </a:r>
            <a:endParaRPr sz="1900">
              <a:latin typeface="Arial"/>
              <a:cs typeface="Arial"/>
            </a:endParaRPr>
          </a:p>
          <a:p>
            <a:pPr marL="559435" indent="-426084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559435" algn="l"/>
                <a:tab pos="560070" algn="l"/>
              </a:tabLst>
            </a:pPr>
            <a:r>
              <a:rPr sz="19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8175" y="938174"/>
            <a:ext cx="4695825" cy="3820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249682"/>
            <a:ext cx="672084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/>
              <a:t>Insights</a:t>
            </a:r>
            <a:r>
              <a:rPr sz="2750" dirty="0"/>
              <a:t> from</a:t>
            </a:r>
            <a:r>
              <a:rPr sz="2750" spc="10" dirty="0"/>
              <a:t> </a:t>
            </a:r>
            <a:r>
              <a:rPr sz="2750" spc="-5" dirty="0"/>
              <a:t>Random</a:t>
            </a:r>
            <a:r>
              <a:rPr sz="2750" spc="10" dirty="0"/>
              <a:t> </a:t>
            </a:r>
            <a:r>
              <a:rPr sz="2750" spc="-5" dirty="0"/>
              <a:t>Forest</a:t>
            </a:r>
            <a:r>
              <a:rPr sz="2750" spc="5" dirty="0"/>
              <a:t> </a:t>
            </a:r>
            <a:r>
              <a:rPr sz="2750" spc="-5" dirty="0"/>
              <a:t>Regressor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75692" y="1398549"/>
            <a:ext cx="417766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Predictions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from random forest model are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very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close to actual values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our X dataset </a:t>
            </a:r>
            <a:r>
              <a:rPr sz="1600" b="1" spc="-4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we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have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good score.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figure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actual</a:t>
            </a:r>
            <a:r>
              <a:rPr sz="16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values, predicted &amp;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difference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between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them respectively.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12700" marR="615315">
              <a:lnSpc>
                <a:spcPct val="115599"/>
              </a:lnSpc>
              <a:spcBef>
                <a:spcPts val="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Since this is Sales prediction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MAE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600" b="1" spc="-4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good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metric.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We’re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getting Mean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Absolute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Error ~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380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MAPE of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5.65%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84" y="600991"/>
            <a:ext cx="7878445" cy="4454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07" y="83312"/>
            <a:ext cx="326517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/>
              <a:t>Feature</a:t>
            </a:r>
            <a:r>
              <a:rPr sz="2750" spc="-45" dirty="0"/>
              <a:t> </a:t>
            </a:r>
            <a:r>
              <a:rPr sz="2750" spc="-5" dirty="0"/>
              <a:t>Importance</a:t>
            </a:r>
            <a:endParaRPr sz="2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75234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0783" y="1129563"/>
            <a:ext cx="7040880" cy="203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Our model</a:t>
            </a:r>
            <a:r>
              <a:rPr sz="2200" b="1" i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shows that</a:t>
            </a:r>
            <a:r>
              <a:rPr sz="2200" b="1" i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Customers,</a:t>
            </a:r>
            <a:r>
              <a:rPr sz="2200" b="1" i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Competition 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distance,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Store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some</a:t>
            </a:r>
            <a:r>
              <a:rPr sz="2200" b="1" i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2200" b="1" i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important 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r>
              <a:rPr sz="2200" b="1" i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2200" b="1" i="1" spc="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our</a:t>
            </a:r>
            <a:r>
              <a:rPr sz="2200" b="1" i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2200" b="1" i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prediction.</a:t>
            </a:r>
            <a:r>
              <a:rPr sz="2200" b="1" i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We</a:t>
            </a:r>
            <a:r>
              <a:rPr sz="2200" b="1" i="1" spc="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need</a:t>
            </a:r>
            <a:r>
              <a:rPr sz="2200" b="1" i="1" spc="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2200" b="1" i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focus 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these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aspects</a:t>
            </a:r>
            <a:r>
              <a:rPr sz="2200" b="1" i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maximize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our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profits</a:t>
            </a:r>
            <a:r>
              <a:rPr sz="2200" b="1" i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2200" b="1" i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2200" b="1" i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next </a:t>
            </a:r>
            <a:r>
              <a:rPr sz="2200" b="1" i="1" spc="-6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6</a:t>
            </a:r>
            <a:r>
              <a:rPr sz="2200" b="1" i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124F5C"/>
                </a:solidFill>
                <a:latin typeface="Arial"/>
                <a:cs typeface="Arial"/>
              </a:rPr>
              <a:t>weeks.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482" y="756869"/>
            <a:ext cx="329692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50" spc="-5" dirty="0"/>
              <a:t>Thank</a:t>
            </a:r>
            <a:r>
              <a:rPr sz="5150" spc="-75" dirty="0"/>
              <a:t> </a:t>
            </a:r>
            <a:r>
              <a:rPr sz="5150" dirty="0"/>
              <a:t>you</a:t>
            </a:r>
            <a:endParaRPr sz="5150"/>
          </a:p>
        </p:txBody>
      </p:sp>
      <p:sp>
        <p:nvSpPr>
          <p:cNvPr id="3" name="object 3"/>
          <p:cNvSpPr/>
          <p:nvPr/>
        </p:nvSpPr>
        <p:spPr>
          <a:xfrm>
            <a:off x="2508250" y="2250058"/>
            <a:ext cx="5981700" cy="2736215"/>
          </a:xfrm>
          <a:custGeom>
            <a:avLst/>
            <a:gdLst/>
            <a:ahLst/>
            <a:cxnLst/>
            <a:rect l="l" t="t" r="r" b="b"/>
            <a:pathLst>
              <a:path w="5981700" h="2736215">
                <a:moveTo>
                  <a:pt x="0" y="2736215"/>
                </a:moveTo>
                <a:lnTo>
                  <a:pt x="5981700" y="2736215"/>
                </a:lnTo>
                <a:lnTo>
                  <a:pt x="5981700" y="0"/>
                </a:lnTo>
                <a:lnTo>
                  <a:pt x="0" y="0"/>
                </a:lnTo>
                <a:lnTo>
                  <a:pt x="0" y="27362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45613" y="2257425"/>
            <a:ext cx="4652772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00"/>
              </a:spcBef>
            </a:pP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By:</a:t>
            </a:r>
          </a:p>
          <a:p>
            <a:pPr marL="346710">
              <a:lnSpc>
                <a:spcPct val="100000"/>
              </a:lnSpc>
              <a:spcBef>
                <a:spcPts val="40"/>
              </a:spcBef>
            </a:pPr>
            <a:endParaRPr sz="3400" dirty="0"/>
          </a:p>
          <a:p>
            <a:pPr marL="359410">
              <a:lnSpc>
                <a:spcPts val="4260"/>
              </a:lnSpc>
            </a:pPr>
            <a:r>
              <a:rPr spc="-5" dirty="0"/>
              <a:t>Sa</a:t>
            </a:r>
            <a:r>
              <a:rPr lang="en-IN" spc="-5" dirty="0" err="1"/>
              <a:t>ndipan</a:t>
            </a:r>
            <a:r>
              <a:rPr lang="en-IN" spc="-5" dirty="0"/>
              <a:t> Saha</a:t>
            </a:r>
            <a:endParaRPr dirty="0"/>
          </a:p>
          <a:p>
            <a:pPr marL="359410">
              <a:lnSpc>
                <a:spcPts val="2965"/>
              </a:lnSpc>
            </a:pPr>
            <a:r>
              <a:rPr sz="2600" spc="-5" dirty="0"/>
              <a:t>Data</a:t>
            </a:r>
            <a:r>
              <a:rPr sz="2600" spc="-20" dirty="0"/>
              <a:t> </a:t>
            </a:r>
            <a:r>
              <a:rPr sz="2600" spc="-5" dirty="0"/>
              <a:t>Science</a:t>
            </a:r>
            <a:r>
              <a:rPr sz="2600" spc="-25" dirty="0"/>
              <a:t> </a:t>
            </a:r>
            <a:r>
              <a:rPr sz="2600" dirty="0"/>
              <a:t>Trainee</a:t>
            </a:r>
          </a:p>
          <a:p>
            <a:pPr marL="359410">
              <a:lnSpc>
                <a:spcPts val="4220"/>
              </a:lnSpc>
            </a:pPr>
            <a:r>
              <a:rPr i="0" spc="-5" dirty="0">
                <a:solidFill>
                  <a:srgbClr val="C00000"/>
                </a:solidFill>
                <a:latin typeface="Times New Roman"/>
                <a:cs typeface="Times New Roman"/>
              </a:rPr>
              <a:t>AlmaBetter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370" y="2409157"/>
            <a:ext cx="5421629" cy="27343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191" y="115315"/>
            <a:ext cx="320865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/>
              <a:t>Problem</a:t>
            </a:r>
            <a:r>
              <a:rPr sz="2750" spc="-25" dirty="0"/>
              <a:t> </a:t>
            </a:r>
            <a:r>
              <a:rPr sz="2750" spc="-5" dirty="0"/>
              <a:t>Statement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305815" y="725169"/>
            <a:ext cx="6495415" cy="165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976630" indent="-41783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29895" algn="l"/>
                <a:tab pos="43053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Rossmann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operates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over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3000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drug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stores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7 </a:t>
            </a:r>
            <a:r>
              <a:rPr sz="1800" b="1" spc="-48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European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countries.</a:t>
            </a:r>
            <a:endParaRPr sz="1800">
              <a:latin typeface="Arial"/>
              <a:cs typeface="Arial"/>
            </a:endParaRPr>
          </a:p>
          <a:p>
            <a:pPr marL="429895" indent="-41783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9895" algn="l"/>
                <a:tab pos="430530" algn="l"/>
              </a:tabLst>
            </a:pP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Provided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7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historical</a:t>
            </a:r>
            <a:r>
              <a:rPr sz="17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7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7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7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1,115</a:t>
            </a:r>
            <a:r>
              <a:rPr sz="17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Rossmann</a:t>
            </a:r>
            <a:endParaRPr sz="1750">
              <a:latin typeface="Arial"/>
              <a:cs typeface="Arial"/>
            </a:endParaRPr>
          </a:p>
          <a:p>
            <a:pPr marL="429895" marR="5080">
              <a:lnSpc>
                <a:spcPts val="2720"/>
              </a:lnSpc>
              <a:spcBef>
                <a:spcPts val="95"/>
              </a:spcBef>
            </a:pP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stores. The</a:t>
            </a:r>
            <a:r>
              <a:rPr sz="175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 are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 influenced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 by</a:t>
            </a:r>
            <a:r>
              <a:rPr sz="17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many</a:t>
            </a:r>
            <a:r>
              <a:rPr sz="17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parameters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750" b="1" spc="-4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task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75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forecast</a:t>
            </a:r>
            <a:r>
              <a:rPr sz="17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"Sales"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 for</a:t>
            </a:r>
            <a:r>
              <a:rPr sz="17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6</a:t>
            </a:r>
            <a:r>
              <a:rPr sz="175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weeks</a:t>
            </a:r>
            <a:r>
              <a:rPr sz="175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750" b="1" spc="-5" dirty="0">
                <a:solidFill>
                  <a:srgbClr val="124F5C"/>
                </a:solidFill>
                <a:latin typeface="Arial"/>
                <a:cs typeface="Arial"/>
              </a:rPr>
              <a:t>advance.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95" y="823467"/>
            <a:ext cx="6793230" cy="2438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495" y="1154302"/>
            <a:ext cx="970915" cy="243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9500" y="1154302"/>
            <a:ext cx="948690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495" y="1485138"/>
            <a:ext cx="5791835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059" y="2146045"/>
            <a:ext cx="6231254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5915" y="2476880"/>
            <a:ext cx="4224655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059" y="2807716"/>
            <a:ext cx="4003675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4059" y="3138551"/>
            <a:ext cx="6520815" cy="2438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4059" y="3469385"/>
            <a:ext cx="6706234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059" y="3800221"/>
            <a:ext cx="1242060" cy="2438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4059" y="4131690"/>
            <a:ext cx="6671309" cy="2438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4059" y="4462526"/>
            <a:ext cx="553085" cy="2438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5915" y="4793355"/>
            <a:ext cx="6861809" cy="2438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6191" y="101599"/>
            <a:ext cx="251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4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266191" y="669696"/>
            <a:ext cx="7019925" cy="4353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2085" algn="just">
              <a:lnSpc>
                <a:spcPct val="146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We have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two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datasets. Rossman store data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years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2013,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2014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2015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10,17,209 observations on 9 variables. Stores data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with 1115 </a:t>
            </a:r>
            <a:r>
              <a:rPr sz="1600" b="1" spc="-4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observations on 10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variables.</a:t>
            </a:r>
            <a:r>
              <a:rPr sz="16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Some important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are:-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Customer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customers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on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 a given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day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in a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store.</a:t>
            </a:r>
            <a:endParaRPr sz="16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Date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:-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Showing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dates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observations.</a:t>
            </a:r>
            <a:endParaRPr sz="16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State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Holiday</a:t>
            </a:r>
            <a:r>
              <a:rPr sz="16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:-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Indicating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state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holiday.</a:t>
            </a:r>
            <a:endParaRPr sz="16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Store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Differentiate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between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4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different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store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models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(a,b,c,d).</a:t>
            </a:r>
            <a:endParaRPr sz="16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Assortment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Describes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an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assortment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24F5C"/>
                </a:solidFill>
                <a:latin typeface="Arial"/>
                <a:cs typeface="Arial"/>
              </a:rPr>
              <a:t>level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i.e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basic,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b :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extra 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3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extended.</a:t>
            </a:r>
            <a:endParaRPr sz="1600">
              <a:latin typeface="Arial"/>
              <a:cs typeface="Arial"/>
            </a:endParaRPr>
          </a:p>
          <a:p>
            <a:pPr marL="469900" marR="1078865" indent="-401320">
              <a:lnSpc>
                <a:spcPct val="135600"/>
              </a:lnSpc>
              <a:spcBef>
                <a:spcPts val="10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Competition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Distance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Distance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meters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to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nearest </a:t>
            </a:r>
            <a:r>
              <a:rPr sz="1600" b="1" spc="-4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competition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store.</a:t>
            </a:r>
            <a:endParaRPr sz="1600">
              <a:latin typeface="Arial"/>
              <a:cs typeface="Arial"/>
            </a:endParaRPr>
          </a:p>
          <a:p>
            <a:pPr marL="469900" indent="-40132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Promo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:-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Indicates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whether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 store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running a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promo 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447640"/>
            <a:ext cx="5448299" cy="4648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972"/>
            <a:ext cx="336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35" dirty="0"/>
              <a:t> </a:t>
            </a:r>
            <a:r>
              <a:rPr sz="2800" spc="-5" dirty="0"/>
              <a:t>Preprocessing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5692" y="763269"/>
            <a:ext cx="3529329" cy="296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Columns having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&gt;30%</a:t>
            </a:r>
            <a:r>
              <a:rPr sz="16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null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dropped.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12700" marR="53340" algn="just">
              <a:lnSpc>
                <a:spcPct val="142600"/>
              </a:lnSpc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Null </a:t>
            </a:r>
            <a:r>
              <a:rPr sz="1550" b="1" spc="-10" dirty="0">
                <a:solidFill>
                  <a:srgbClr val="124F5C"/>
                </a:solidFill>
                <a:latin typeface="Arial"/>
                <a:cs typeface="Arial"/>
              </a:rPr>
              <a:t>values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in ‘Competition Distance’ </a:t>
            </a:r>
            <a:r>
              <a:rPr sz="1550" b="1" spc="-4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are imputed</a:t>
            </a:r>
            <a:r>
              <a:rPr sz="15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median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of feature.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 marR="5080" algn="just">
              <a:lnSpc>
                <a:spcPct val="148300"/>
              </a:lnSpc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Removing those stores observations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temporarily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closed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(~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17.3K) </a:t>
            </a:r>
            <a:r>
              <a:rPr sz="1600" b="1" spc="-4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&amp;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stores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generating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zero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 sales.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" y="932433"/>
            <a:ext cx="5836285" cy="2438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8461" y="1606176"/>
            <a:ext cx="6154563" cy="34082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700" y="146049"/>
            <a:ext cx="4429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Exploratory</a:t>
            </a:r>
            <a:r>
              <a:rPr sz="28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28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894333"/>
            <a:ext cx="567944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normally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distributed</a:t>
            </a:r>
            <a:r>
              <a:rPr sz="155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slightly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right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tail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961" y="1417966"/>
            <a:ext cx="5497099" cy="335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291" y="29972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734313"/>
            <a:ext cx="2496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Impact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Promo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sales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503" y="1089698"/>
            <a:ext cx="7865891" cy="40534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291" y="29972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28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620013"/>
            <a:ext cx="235648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Day</a:t>
            </a:r>
            <a:r>
              <a:rPr sz="155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trends in Sales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1" y="449580"/>
            <a:ext cx="8699500" cy="4660265"/>
            <a:chOff x="86361" y="449580"/>
            <a:chExt cx="8699500" cy="4660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61" y="449580"/>
              <a:ext cx="2912745" cy="2438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776" y="715273"/>
              <a:ext cx="8382719" cy="4394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808" y="29972"/>
            <a:ext cx="2683510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EDA</a:t>
            </a:r>
            <a:r>
              <a:rPr sz="2800" spc="-30" dirty="0"/>
              <a:t> </a:t>
            </a:r>
            <a:r>
              <a:rPr sz="2800" spc="-5" dirty="0"/>
              <a:t>(contd..)</a:t>
            </a:r>
            <a:endParaRPr sz="2800"/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-5" dirty="0">
                <a:solidFill>
                  <a:srgbClr val="124F5C"/>
                </a:solidFill>
              </a:rPr>
              <a:t>Heatmap</a:t>
            </a:r>
            <a:r>
              <a:rPr sz="1550" spc="-15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for</a:t>
            </a:r>
            <a:r>
              <a:rPr sz="1550" spc="-15" dirty="0">
                <a:solidFill>
                  <a:srgbClr val="124F5C"/>
                </a:solidFill>
              </a:rPr>
              <a:t> </a:t>
            </a:r>
            <a:r>
              <a:rPr sz="1550" spc="-5" dirty="0">
                <a:solidFill>
                  <a:srgbClr val="124F5C"/>
                </a:solidFill>
              </a:rPr>
              <a:t>merged</a:t>
            </a:r>
            <a:r>
              <a:rPr sz="1550" spc="-15" dirty="0">
                <a:solidFill>
                  <a:srgbClr val="124F5C"/>
                </a:solidFill>
              </a:rPr>
              <a:t> </a:t>
            </a:r>
            <a:r>
              <a:rPr sz="1550" dirty="0">
                <a:solidFill>
                  <a:srgbClr val="124F5C"/>
                </a:solidFill>
              </a:rPr>
              <a:t>dataset</a:t>
            </a: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Office PowerPoint</Application>
  <PresentationFormat>On-screen Show (16:9)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MT</vt:lpstr>
      <vt:lpstr>Calibri</vt:lpstr>
      <vt:lpstr>Times New Roman</vt:lpstr>
      <vt:lpstr>Office Theme</vt:lpstr>
      <vt:lpstr>Capstone Project - 2 Retail Sales Prediction</vt:lpstr>
      <vt:lpstr>Content</vt:lpstr>
      <vt:lpstr>Problem Statement</vt:lpstr>
      <vt:lpstr>Data Summary</vt:lpstr>
      <vt:lpstr>Data Preprocessing</vt:lpstr>
      <vt:lpstr>PowerPoint Presentation</vt:lpstr>
      <vt:lpstr>PowerPoint Presentation</vt:lpstr>
      <vt:lpstr>PowerPoint Presentation</vt:lpstr>
      <vt:lpstr>EDA (contd..) Heatmap for merged dataset</vt:lpstr>
      <vt:lpstr>PowerPoint Presentation</vt:lpstr>
      <vt:lpstr>EDA (contd..) School and State holidays effect on sales</vt:lpstr>
      <vt:lpstr>PowerPoint Presentation</vt:lpstr>
      <vt:lpstr>PowerPoint Presentation</vt:lpstr>
      <vt:lpstr>EDA (contd..) Store Types and average sales/customer/spending relation</vt:lpstr>
      <vt:lpstr>PowerPoint Presentation</vt:lpstr>
      <vt:lpstr>EDA (summary)</vt:lpstr>
      <vt:lpstr>Feature Engineering</vt:lpstr>
      <vt:lpstr>Models Implemented</vt:lpstr>
      <vt:lpstr>Model Evaluation</vt:lpstr>
      <vt:lpstr>Insights from Random Forest Regressor</vt:lpstr>
      <vt:lpstr>Feature Importance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Retail Sales Prediction</dc:title>
  <dc:creator>Data</dc:creator>
  <cp:lastModifiedBy>sandipan saha</cp:lastModifiedBy>
  <cp:revision>1</cp:revision>
  <dcterms:created xsi:type="dcterms:W3CDTF">2023-10-14T15:34:23Z</dcterms:created>
  <dcterms:modified xsi:type="dcterms:W3CDTF">2023-10-14T15:35:24Z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2023-10-14T00:00:00Z</vt:filetime>
  </property>
</Properties>
</file>