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1170" r:id="rId2"/>
    <p:sldId id="1172" r:id="rId3"/>
    <p:sldId id="1173" r:id="rId4"/>
    <p:sldId id="1174" r:id="rId5"/>
    <p:sldId id="11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9"/>
    <p:restoredTop sz="92585"/>
  </p:normalViewPr>
  <p:slideViewPr>
    <p:cSldViewPr snapToGrid="0">
      <p:cViewPr varScale="1">
        <p:scale>
          <a:sx n="76" d="100"/>
          <a:sy n="76" d="100"/>
        </p:scale>
        <p:origin x="7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F7B9F-006A-C444-AB39-9EB595A00ED9}" type="datetimeFigureOut">
              <a:rPr kumimoji="1" lang="ko-KR" altLang="en-US" smtClean="0"/>
              <a:t>25-01-12(Sun)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90F30-1EDA-C740-B230-F680CAC0D11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0617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2B2F6-A220-1C48-CBB5-75D0F5993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F3CB51-2ED1-CB3D-97BE-2C380CB4D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227BB-028E-4E1B-4911-785DA651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01/12/2025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BDAF2-0E02-8B61-A51D-DE89A9E5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57204-E001-E231-ABCC-1A6974FA2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389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0D41-AAB6-FF6D-6CD0-1008DF17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952972-E001-5876-C6C8-3569725E2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F31BAB-AE37-C065-1E89-D836C9B8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01/12/2025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73644-60F0-51DD-35E4-FC8D38DD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FAC7F-F2B8-98F1-09B7-81A1EDF0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373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EE0717-E17B-8EC4-F0B2-76981308F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593D95-1B60-71BC-767A-D3EC2A260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7A66C-EA3B-095D-0F97-DF8B66CE7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01/12/2025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6943FE-6310-1BD7-0958-26F275EF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33367-C4AE-DC87-FF47-17E8573B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191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D67B3-F941-4A84-7F98-F010D419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30342-B91E-0E01-8F93-1F1110E0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D803E7-7259-A491-7798-1A77CA3D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01/12/2025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758D7-9DDA-F60C-ABCC-68B017AD2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1F8F2-1C3F-D83A-07C3-B7A9041C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688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F33CD-5C79-B284-CC06-F34900EF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FD1B42-5F54-BA97-4939-62E8CE577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B9270-BE7A-B294-FA44-C13BF5DE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01/12/2025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4E243-2ECB-57A4-86AC-980E8F9C2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730F7-8445-7538-48B4-CE1B8BDF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999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8ECF4-C7A0-D706-F05C-76D3E8EE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0873B-9AD4-6381-05FD-28B997819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566633-43CA-CE71-B73E-EDA9493FE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2B506-5BDB-7BD3-0E9F-9663A9E1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01/12/2025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9D627-91A5-2434-449F-9114DF7B9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1BFABC-D2F5-B3D7-22C3-00AED0C5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029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EDBE1-3B83-BF4C-CAC6-8070C3D3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3BA567-AFD0-908A-589C-4C5EDD338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03CA2F-0EAD-A710-13BE-8192E6F32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48E008-4612-D30A-7598-7AB959FE6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6D5C9-3AB7-2DA2-A82B-3E1F9D1E0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ED53CC-E23D-C1D9-30F6-AC5653F4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01/12/2025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D38106-067E-34DF-5491-0F5FC427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BD9E31-AE20-34F3-250C-693C1808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197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54DD8-DDB0-2CC9-CB5F-0F598B2A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CD2E82-6ACA-D9D1-678C-15D87222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01/12/2025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8EBD3-266F-50FD-F6E8-40E7E785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DCCF0D-1646-90B7-BC22-6A7325DC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114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72C0B5-3677-8D38-7748-2DAC3A1F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01/12/2025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31DB29-DC32-FB5B-3F1F-BB7D2D9F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1FDD6D-BBC3-D920-B864-F846B868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776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075FC-66B3-4F23-E58F-C1968E2C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77653-71A3-D809-2B6C-D84C46AD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71D490-2C5B-398B-CE58-65C996B5E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E4877C-0610-5498-FAE2-55B411ED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01/12/2025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6D61E-028C-E409-919B-2B8F6A981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F87DCC-B500-4C6D-5F68-1FB41F895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9058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3FF5E-D05D-B72C-A39C-2385F3E9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D4B7F9-CEF6-C2E3-1521-74BAE6E6C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2BD8BB-7282-8E2B-2605-8715FF194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106524-F79C-33FF-5F38-7136E448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31165-8A8E-4549-BD71-E397F21F41C2}" type="datetimeFigureOut">
              <a:rPr kumimoji="1" lang="ko-Kore-KR" altLang="en-US" smtClean="0"/>
              <a:t>01/12/2025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DEFCA-B67D-E835-C449-2E1403D6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079D3-5E48-CEAC-FB8D-FCA115F6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500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E1472F-8317-77AA-06F6-3813F701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297F97-9E18-49C4-F1B8-62C0B8D28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0537C3-1E9C-302B-4BC5-B94D2F41A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31165-8A8E-4549-BD71-E397F21F41C2}" type="datetimeFigureOut">
              <a:rPr kumimoji="1" lang="ko-Kore-KR" altLang="en-US" smtClean="0"/>
              <a:t>01/12/2025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2E739-3A4D-8D3A-BD29-7C08D4C3F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05280-6F6F-57B7-65B7-F63D1A56C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780F-977E-C74E-9F39-E2A931601E1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398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codingstudyplace/11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HTML/Element/main" TargetMode="External"/><Relationship Id="rId2" Type="http://schemas.openxmlformats.org/officeDocument/2006/relationships/hyperlink" Target="https://cafe.naver.com/codingstudyplace/6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fe.naver.com/codingstudyplace/11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codingstudyplace/11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codingstudyplace/111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cafe.naver.com/codingstudyplace/11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eonghakhur.gitbooks.io/frontend-coding-convention/content/html/" TargetMode="External"/><Relationship Id="rId5" Type="http://schemas.openxmlformats.org/officeDocument/2006/relationships/hyperlink" Target="https://cafe.naver.com/codingstudyplace/118" TargetMode="External"/><Relationship Id="rId4" Type="http://schemas.openxmlformats.org/officeDocument/2006/relationships/hyperlink" Target="https://cafe.naver.com/codingstudyplace/7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7164B-FFF9-DCCB-242B-67FB75E79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8ABF67-69A0-3BD1-F959-E937BC484B14}"/>
              </a:ext>
            </a:extLst>
          </p:cNvPr>
          <p:cNvSpPr txBox="1"/>
          <p:nvPr/>
        </p:nvSpPr>
        <p:spPr>
          <a:xfrm>
            <a:off x="405179" y="428178"/>
            <a:ext cx="1138164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B050"/>
                </a:solidFill>
                <a:latin typeface="+mj-ea"/>
                <a:ea typeface="+mj-ea"/>
              </a:rPr>
              <a:t>1.</a:t>
            </a:r>
            <a:r>
              <a:rPr lang="ko-KR" altLang="en-US" sz="2000" b="1" dirty="0">
                <a:solidFill>
                  <a:srgbClr val="00B050"/>
                </a:solidFill>
                <a:latin typeface="+mj-ea"/>
                <a:ea typeface="+mj-ea"/>
              </a:rPr>
              <a:t> 김서현</a:t>
            </a:r>
            <a:endParaRPr lang="en-US" altLang="ko-KR" sz="2000" b="1" dirty="0">
              <a:solidFill>
                <a:srgbClr val="00B050"/>
              </a:solidFill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피드백</a:t>
            </a:r>
            <a:r>
              <a:rPr lang="en-US" altLang="ko-KR" sz="1400" b="1" dirty="0">
                <a:latin typeface="+mj-ea"/>
                <a:ea typeface="+mj-ea"/>
              </a:rPr>
              <a:t>]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질문</a:t>
            </a:r>
            <a:r>
              <a:rPr lang="en-US" altLang="ko-KR" sz="1400" b="1" dirty="0">
                <a:latin typeface="+mj-ea"/>
                <a:ea typeface="+mj-ea"/>
              </a:rPr>
              <a:t>1]</a:t>
            </a:r>
          </a:p>
          <a:p>
            <a:r>
              <a:rPr lang="en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commit 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메시지의 목적이 무엇인지</a:t>
            </a:r>
            <a:endParaRPr lang="en-US" altLang="ko-KR" sz="1400" b="0" i="0" dirty="0">
              <a:solidFill>
                <a:srgbClr val="202325"/>
              </a:solidFill>
              <a:effectLst/>
              <a:latin typeface="+mj-ea"/>
              <a:ea typeface="+mj-ea"/>
            </a:endParaRPr>
          </a:p>
          <a:p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r>
              <a:rPr lang="en-US" altLang="ko-KR" sz="1400" b="1" dirty="0">
                <a:solidFill>
                  <a:srgbClr val="202325"/>
                </a:solidFill>
                <a:latin typeface="+mj-ea"/>
                <a:ea typeface="+mj-ea"/>
              </a:rPr>
              <a:t>[</a:t>
            </a:r>
            <a:r>
              <a:rPr lang="ko-KR" altLang="en-US" sz="1400" b="1" dirty="0">
                <a:solidFill>
                  <a:srgbClr val="202325"/>
                </a:solidFill>
                <a:latin typeface="+mj-ea"/>
                <a:ea typeface="+mj-ea"/>
              </a:rPr>
              <a:t>답변</a:t>
            </a:r>
            <a:r>
              <a:rPr lang="en-US" altLang="ko-KR" sz="1400" b="1" dirty="0">
                <a:solidFill>
                  <a:srgbClr val="202325"/>
                </a:solidFill>
                <a:latin typeface="+mj-ea"/>
                <a:ea typeface="+mj-ea"/>
              </a:rPr>
              <a:t>1]</a:t>
            </a: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아래 내용을 정리 </a:t>
            </a:r>
            <a:r>
              <a:rPr lang="ko-KR" altLang="en-US" sz="1400" dirty="0" err="1">
                <a:solidFill>
                  <a:srgbClr val="202325"/>
                </a:solidFill>
                <a:latin typeface="+mj-ea"/>
                <a:ea typeface="+mj-ea"/>
              </a:rPr>
              <a:t>해놓았으니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참고해주세요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  <a:hlinkClick r:id="rId2"/>
              </a:rPr>
              <a:t>https://cafe.naver.com/codingstudyplace/118</a:t>
            </a:r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r>
              <a:rPr lang="en-US" altLang="ko-KR" sz="1400" b="1" dirty="0">
                <a:solidFill>
                  <a:srgbClr val="202325"/>
                </a:solidFill>
                <a:latin typeface="+mj-ea"/>
                <a:ea typeface="+mj-ea"/>
              </a:rPr>
              <a:t>[</a:t>
            </a:r>
            <a:r>
              <a:rPr lang="ko-KR" altLang="en-US" sz="1400" b="1" dirty="0">
                <a:solidFill>
                  <a:srgbClr val="202325"/>
                </a:solidFill>
                <a:latin typeface="+mj-ea"/>
                <a:ea typeface="+mj-ea"/>
              </a:rPr>
              <a:t>질문</a:t>
            </a:r>
            <a:r>
              <a:rPr lang="en-US" altLang="ko-KR" sz="1400" b="1" dirty="0">
                <a:solidFill>
                  <a:srgbClr val="202325"/>
                </a:solidFill>
                <a:latin typeface="+mj-ea"/>
                <a:ea typeface="+mj-ea"/>
              </a:rPr>
              <a:t>2]</a:t>
            </a:r>
          </a:p>
          <a:p>
            <a:r>
              <a:rPr lang="ko-KR" altLang="en-US" sz="1400" b="0" i="0" dirty="0" err="1">
                <a:solidFill>
                  <a:srgbClr val="202325"/>
                </a:solidFill>
                <a:effectLst/>
                <a:latin typeface="+mj-ea"/>
                <a:ea typeface="+mj-ea"/>
              </a:rPr>
              <a:t>커밋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 메시지 작성 할 때의 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"~~~ </a:t>
            </a:r>
            <a:r>
              <a:rPr lang="en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commit"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의 기준이 하나의 파일을 기준으로 그것을 몇 번째 수정하는 </a:t>
            </a:r>
            <a:r>
              <a:rPr lang="ko-KR" altLang="en-US" sz="1400" b="0" i="0" dirty="0" err="1">
                <a:solidFill>
                  <a:srgbClr val="202325"/>
                </a:solidFill>
                <a:effectLst/>
                <a:latin typeface="+mj-ea"/>
                <a:ea typeface="+mj-ea"/>
              </a:rPr>
              <a:t>건지에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 대한 건지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, </a:t>
            </a:r>
          </a:p>
          <a:p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아니면 통틀어서 내가 이 프로젝트에 대해 </a:t>
            </a:r>
            <a:r>
              <a:rPr lang="ko-KR" altLang="en-US" sz="1400" b="0" i="0" dirty="0" err="1">
                <a:solidFill>
                  <a:srgbClr val="202325"/>
                </a:solidFill>
                <a:effectLst/>
                <a:latin typeface="+mj-ea"/>
                <a:ea typeface="+mj-ea"/>
              </a:rPr>
              <a:t>몇번째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sz="1400" b="0" i="0" dirty="0" err="1">
                <a:solidFill>
                  <a:srgbClr val="202325"/>
                </a:solidFill>
                <a:effectLst/>
                <a:latin typeface="+mj-ea"/>
                <a:ea typeface="+mj-ea"/>
              </a:rPr>
              <a:t>수정하는건지에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 대한 것인지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,</a:t>
            </a:r>
            <a:br>
              <a:rPr lang="ko-KR" altLang="en-US" sz="1400" dirty="0">
                <a:latin typeface="+mj-ea"/>
                <a:ea typeface="+mj-ea"/>
              </a:rPr>
            </a:b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(</a:t>
            </a:r>
            <a:r>
              <a:rPr lang="en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ex. a, b, c 3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개의 파일이 있다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. </a:t>
            </a:r>
            <a:r>
              <a:rPr lang="en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git add . 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이후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다음 순서대로 </a:t>
            </a:r>
            <a:r>
              <a:rPr lang="en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a 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파일 한번 수정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, </a:t>
            </a:r>
            <a:r>
              <a:rPr lang="en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c 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파일을 한번 수정 했을 때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, </a:t>
            </a:r>
          </a:p>
          <a:p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각각 </a:t>
            </a:r>
            <a:r>
              <a:rPr lang="en" altLang="ko-KR" sz="1400" b="0" i="0" dirty="0" err="1">
                <a:solidFill>
                  <a:srgbClr val="202325"/>
                </a:solidFill>
                <a:effectLst/>
                <a:latin typeface="+mj-ea"/>
                <a:ea typeface="+mj-ea"/>
              </a:rPr>
              <a:t>a,b,c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는 </a:t>
            </a:r>
            <a:r>
              <a:rPr lang="en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second, first, second 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인지 </a:t>
            </a:r>
            <a:r>
              <a:rPr lang="en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second, first, third commit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인지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)</a:t>
            </a:r>
            <a:br>
              <a:rPr lang="ko-KR" altLang="en-US" sz="1400" dirty="0">
                <a:latin typeface="+mj-ea"/>
                <a:ea typeface="+mj-ea"/>
              </a:rPr>
            </a:br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r>
              <a:rPr lang="en-US" altLang="ko-KR" sz="1400" b="1" dirty="0">
                <a:solidFill>
                  <a:srgbClr val="202325"/>
                </a:solidFill>
                <a:latin typeface="+mj-ea"/>
                <a:ea typeface="+mj-ea"/>
              </a:rPr>
              <a:t>[</a:t>
            </a:r>
            <a:r>
              <a:rPr lang="ko-KR" altLang="en-US" sz="1400" b="1" dirty="0">
                <a:solidFill>
                  <a:srgbClr val="202325"/>
                </a:solidFill>
                <a:latin typeface="+mj-ea"/>
                <a:ea typeface="+mj-ea"/>
              </a:rPr>
              <a:t>답변</a:t>
            </a:r>
            <a:r>
              <a:rPr lang="en-US" altLang="ko-KR" sz="1400" b="1" dirty="0">
                <a:solidFill>
                  <a:srgbClr val="202325"/>
                </a:solidFill>
                <a:latin typeface="+mj-ea"/>
                <a:ea typeface="+mj-ea"/>
              </a:rPr>
              <a:t>2]</a:t>
            </a:r>
          </a:p>
          <a:p>
            <a:r>
              <a:rPr lang="ko-KR" altLang="en-US" sz="1400" dirty="0" err="1">
                <a:solidFill>
                  <a:srgbClr val="202325"/>
                </a:solidFill>
                <a:latin typeface="+mj-ea"/>
                <a:ea typeface="+mj-ea"/>
              </a:rPr>
              <a:t>커밋은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작업이 완료되었을 때 올리시면 됩니다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모든 작업이 다 끝난 마지막에 올리는 것이 아닌</a:t>
            </a:r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작업 단위별로 올리시면 됩니다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데일리가 될 수도 있고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,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혹은 기능별로 페이지별로 나누어서 올리면 됩니다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작업한 파일이 많을 경우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,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나누어서 올릴 수도 있으니 기준에 맞게 올리면 됩니다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위에서 설명했듯이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,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</a:t>
            </a:r>
            <a:r>
              <a:rPr lang="ko-KR" altLang="en-US" sz="1400" dirty="0" err="1">
                <a:solidFill>
                  <a:srgbClr val="202325"/>
                </a:solidFill>
                <a:latin typeface="+mj-ea"/>
                <a:ea typeface="+mj-ea"/>
              </a:rPr>
              <a:t>커밋을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하는 명확한 이유가 있기 때문에 몇 번째 수정 이런 것은 올릴 필요가 없습니다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작업이 계속 수정될 수도 있으므로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,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같은 내용의 </a:t>
            </a:r>
            <a:r>
              <a:rPr lang="ko-KR" altLang="en-US" sz="1400" dirty="0" err="1">
                <a:solidFill>
                  <a:srgbClr val="202325"/>
                </a:solidFill>
                <a:latin typeface="+mj-ea"/>
                <a:ea typeface="+mj-ea"/>
              </a:rPr>
              <a:t>커밋을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올리되 어떤 부분이 </a:t>
            </a:r>
            <a:r>
              <a:rPr lang="ko-KR" altLang="en-US" sz="1400" dirty="0" err="1">
                <a:solidFill>
                  <a:srgbClr val="202325"/>
                </a:solidFill>
                <a:latin typeface="+mj-ea"/>
                <a:ea typeface="+mj-ea"/>
              </a:rPr>
              <a:t>다른지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</a:t>
            </a:r>
            <a:r>
              <a:rPr lang="ko-KR" altLang="en-US" sz="1400" dirty="0" err="1">
                <a:solidFill>
                  <a:srgbClr val="202325"/>
                </a:solidFill>
                <a:latin typeface="+mj-ea"/>
                <a:ea typeface="+mj-ea"/>
              </a:rPr>
              <a:t>디테일하게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</a:t>
            </a:r>
            <a:r>
              <a:rPr lang="ko-KR" altLang="en-US" sz="1400" dirty="0" err="1">
                <a:solidFill>
                  <a:srgbClr val="202325"/>
                </a:solidFill>
                <a:latin typeface="+mj-ea"/>
                <a:ea typeface="+mj-ea"/>
              </a:rPr>
              <a:t>적어주시면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어떤 내용인지 알아보기 쉽겠죠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작업 파일이 많을 경우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,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중요한 내용 위주로 작성하시면 됩니다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새로운 기능과 함께 자잘한 수정도 함께 올라간다면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,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새로운 기능을 중점으로 작성하고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,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스타일 수정  </a:t>
            </a:r>
            <a:r>
              <a:rPr lang="ko-KR" altLang="en-US" sz="1400" dirty="0" err="1">
                <a:solidFill>
                  <a:srgbClr val="202325"/>
                </a:solidFill>
                <a:latin typeface="+mj-ea"/>
                <a:ea typeface="+mj-ea"/>
              </a:rPr>
              <a:t>이런식으로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</a:t>
            </a:r>
            <a:r>
              <a:rPr lang="ko-KR" altLang="en-US" sz="1400" dirty="0" err="1">
                <a:solidFill>
                  <a:srgbClr val="202325"/>
                </a:solidFill>
                <a:latin typeface="+mj-ea"/>
                <a:ea typeface="+mj-ea"/>
              </a:rPr>
              <a:t>올려시면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됩니다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예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)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feat: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회원가입 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form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추가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,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로그인 기능 추가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,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가입 완료 페이지 추가 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/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chore: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회원가입 및 로그인 스타일 수정</a:t>
            </a:r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예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)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파일이 몇개 안되면 각각 내용을 다 적어주면 됩니다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최대한 알아볼 수 있도록 요약하되 내용이 길어도 상관은 없습니다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60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B4CB9-197C-1349-2D4D-67DA7BD77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4B860-793E-DEC7-F452-0AD6969F051F}"/>
              </a:ext>
            </a:extLst>
          </p:cNvPr>
          <p:cNvSpPr txBox="1"/>
          <p:nvPr/>
        </p:nvSpPr>
        <p:spPr>
          <a:xfrm>
            <a:off x="148581" y="217240"/>
            <a:ext cx="1067792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[</a:t>
            </a:r>
            <a:r>
              <a:rPr lang="ko-KR" altLang="en-US" sz="1400" b="1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질문</a:t>
            </a:r>
            <a:r>
              <a:rPr lang="en-US" altLang="ko-KR" sz="1400" b="1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3]</a:t>
            </a:r>
          </a:p>
          <a:p>
            <a:r>
              <a:rPr lang="ko-KR" altLang="en-US" sz="1400" b="0" i="0" dirty="0" err="1">
                <a:solidFill>
                  <a:srgbClr val="202325"/>
                </a:solidFill>
                <a:effectLst/>
                <a:latin typeface="+mj-ea"/>
                <a:ea typeface="+mj-ea"/>
              </a:rPr>
              <a:t>깃허브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 주소와 컴퓨터 내 파일 연결은 처음에 한번만 해둔 후 파일들에 변경사항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(</a:t>
            </a:r>
            <a:r>
              <a:rPr lang="en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ex. 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새로운 폴더로 해당 파일들의 위치 이동 등</a:t>
            </a:r>
            <a:r>
              <a:rPr lang="en-US" altLang="ko-KR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)</a:t>
            </a:r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이 </a:t>
            </a:r>
            <a:endParaRPr lang="en-US" altLang="ko-KR" sz="1400" b="0" i="0" dirty="0">
              <a:solidFill>
                <a:srgbClr val="202325"/>
              </a:solidFill>
              <a:effectLst/>
              <a:latin typeface="+mj-ea"/>
              <a:ea typeface="+mj-ea"/>
            </a:endParaRPr>
          </a:p>
          <a:p>
            <a:r>
              <a:rPr lang="ko-KR" altLang="en-US" sz="1400" b="0" i="0" dirty="0">
                <a:solidFill>
                  <a:srgbClr val="202325"/>
                </a:solidFill>
                <a:effectLst/>
                <a:latin typeface="+mj-ea"/>
                <a:ea typeface="+mj-ea"/>
              </a:rPr>
              <a:t>생겼을 때만 하면 되는지</a:t>
            </a:r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r>
              <a:rPr lang="en-US" altLang="ko-KR" sz="1400" b="1" dirty="0">
                <a:solidFill>
                  <a:srgbClr val="202325"/>
                </a:solidFill>
                <a:latin typeface="+mj-ea"/>
                <a:ea typeface="+mj-ea"/>
              </a:rPr>
              <a:t>[</a:t>
            </a:r>
            <a:r>
              <a:rPr lang="ko-KR" altLang="en-US" sz="1400" b="1" dirty="0">
                <a:solidFill>
                  <a:srgbClr val="202325"/>
                </a:solidFill>
                <a:latin typeface="+mj-ea"/>
                <a:ea typeface="+mj-ea"/>
              </a:rPr>
              <a:t>답변</a:t>
            </a:r>
            <a:r>
              <a:rPr lang="en-US" altLang="ko-KR" sz="1400" b="1" dirty="0">
                <a:solidFill>
                  <a:srgbClr val="202325"/>
                </a:solidFill>
                <a:latin typeface="+mj-ea"/>
                <a:ea typeface="+mj-ea"/>
              </a:rPr>
              <a:t>3]</a:t>
            </a: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질문 주신 내용이 </a:t>
            </a:r>
            <a:r>
              <a:rPr lang="ko-KR" altLang="en-US" sz="1400" dirty="0" err="1">
                <a:solidFill>
                  <a:srgbClr val="202325"/>
                </a:solidFill>
                <a:latin typeface="+mj-ea"/>
                <a:ea typeface="+mj-ea"/>
              </a:rPr>
              <a:t>깃헙과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로컬 폴더 연결을 말씀하시는 걸까요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?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연결은 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1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번만 </a:t>
            </a:r>
            <a:r>
              <a:rPr lang="ko-KR" altLang="en-US" sz="1400" dirty="0" err="1">
                <a:solidFill>
                  <a:srgbClr val="202325"/>
                </a:solidFill>
                <a:latin typeface="+mj-ea"/>
                <a:ea typeface="+mj-ea"/>
              </a:rPr>
              <a:t>해놓으시면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됩니다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물론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,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해당 폴더를 다른 곳으로 </a:t>
            </a:r>
            <a:r>
              <a:rPr lang="ko-KR" altLang="en-US" sz="1400" dirty="0" err="1">
                <a:solidFill>
                  <a:srgbClr val="202325"/>
                </a:solidFill>
                <a:latin typeface="+mj-ea"/>
                <a:ea typeface="+mj-ea"/>
              </a:rPr>
              <a:t>옮긴다거나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삭제하거나 하면 다시 </a:t>
            </a:r>
            <a:r>
              <a:rPr lang="ko-KR" altLang="en-US" sz="1400" dirty="0" err="1">
                <a:solidFill>
                  <a:srgbClr val="202325"/>
                </a:solidFill>
                <a:latin typeface="+mj-ea"/>
                <a:ea typeface="+mj-ea"/>
              </a:rPr>
              <a:t>해주어야겠죠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881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1B1D0-1B6D-D320-62CA-3C29E0757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152560-EBA7-E9CA-3C30-E60DD1E5BEA7}"/>
              </a:ext>
            </a:extLst>
          </p:cNvPr>
          <p:cNvSpPr txBox="1"/>
          <p:nvPr/>
        </p:nvSpPr>
        <p:spPr>
          <a:xfrm>
            <a:off x="146921" y="0"/>
            <a:ext cx="11355545" cy="6986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개념 문서 작성과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주차 과제까지 코드 작성에 고생 많으셨습니다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레이아웃의 경우 여러 가지로 작성할 수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r>
              <a:rPr lang="ko-KR" altLang="en-US" sz="1400" dirty="0">
                <a:latin typeface="+mj-ea"/>
                <a:ea typeface="+mj-ea"/>
              </a:rPr>
              <a:t> 일반적으로 많이 사용하는 구조를 살펴보고 적용해보겠습니다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Body</a:t>
            </a:r>
            <a:r>
              <a:rPr lang="ko-KR" altLang="en-US" sz="1400" dirty="0">
                <a:latin typeface="+mj-ea"/>
                <a:ea typeface="+mj-ea"/>
              </a:rPr>
              <a:t> 태그 안에 </a:t>
            </a:r>
            <a:r>
              <a:rPr lang="en-US" altLang="ko-KR" sz="1400" dirty="0">
                <a:latin typeface="+mj-ea"/>
                <a:ea typeface="+mj-ea"/>
              </a:rPr>
              <a:t>header, main, footer</a:t>
            </a:r>
            <a:r>
              <a:rPr lang="ko-KR" altLang="en-US" sz="1400" dirty="0">
                <a:latin typeface="+mj-ea"/>
                <a:ea typeface="+mj-ea"/>
              </a:rPr>
              <a:t> 태그로 나눠볼 수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ko-KR" altLang="en-US" sz="1400" dirty="0" err="1">
                <a:latin typeface="+mj-ea"/>
                <a:ea typeface="+mj-ea"/>
              </a:rPr>
              <a:t>시맨틱</a:t>
            </a:r>
            <a:r>
              <a:rPr lang="ko-KR" altLang="en-US" sz="1400" dirty="0">
                <a:latin typeface="+mj-ea"/>
                <a:ea typeface="+mj-ea"/>
              </a:rPr>
              <a:t> 태그라고 해서 레이아웃 구조를 파악하기 쉬우며 의미를 명확하게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표현하기 위해 사용하는 태그입니다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r>
              <a:rPr lang="ko-KR" altLang="en-US" sz="1400" dirty="0">
                <a:latin typeface="+mj-ea"/>
                <a:ea typeface="+mj-ea"/>
              </a:rPr>
              <a:t> 내용 중 </a:t>
            </a:r>
            <a:r>
              <a:rPr lang="en-US" altLang="ko-KR" sz="1400" dirty="0">
                <a:latin typeface="+mj-ea"/>
                <a:ea typeface="+mj-ea"/>
              </a:rPr>
              <a:t>footer</a:t>
            </a:r>
            <a:r>
              <a:rPr lang="ko-KR" altLang="en-US" sz="1400" dirty="0">
                <a:latin typeface="+mj-ea"/>
                <a:ea typeface="+mj-ea"/>
              </a:rPr>
              <a:t> 내용은 작업하지 않으셨으니 생략하시면 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&lt;body&gt;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&lt;header class=“header”&gt; … &lt;/header&gt;</a:t>
            </a:r>
          </a:p>
          <a:p>
            <a:r>
              <a:rPr lang="ko-KR" altLang="en-US" sz="1400" dirty="0">
                <a:latin typeface="+mj-ea"/>
                <a:ea typeface="+mj-ea"/>
              </a:rPr>
              <a:t>  </a:t>
            </a:r>
            <a:r>
              <a:rPr lang="en-US" altLang="ko-KR" sz="1400" dirty="0">
                <a:latin typeface="+mj-ea"/>
                <a:ea typeface="+mj-ea"/>
              </a:rPr>
              <a:t>&lt;nav class=“nav”&gt;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&lt;</a:t>
            </a:r>
            <a:r>
              <a:rPr lang="en-US" altLang="ko-KR" sz="1400" dirty="0" err="1">
                <a:latin typeface="+mj-ea"/>
                <a:ea typeface="+mj-ea"/>
              </a:rPr>
              <a:t>ul</a:t>
            </a:r>
            <a:r>
              <a:rPr lang="en-US" altLang="ko-KR" sz="1400" dirty="0">
                <a:latin typeface="+mj-ea"/>
                <a:ea typeface="+mj-ea"/>
              </a:rPr>
              <a:t>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&lt;li&gt;&lt;a </a:t>
            </a:r>
            <a:r>
              <a:rPr lang="en-US" altLang="ko-KR" sz="1400" dirty="0" err="1">
                <a:latin typeface="+mj-ea"/>
                <a:ea typeface="+mj-ea"/>
              </a:rPr>
              <a:t>href</a:t>
            </a:r>
            <a:r>
              <a:rPr lang="en-US" altLang="ko-KR" sz="1400" dirty="0">
                <a:latin typeface="+mj-ea"/>
                <a:ea typeface="+mj-ea"/>
              </a:rPr>
              <a:t>=“#”&gt;home&lt;/a&gt;&lt;/li&gt;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&lt;li&gt;&lt;a </a:t>
            </a:r>
            <a:r>
              <a:rPr lang="en-US" altLang="ko-KR" sz="1400" dirty="0" err="1">
                <a:latin typeface="+mj-ea"/>
                <a:ea typeface="+mj-ea"/>
              </a:rPr>
              <a:t>href</a:t>
            </a:r>
            <a:r>
              <a:rPr lang="en-US" altLang="ko-KR" sz="1400" dirty="0">
                <a:latin typeface="+mj-ea"/>
                <a:ea typeface="+mj-ea"/>
              </a:rPr>
              <a:t>=“#”&gt;about&lt;/a&gt;&lt;/li&gt;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&lt;li&gt;&lt;a </a:t>
            </a:r>
            <a:r>
              <a:rPr lang="en-US" altLang="ko-KR" sz="1400" dirty="0" err="1">
                <a:latin typeface="+mj-ea"/>
                <a:ea typeface="+mj-ea"/>
              </a:rPr>
              <a:t>href</a:t>
            </a:r>
            <a:r>
              <a:rPr lang="en-US" altLang="ko-KR" sz="1400" dirty="0">
                <a:latin typeface="+mj-ea"/>
                <a:ea typeface="+mj-ea"/>
              </a:rPr>
              <a:t>=“#”skills&lt;/a&gt;&lt;/li&gt;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  &lt;li&gt;&lt;a </a:t>
            </a:r>
            <a:r>
              <a:rPr lang="en-US" altLang="ko-KR" sz="1400" dirty="0" err="1">
                <a:latin typeface="+mj-ea"/>
                <a:ea typeface="+mj-ea"/>
              </a:rPr>
              <a:t>href</a:t>
            </a:r>
            <a:r>
              <a:rPr lang="en-US" altLang="ko-KR" sz="1400" dirty="0">
                <a:latin typeface="+mj-ea"/>
                <a:ea typeface="+mj-ea"/>
              </a:rPr>
              <a:t>=“#”&gt;contact&lt;/a&gt;&lt;/li&gt;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  &lt;/</a:t>
            </a:r>
            <a:r>
              <a:rPr lang="en-US" altLang="ko-KR" sz="1400" dirty="0" err="1">
                <a:latin typeface="+mj-ea"/>
                <a:ea typeface="+mj-ea"/>
              </a:rPr>
              <a:t>ul</a:t>
            </a:r>
            <a:r>
              <a:rPr lang="en-US" altLang="ko-KR" sz="1400" dirty="0">
                <a:latin typeface="+mj-ea"/>
                <a:ea typeface="+mj-ea"/>
              </a:rPr>
              <a:t>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&lt;/nav&gt;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&lt;main class=“content”&gt; … &lt;/main&gt;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  &lt;footer&gt; … &lt;/footer&gt;</a:t>
            </a:r>
          </a:p>
          <a:p>
            <a:r>
              <a:rPr lang="en-US" altLang="ko-KR" sz="1400" dirty="0">
                <a:latin typeface="+mj-ea"/>
                <a:ea typeface="+mj-ea"/>
              </a:rPr>
              <a:t>&lt;body&gt;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메뉴 </a:t>
            </a:r>
            <a:r>
              <a:rPr lang="en-US" altLang="ko-KR" sz="1400" dirty="0">
                <a:latin typeface="+mj-ea"/>
                <a:ea typeface="+mj-ea"/>
              </a:rPr>
              <a:t>(nav)</a:t>
            </a:r>
            <a:r>
              <a:rPr lang="ko-KR" altLang="en-US" sz="1400" dirty="0">
                <a:latin typeface="+mj-ea"/>
                <a:ea typeface="+mj-ea"/>
              </a:rPr>
              <a:t>의 경우 보통 </a:t>
            </a:r>
            <a:r>
              <a:rPr lang="en-US" altLang="ko-KR" sz="1400" dirty="0">
                <a:latin typeface="+mj-ea"/>
                <a:ea typeface="+mj-ea"/>
              </a:rPr>
              <a:t>header </a:t>
            </a:r>
            <a:r>
              <a:rPr lang="ko-KR" altLang="en-US" sz="1400" dirty="0">
                <a:latin typeface="+mj-ea"/>
                <a:ea typeface="+mj-ea"/>
              </a:rPr>
              <a:t>안에 있지만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해당 페이지의 경우 디자인상 </a:t>
            </a:r>
            <a:r>
              <a:rPr lang="en-US" altLang="ko-KR" sz="1400" dirty="0">
                <a:latin typeface="+mj-ea"/>
                <a:ea typeface="+mj-ea"/>
              </a:rPr>
              <a:t>header </a:t>
            </a:r>
            <a:r>
              <a:rPr lang="ko-KR" altLang="en-US" sz="1400" dirty="0">
                <a:latin typeface="+mj-ea"/>
                <a:ea typeface="+mj-ea"/>
              </a:rPr>
              <a:t>안에 넣어도 되고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 따로 빼놓아도 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일반적으로 </a:t>
            </a:r>
            <a:r>
              <a:rPr lang="en-US" altLang="ko-KR" sz="1400" dirty="0">
                <a:latin typeface="+mj-ea"/>
                <a:ea typeface="+mj-ea"/>
              </a:rPr>
              <a:t>nav </a:t>
            </a:r>
            <a:r>
              <a:rPr lang="ko-KR" altLang="en-US" sz="1400" dirty="0">
                <a:latin typeface="+mj-ea"/>
                <a:ea typeface="+mj-ea"/>
              </a:rPr>
              <a:t>안에 </a:t>
            </a:r>
            <a:r>
              <a:rPr lang="en-US" altLang="ko-KR" sz="1400" dirty="0" err="1">
                <a:latin typeface="+mj-ea"/>
                <a:ea typeface="+mj-ea"/>
              </a:rPr>
              <a:t>ul</a:t>
            </a:r>
            <a:r>
              <a:rPr lang="en-US" altLang="ko-KR" sz="1400" dirty="0">
                <a:latin typeface="+mj-ea"/>
                <a:ea typeface="+mj-ea"/>
              </a:rPr>
              <a:t>-li</a:t>
            </a:r>
            <a:r>
              <a:rPr lang="ko-KR" altLang="en-US" sz="1400" dirty="0">
                <a:latin typeface="+mj-ea"/>
                <a:ea typeface="+mj-ea"/>
              </a:rPr>
              <a:t>로 가장 널리 사용하는 패턴입니다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이 구조가 많이 사용되는 이유는 웹 접근성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en" altLang="ko-KR" sz="1400" dirty="0">
                <a:latin typeface="+mj-ea"/>
                <a:ea typeface="+mj-ea"/>
              </a:rPr>
              <a:t>SEO, </a:t>
            </a:r>
            <a:r>
              <a:rPr lang="ko-KR" altLang="en-US" sz="1400" dirty="0">
                <a:latin typeface="+mj-ea"/>
                <a:ea typeface="+mj-ea"/>
              </a:rPr>
              <a:t>구조적인 의미를 명확히 전달하기 </a:t>
            </a:r>
            <a:r>
              <a:rPr lang="ko-KR" altLang="en-US" sz="1400" dirty="0" err="1">
                <a:latin typeface="+mj-ea"/>
                <a:ea typeface="+mj-ea"/>
              </a:rPr>
              <a:t>위해서입니다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</a:p>
          <a:p>
            <a:r>
              <a:rPr lang="en" altLang="ko-KR" sz="1400" dirty="0">
                <a:latin typeface="+mj-ea"/>
                <a:ea typeface="+mj-ea"/>
              </a:rPr>
              <a:t>&lt;nav&gt;: </a:t>
            </a:r>
            <a:r>
              <a:rPr lang="ko-KR" altLang="en-US" sz="1400" dirty="0">
                <a:latin typeface="+mj-ea"/>
                <a:ea typeface="+mj-ea"/>
              </a:rPr>
              <a:t>내비게이션 메뉴를 나타냅니다</a:t>
            </a:r>
            <a:r>
              <a:rPr lang="en-US" altLang="ko-KR" sz="1400" dirty="0">
                <a:latin typeface="+mj-ea"/>
                <a:ea typeface="+mj-ea"/>
              </a:rPr>
              <a:t>. </a:t>
            </a:r>
            <a:r>
              <a:rPr lang="ko-KR" altLang="en-US" sz="1400" dirty="0">
                <a:latin typeface="+mj-ea"/>
                <a:ea typeface="+mj-ea"/>
              </a:rPr>
              <a:t>브라우저와 스크린 리더는 </a:t>
            </a:r>
            <a:r>
              <a:rPr lang="en-US" altLang="ko-KR" sz="1400" dirty="0">
                <a:latin typeface="+mj-ea"/>
                <a:ea typeface="+mj-ea"/>
              </a:rPr>
              <a:t>&lt;</a:t>
            </a:r>
            <a:r>
              <a:rPr lang="en" altLang="ko-KR" sz="1400" dirty="0">
                <a:latin typeface="+mj-ea"/>
                <a:ea typeface="+mj-ea"/>
              </a:rPr>
              <a:t>nav&gt;</a:t>
            </a:r>
            <a:r>
              <a:rPr lang="ko-KR" altLang="en-US" sz="1400" dirty="0" err="1">
                <a:latin typeface="+mj-ea"/>
                <a:ea typeface="+mj-ea"/>
              </a:rPr>
              <a:t>를</a:t>
            </a:r>
            <a:r>
              <a:rPr lang="ko-KR" altLang="en-US" sz="1400" dirty="0">
                <a:latin typeface="+mj-ea"/>
                <a:ea typeface="+mj-ea"/>
              </a:rPr>
              <a:t> 만나면 </a:t>
            </a:r>
            <a:r>
              <a:rPr lang="en-US" altLang="ko-KR" sz="1400" dirty="0">
                <a:latin typeface="+mj-ea"/>
                <a:ea typeface="+mj-ea"/>
              </a:rPr>
              <a:t>"</a:t>
            </a:r>
            <a:r>
              <a:rPr lang="ko-KR" altLang="en-US" sz="1400" dirty="0">
                <a:latin typeface="+mj-ea"/>
                <a:ea typeface="+mj-ea"/>
              </a:rPr>
              <a:t>이건 사이트의 주요 탐색 영역이다</a:t>
            </a:r>
            <a:r>
              <a:rPr lang="en-US" altLang="ko-KR" sz="1400" dirty="0">
                <a:latin typeface="+mj-ea"/>
                <a:ea typeface="+mj-ea"/>
              </a:rPr>
              <a:t>"</a:t>
            </a:r>
            <a:r>
              <a:rPr lang="ko-KR" altLang="en-US" sz="1400" dirty="0" err="1">
                <a:latin typeface="+mj-ea"/>
                <a:ea typeface="+mj-ea"/>
              </a:rPr>
              <a:t>라고</a:t>
            </a:r>
            <a:r>
              <a:rPr lang="ko-KR" altLang="en-US" sz="1400" dirty="0">
                <a:latin typeface="+mj-ea"/>
                <a:ea typeface="+mj-ea"/>
              </a:rPr>
              <a:t> 인식합니다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&lt;</a:t>
            </a:r>
            <a:r>
              <a:rPr lang="en" altLang="ko-KR" sz="1400" dirty="0" err="1">
                <a:latin typeface="+mj-ea"/>
                <a:ea typeface="+mj-ea"/>
              </a:rPr>
              <a:t>ul</a:t>
            </a:r>
            <a:r>
              <a:rPr lang="en" altLang="ko-KR" sz="1400" dirty="0">
                <a:latin typeface="+mj-ea"/>
                <a:ea typeface="+mj-ea"/>
              </a:rPr>
              <a:t>&gt;: </a:t>
            </a:r>
            <a:r>
              <a:rPr lang="ko-KR" altLang="en-US" sz="1400" dirty="0">
                <a:latin typeface="+mj-ea"/>
                <a:ea typeface="+mj-ea"/>
              </a:rPr>
              <a:t>메뉴 항목이 </a:t>
            </a:r>
            <a:r>
              <a:rPr lang="ko-KR" altLang="en-US" sz="1400" b="1" dirty="0">
                <a:latin typeface="+mj-ea"/>
                <a:ea typeface="+mj-ea"/>
              </a:rPr>
              <a:t>목록</a:t>
            </a:r>
            <a:r>
              <a:rPr lang="ko-KR" altLang="en-US" sz="1400" dirty="0">
                <a:latin typeface="+mj-ea"/>
                <a:ea typeface="+mj-ea"/>
              </a:rPr>
              <a:t>으로 구성되어 있음을 나타냅니다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&lt;</a:t>
            </a:r>
            <a:r>
              <a:rPr lang="en" altLang="ko-KR" sz="1400" dirty="0">
                <a:latin typeface="+mj-ea"/>
                <a:ea typeface="+mj-ea"/>
              </a:rPr>
              <a:t>li&gt;: </a:t>
            </a:r>
            <a:r>
              <a:rPr lang="ko-KR" altLang="en-US" sz="1400" dirty="0">
                <a:latin typeface="+mj-ea"/>
                <a:ea typeface="+mj-ea"/>
              </a:rPr>
              <a:t>각 메뉴 항목을 목록의 항목</a:t>
            </a:r>
            <a:r>
              <a:rPr lang="en-US" altLang="ko-KR" sz="1400" dirty="0">
                <a:latin typeface="+mj-ea"/>
                <a:ea typeface="+mj-ea"/>
              </a:rPr>
              <a:t>(</a:t>
            </a:r>
            <a:r>
              <a:rPr lang="en" altLang="ko-KR" sz="1400" dirty="0">
                <a:latin typeface="+mj-ea"/>
                <a:ea typeface="+mj-ea"/>
              </a:rPr>
              <a:t>item)</a:t>
            </a:r>
            <a:r>
              <a:rPr lang="ko-KR" altLang="en-US" sz="1400" dirty="0" err="1">
                <a:latin typeface="+mj-ea"/>
                <a:ea typeface="+mj-ea"/>
              </a:rPr>
              <a:t>으로</a:t>
            </a:r>
            <a:r>
              <a:rPr lang="ko-KR" altLang="en-US" sz="1400" dirty="0">
                <a:latin typeface="+mj-ea"/>
                <a:ea typeface="+mj-ea"/>
              </a:rPr>
              <a:t> 표현합니다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b="1" dirty="0">
                <a:latin typeface="+mj-ea"/>
                <a:ea typeface="+mj-ea"/>
              </a:rPr>
              <a:t>=&gt; </a:t>
            </a:r>
            <a:r>
              <a:rPr lang="ko-KR" altLang="en-US" sz="1400" b="1" dirty="0" err="1">
                <a:latin typeface="+mj-ea"/>
                <a:ea typeface="+mj-ea"/>
              </a:rPr>
              <a:t>의미론적인</a:t>
            </a:r>
            <a:r>
              <a:rPr lang="ko-KR" altLang="en-US" sz="1400" b="1" dirty="0">
                <a:latin typeface="+mj-ea"/>
                <a:ea typeface="+mj-ea"/>
              </a:rPr>
              <a:t> 구조</a:t>
            </a:r>
            <a:r>
              <a:rPr lang="ko-KR" altLang="en-US" sz="1400" dirty="0">
                <a:latin typeface="+mj-ea"/>
                <a:ea typeface="+mj-ea"/>
              </a:rPr>
              <a:t> 덕분에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브라우저와 사용자 보조 도구가 콘텐츠를 더 잘 이해할 수 있습니다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ko-KR" altLang="en-US" sz="1400" dirty="0">
                <a:latin typeface="+mj-ea"/>
                <a:ea typeface="+mj-ea"/>
              </a:rPr>
              <a:t>아래는 기본 구조에 대한 간단한 설명이니 참고해보세요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  <a:hlinkClick r:id="rId2"/>
              </a:rPr>
              <a:t>https://cafe.naver.com/codingstudyplace/63</a:t>
            </a:r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</a:rPr>
              <a:t>Main </a:t>
            </a:r>
            <a:r>
              <a:rPr lang="ko-KR" altLang="en-US" sz="1400" dirty="0">
                <a:latin typeface="+mj-ea"/>
                <a:ea typeface="+mj-ea"/>
              </a:rPr>
              <a:t>태그 참고 </a:t>
            </a:r>
            <a:r>
              <a:rPr lang="en-US" altLang="ko-KR" sz="1400" dirty="0">
                <a:latin typeface="+mj-ea"/>
                <a:ea typeface="+mj-ea"/>
              </a:rPr>
              <a:t>:</a:t>
            </a:r>
            <a:r>
              <a:rPr lang="ko-KR" altLang="en-US" sz="1400" dirty="0">
                <a:latin typeface="+mj-ea"/>
                <a:ea typeface="+mj-ea"/>
              </a:rPr>
              <a:t> </a:t>
            </a:r>
            <a:r>
              <a:rPr lang="en" altLang="ko-KR" sz="1400" dirty="0">
                <a:latin typeface="+mj-ea"/>
                <a:ea typeface="+mj-ea"/>
                <a:hlinkClick r:id="rId3"/>
              </a:rPr>
              <a:t>https://developer.mozilla.org/ko/docs/Web/HTML/Element/main</a:t>
            </a:r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SEO : 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  <a:hlinkClick r:id="rId4"/>
              </a:rPr>
              <a:t>https://cafe.naver.com/codingstudyplace/111</a:t>
            </a:r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006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17139-BEAA-5937-7126-D487ECAEA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BC563-C624-03D9-5B80-71386406BEEE}"/>
              </a:ext>
            </a:extLst>
          </p:cNvPr>
          <p:cNvSpPr txBox="1"/>
          <p:nvPr/>
        </p:nvSpPr>
        <p:spPr>
          <a:xfrm>
            <a:off x="148581" y="217240"/>
            <a:ext cx="81042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-</a:t>
            </a:r>
            <a:r>
              <a:rPr lang="ko-KR" altLang="en-US" sz="1400" dirty="0">
                <a:latin typeface="+mj-ea"/>
                <a:ea typeface="+mj-ea"/>
              </a:rPr>
              <a:t>클래스명 </a:t>
            </a:r>
            <a:r>
              <a:rPr lang="en-US" altLang="ko-KR" sz="1400" dirty="0">
                <a:latin typeface="+mj-ea"/>
                <a:ea typeface="+mj-ea"/>
              </a:rPr>
              <a:t>content</a:t>
            </a:r>
            <a:r>
              <a:rPr lang="ko-KR" altLang="en-US" sz="1400" dirty="0">
                <a:latin typeface="+mj-ea"/>
                <a:ea typeface="+mj-ea"/>
              </a:rPr>
              <a:t> 자식 노드로 작성된 </a:t>
            </a:r>
            <a:r>
              <a:rPr lang="en-US" altLang="ko-KR" sz="1400" dirty="0">
                <a:latin typeface="+mj-ea"/>
                <a:ea typeface="+mj-ea"/>
              </a:rPr>
              <a:t>div=“section” </a:t>
            </a:r>
            <a:r>
              <a:rPr lang="ko-KR" altLang="en-US" sz="1400" dirty="0">
                <a:latin typeface="+mj-ea"/>
                <a:ea typeface="+mj-ea"/>
              </a:rPr>
              <a:t>은 실제 </a:t>
            </a:r>
            <a:r>
              <a:rPr lang="en-US" altLang="ko-KR" sz="1400" dirty="0">
                <a:latin typeface="+mj-ea"/>
                <a:ea typeface="+mj-ea"/>
              </a:rPr>
              <a:t>section</a:t>
            </a:r>
            <a:r>
              <a:rPr lang="ko-KR" altLang="en-US" sz="1400" dirty="0">
                <a:latin typeface="+mj-ea"/>
                <a:ea typeface="+mj-ea"/>
              </a:rPr>
              <a:t> 태그로 작성해주시면 됩니다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&lt;section=“section”&gt; … &lt;/section&gt;</a:t>
            </a:r>
          </a:p>
          <a:p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각 섹션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별 독립적인 주제를 가지고 있으므로 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section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태그를 사용해주면 됩니다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Div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는 단순 그룹화를 할 때 사용합니다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.</a:t>
            </a:r>
          </a:p>
          <a:p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div vs section 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참고 </a:t>
            </a:r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</a:rPr>
              <a:t>:</a:t>
            </a:r>
            <a:r>
              <a:rPr lang="ko-KR" altLang="en-US" sz="1400" dirty="0">
                <a:solidFill>
                  <a:srgbClr val="202325"/>
                </a:solidFill>
                <a:latin typeface="+mj-ea"/>
                <a:ea typeface="+mj-ea"/>
              </a:rPr>
              <a:t> </a:t>
            </a:r>
            <a:r>
              <a:rPr lang="en" altLang="ko-KR" sz="1400" dirty="0">
                <a:solidFill>
                  <a:srgbClr val="202325"/>
                </a:solidFill>
                <a:latin typeface="+mj-ea"/>
                <a:ea typeface="+mj-ea"/>
                <a:hlinkClick r:id="rId2"/>
              </a:rPr>
              <a:t>https://cafe.naver.com/codingstudyplace/112</a:t>
            </a:r>
            <a:endParaRPr lang="en" altLang="ko-KR" sz="1400" dirty="0">
              <a:solidFill>
                <a:srgbClr val="202325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702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080B4-44EC-9506-2B6E-271B5DE19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C9E17C-84EF-1101-AAAB-6BA3D69AF198}"/>
              </a:ext>
            </a:extLst>
          </p:cNvPr>
          <p:cNvSpPr txBox="1"/>
          <p:nvPr/>
        </p:nvSpPr>
        <p:spPr>
          <a:xfrm>
            <a:off x="148581" y="217240"/>
            <a:ext cx="6302944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2000" b="1" dirty="0" err="1">
                <a:solidFill>
                  <a:srgbClr val="FF0000"/>
                </a:solidFill>
                <a:latin typeface="+mj-ea"/>
                <a:ea typeface="+mj-ea"/>
              </a:rPr>
              <a:t>톺아보기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+mj-ea"/>
                <a:ea typeface="+mj-ea"/>
              </a:rPr>
              <a:t>–</a:t>
            </a:r>
            <a:r>
              <a:rPr lang="ko-KR" altLang="en-US" sz="2000" b="1" dirty="0">
                <a:solidFill>
                  <a:srgbClr val="FF0000"/>
                </a:solidFill>
                <a:latin typeface="+mj-ea"/>
                <a:ea typeface="+mj-ea"/>
              </a:rPr>
              <a:t> 공통 피드백 모아보기</a:t>
            </a:r>
            <a:endParaRPr lang="en-US" altLang="ko-KR" sz="2000" b="1" dirty="0">
              <a:solidFill>
                <a:srgbClr val="FF0000"/>
              </a:solidFill>
              <a:latin typeface="+mj-ea"/>
              <a:ea typeface="+mj-ea"/>
            </a:endParaRPr>
          </a:p>
          <a:p>
            <a:endParaRPr lang="en-US" altLang="ko-KR" sz="1400" b="1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1.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div vs section</a:t>
            </a:r>
          </a:p>
          <a:p>
            <a:r>
              <a:rPr lang="en-US" altLang="ko-KR" sz="1400" dirty="0">
                <a:latin typeface="+mj-ea"/>
                <a:ea typeface="+mj-ea"/>
                <a:hlinkClick r:id="rId2"/>
              </a:rPr>
              <a:t>https://cafe.naver.com/codingstudyplace/112</a:t>
            </a:r>
            <a:endParaRPr lang="en-US" altLang="ko-KR" sz="1400" dirty="0">
              <a:latin typeface="+mj-ea"/>
              <a:ea typeface="+mj-ea"/>
            </a:endParaRPr>
          </a:p>
          <a:p>
            <a:endParaRPr lang="en-US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2.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SEO</a:t>
            </a:r>
          </a:p>
          <a:p>
            <a:r>
              <a:rPr lang="en" altLang="ko-KR" sz="1400" dirty="0">
                <a:latin typeface="+mj-ea"/>
                <a:ea typeface="+mj-ea"/>
                <a:hlinkClick r:id="rId3"/>
              </a:rPr>
              <a:t>https://cafe.naver.com/codingstudyplace/111</a:t>
            </a:r>
            <a:endParaRPr lang="en" altLang="ko-KR" sz="1400" dirty="0">
              <a:latin typeface="+mj-ea"/>
              <a:ea typeface="+mj-ea"/>
            </a:endParaRPr>
          </a:p>
          <a:p>
            <a:endParaRPr lang="en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3.</a:t>
            </a:r>
            <a:r>
              <a:rPr lang="ko-KR" altLang="en-US" sz="1400" b="1" dirty="0">
                <a:latin typeface="+mj-ea"/>
                <a:ea typeface="+mj-ea"/>
              </a:rPr>
              <a:t> 폴더 구조</a:t>
            </a:r>
            <a:endParaRPr lang="en" altLang="ko-KR" sz="1400" b="1" dirty="0">
              <a:latin typeface="+mj-ea"/>
              <a:ea typeface="+mj-ea"/>
            </a:endParaRPr>
          </a:p>
          <a:p>
            <a:r>
              <a:rPr lang="en" altLang="ko-KR" sz="1400" dirty="0">
                <a:latin typeface="+mj-ea"/>
                <a:ea typeface="+mj-ea"/>
                <a:hlinkClick r:id="rId4"/>
              </a:rPr>
              <a:t>https://cafe.naver.com/codingstudyplace/74</a:t>
            </a:r>
            <a:endParaRPr lang="en" altLang="ko-KR" sz="1400" dirty="0">
              <a:latin typeface="+mj-ea"/>
              <a:ea typeface="+mj-ea"/>
            </a:endParaRPr>
          </a:p>
          <a:p>
            <a:endParaRPr lang="en" altLang="ko-KR" sz="1400" dirty="0">
              <a:latin typeface="+mj-ea"/>
              <a:ea typeface="+mj-ea"/>
            </a:endParaRPr>
          </a:p>
          <a:p>
            <a:r>
              <a:rPr lang="en-US" altLang="ko-KR" sz="1400" b="1" dirty="0">
                <a:latin typeface="+mj-ea"/>
                <a:ea typeface="+mj-ea"/>
              </a:rPr>
              <a:t>4.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git commit</a:t>
            </a:r>
          </a:p>
          <a:p>
            <a:r>
              <a:rPr lang="en-US" altLang="ko-KR" sz="1400" dirty="0">
                <a:solidFill>
                  <a:srgbClr val="202325"/>
                </a:solidFill>
                <a:latin typeface="+mj-ea"/>
                <a:ea typeface="+mj-ea"/>
                <a:hlinkClick r:id="rId5"/>
              </a:rPr>
              <a:t>https://cafe.naver.com/codingstudyplace/118</a:t>
            </a:r>
            <a:endParaRPr lang="en-US" altLang="ko-KR" sz="1400" dirty="0">
              <a:solidFill>
                <a:srgbClr val="202325"/>
              </a:solidFill>
              <a:latin typeface="+mj-ea"/>
              <a:ea typeface="+mj-ea"/>
            </a:endParaRPr>
          </a:p>
          <a:p>
            <a:endParaRPr lang="en" altLang="ko-KR" sz="1400" dirty="0">
              <a:latin typeface="+mj-ea"/>
              <a:ea typeface="+mj-ea"/>
            </a:endParaRPr>
          </a:p>
          <a:p>
            <a:r>
              <a:rPr lang="en" altLang="ko-KR" sz="1400" b="1" dirty="0">
                <a:latin typeface="+mj-ea"/>
                <a:ea typeface="+mj-ea"/>
              </a:rPr>
              <a:t>5.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html </a:t>
            </a:r>
            <a:r>
              <a:rPr lang="ko-KR" altLang="en-US" sz="1400" b="1" dirty="0">
                <a:latin typeface="+mj-ea"/>
                <a:ea typeface="+mj-ea"/>
              </a:rPr>
              <a:t>작성 규칙</a:t>
            </a:r>
            <a:endParaRPr lang="en" altLang="ko-KR" sz="1400" b="1" dirty="0">
              <a:latin typeface="+mj-ea"/>
              <a:ea typeface="+mj-ea"/>
            </a:endParaRPr>
          </a:p>
          <a:p>
            <a:r>
              <a:rPr lang="en-US" altLang="ko-KR" sz="1400" dirty="0">
                <a:latin typeface="+mj-ea"/>
                <a:ea typeface="+mj-ea"/>
                <a:hlinkClick r:id="rId6"/>
              </a:rPr>
              <a:t>https://jeonghakhur.gitbooks.io/frontend-coding-convention/content/html/</a:t>
            </a:r>
            <a:endParaRPr lang="en-US" altLang="ko-KR" sz="1400" dirty="0">
              <a:latin typeface="+mj-ea"/>
              <a:ea typeface="+mj-ea"/>
            </a:endParaRPr>
          </a:p>
        </p:txBody>
      </p:sp>
      <p:pic>
        <p:nvPicPr>
          <p:cNvPr id="1026" name="Picture 2" descr="HTML 기초 ] HTML / CSS 파일 구조 및 파일 경로">
            <a:extLst>
              <a:ext uri="{FF2B5EF4-FFF2-40B4-BE49-F238E27FC236}">
                <a16:creationId xmlns:a16="http://schemas.microsoft.com/office/drawing/2014/main" id="{D3FC9E11-6492-3987-D586-A27D79853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70" y="81228"/>
            <a:ext cx="3545938" cy="390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79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74118</TotalTime>
  <Words>842</Words>
  <Application>Microsoft Office PowerPoint</Application>
  <PresentationFormat>와이드스크린</PresentationFormat>
  <Paragraphs>85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Michael King</dc:creator>
  <cp:lastModifiedBy>서현 김</cp:lastModifiedBy>
  <cp:revision>2462</cp:revision>
  <dcterms:created xsi:type="dcterms:W3CDTF">2023-03-31T02:58:44Z</dcterms:created>
  <dcterms:modified xsi:type="dcterms:W3CDTF">2025-01-12T10:19:18Z</dcterms:modified>
</cp:coreProperties>
</file>