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1183" r:id="rId2"/>
    <p:sldId id="1188" r:id="rId3"/>
    <p:sldId id="1187" r:id="rId4"/>
    <p:sldId id="1189" r:id="rId5"/>
    <p:sldId id="119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39"/>
    <p:restoredTop sz="92585"/>
  </p:normalViewPr>
  <p:slideViewPr>
    <p:cSldViewPr snapToGrid="0">
      <p:cViewPr varScale="1">
        <p:scale>
          <a:sx n="118" d="100"/>
          <a:sy n="118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7B9F-006A-C444-AB39-9EB595A00ED9}" type="datetimeFigureOut">
              <a:rPr kumimoji="1" lang="ko-KR" altLang="en-US" smtClean="0"/>
              <a:t>2025. 1. 19.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90F30-1EDA-C740-B230-F680CAC0D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061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2B2F6-A220-1C48-CBB5-75D0F5993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F3CB51-2ED1-CB3D-97BE-2C380CB4D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227BB-028E-4E1B-4911-785DA651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1/19/25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BDAF2-0E02-8B61-A51D-DE89A9E5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57204-E001-E231-ABCC-1A6974FA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389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0D41-AAB6-FF6D-6CD0-1008DF17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952972-E001-5876-C6C8-3569725E2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31BAB-AE37-C065-1E89-D836C9B8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1/19/25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73644-60F0-51DD-35E4-FC8D38DD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FAC7F-F2B8-98F1-09B7-81A1EDF0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37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EE0717-E17B-8EC4-F0B2-76981308F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593D95-1B60-71BC-767A-D3EC2A260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7A66C-EA3B-095D-0F97-DF8B66CE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1/19/25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943FE-6310-1BD7-0958-26F275EF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33367-C4AE-DC87-FF47-17E8573B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191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67B3-F941-4A84-7F98-F010D419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30342-B91E-0E01-8F93-1F1110E0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803E7-7259-A491-7798-1A77CA3D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1/19/25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758D7-9DDA-F60C-ABCC-68B017AD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1F8F2-1C3F-D83A-07C3-B7A9041C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688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F33CD-5C79-B284-CC06-F34900EF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FD1B42-5F54-BA97-4939-62E8CE577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B9270-BE7A-B294-FA44-C13BF5DE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1/19/25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4E243-2ECB-57A4-86AC-980E8F9C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730F7-8445-7538-48B4-CE1B8BDF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999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8ECF4-C7A0-D706-F05C-76D3E8EE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0873B-9AD4-6381-05FD-28B997819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566633-43CA-CE71-B73E-EDA9493FE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2B506-5BDB-7BD3-0E9F-9663A9E1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1/19/25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9D627-91A5-2434-449F-9114DF7B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BFABC-D2F5-B3D7-22C3-00AED0C5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029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EDBE1-3B83-BF4C-CAC6-8070C3D3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BA567-AFD0-908A-589C-4C5EDD33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03CA2F-0EAD-A710-13BE-8192E6F32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48E008-4612-D30A-7598-7AB959FE6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6D5C9-3AB7-2DA2-A82B-3E1F9D1E0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ED53CC-E23D-C1D9-30F6-AC5653F4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1/19/25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D38106-067E-34DF-5491-0F5FC427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BD9E31-AE20-34F3-250C-693C1808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197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54DD8-DDB0-2CC9-CB5F-0F598B2A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CD2E82-6ACA-D9D1-678C-15D87222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1/19/25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8EBD3-266F-50FD-F6E8-40E7E785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DCCF0D-1646-90B7-BC22-6A7325DC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114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72C0B5-3677-8D38-7748-2DAC3A1F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1/19/25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31DB29-DC32-FB5B-3F1F-BB7D2D9F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1FDD6D-BBC3-D920-B864-F846B868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776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075FC-66B3-4F23-E58F-C1968E2C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77653-71A3-D809-2B6C-D84C46AD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1D490-2C5B-398B-CE58-65C996B5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4877C-0610-5498-FAE2-55B411ED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1/19/25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6D61E-028C-E409-919B-2B8F6A98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87DCC-B500-4C6D-5F68-1FB41F89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905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3FF5E-D05D-B72C-A39C-2385F3E9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D4B7F9-CEF6-C2E3-1521-74BAE6E6C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2BD8BB-7282-8E2B-2605-8715FF19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106524-F79C-33FF-5F38-7136E448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1/19/25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DEFCA-B67D-E835-C449-2E1403D6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079D3-5E48-CEAC-FB8D-FCA115F6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500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E1472F-8317-77AA-06F6-3813F701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97F97-9E18-49C4-F1B8-62C0B8D2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537C3-1E9C-302B-4BC5-B94D2F41A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31165-8A8E-4549-BD71-E397F21F41C2}" type="datetimeFigureOut">
              <a:rPr kumimoji="1" lang="ko-Kore-KR" altLang="en-US" smtClean="0"/>
              <a:t>1/19/25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2E739-3A4D-8D3A-BD29-7C08D4C3F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05280-6F6F-57B7-65B7-F63D1A56C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398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codingstudyplace/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codingstudyplace/11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codingstudyplace/62" TargetMode="External"/><Relationship Id="rId2" Type="http://schemas.openxmlformats.org/officeDocument/2006/relationships/hyperlink" Target="https://kofearticle.substa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fe.naver.com/codingstudyplace/101" TargetMode="External"/><Relationship Id="rId5" Type="http://schemas.openxmlformats.org/officeDocument/2006/relationships/hyperlink" Target="https://cafe.naver.com/codingstudyplace/92" TargetMode="External"/><Relationship Id="rId4" Type="http://schemas.openxmlformats.org/officeDocument/2006/relationships/hyperlink" Target="https://cafe.naver.com/codingstudyplace/1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6238C-4464-4C00-BC42-4CE24FD07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F64DCF-2585-B9B8-D898-7E55B9E78D26}"/>
              </a:ext>
            </a:extLst>
          </p:cNvPr>
          <p:cNvSpPr txBox="1"/>
          <p:nvPr/>
        </p:nvSpPr>
        <p:spPr>
          <a:xfrm>
            <a:off x="148581" y="217240"/>
            <a:ext cx="11365804" cy="52116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1.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 김서현</a:t>
            </a:r>
            <a:endParaRPr lang="en-US" altLang="ko-KR" sz="2000" b="1" dirty="0">
              <a:solidFill>
                <a:srgbClr val="00B050"/>
              </a:solidFill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피드백</a:t>
            </a:r>
            <a:r>
              <a:rPr lang="en-US" altLang="ko-KR" sz="1400" b="1" dirty="0">
                <a:latin typeface="+mj-ea"/>
                <a:ea typeface="+mj-ea"/>
              </a:rPr>
              <a:t>]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질문</a:t>
            </a:r>
            <a:r>
              <a:rPr lang="en-US" altLang="ko-KR" sz="1400" b="1" dirty="0">
                <a:latin typeface="+mj-ea"/>
                <a:ea typeface="+mj-ea"/>
              </a:rPr>
              <a:t>1-1]</a:t>
            </a:r>
          </a:p>
          <a:p>
            <a:r>
              <a:rPr lang="ko-KR" altLang="en-US" sz="1400" dirty="0">
                <a:latin typeface="+mj-ea"/>
                <a:ea typeface="+mj-ea"/>
              </a:rPr>
              <a:t>클래스명 </a:t>
            </a:r>
            <a:r>
              <a:rPr lang="en-US" altLang="ko-KR" sz="1400" dirty="0">
                <a:latin typeface="+mj-ea"/>
                <a:ea typeface="+mj-ea"/>
              </a:rPr>
              <a:t>top-bar </a:t>
            </a:r>
            <a:r>
              <a:rPr lang="ko-KR" altLang="en-US" sz="1400" dirty="0">
                <a:latin typeface="+mj-ea"/>
                <a:ea typeface="+mj-ea"/>
              </a:rPr>
              <a:t>에서 </a:t>
            </a:r>
            <a:r>
              <a:rPr lang="ko-KR" altLang="en-US" sz="1400" b="0" dirty="0">
                <a:effectLst/>
                <a:latin typeface="+mj-ea"/>
                <a:ea typeface="+mj-ea"/>
              </a:rPr>
              <a:t>위 </a:t>
            </a:r>
            <a:r>
              <a:rPr lang="en-US" altLang="ko-KR" sz="1400" b="0" dirty="0">
                <a:effectLst/>
                <a:latin typeface="+mj-ea"/>
                <a:ea typeface="+mj-ea"/>
              </a:rPr>
              <a:t>3</a:t>
            </a:r>
            <a:r>
              <a:rPr lang="ko-KR" altLang="en-US" sz="1400" b="0" dirty="0">
                <a:effectLst/>
                <a:latin typeface="+mj-ea"/>
                <a:ea typeface="+mj-ea"/>
              </a:rPr>
              <a:t>줄이 있든 없든 </a:t>
            </a:r>
            <a:r>
              <a:rPr lang="en-US" altLang="ko-KR" sz="1400" b="0" dirty="0">
                <a:effectLst/>
                <a:latin typeface="+mj-ea"/>
                <a:ea typeface="+mj-ea"/>
              </a:rPr>
              <a:t>'</a:t>
            </a:r>
            <a:r>
              <a:rPr lang="en" altLang="ko-KR" sz="1400" b="0" dirty="0" err="1">
                <a:effectLst/>
                <a:latin typeface="+mj-ea"/>
                <a:ea typeface="+mj-ea"/>
              </a:rPr>
              <a:t>ChilSung</a:t>
            </a:r>
            <a:r>
              <a:rPr lang="en" altLang="ko-KR" sz="1400" b="0" dirty="0">
                <a:effectLst/>
                <a:latin typeface="+mj-ea"/>
                <a:ea typeface="+mj-ea"/>
              </a:rPr>
              <a:t>-Cider'</a:t>
            </a:r>
            <a:r>
              <a:rPr lang="ko-KR" altLang="en-US" sz="1400" b="0" dirty="0">
                <a:effectLst/>
                <a:latin typeface="+mj-ea"/>
                <a:ea typeface="+mj-ea"/>
              </a:rPr>
              <a:t>가 계속 </a:t>
            </a:r>
            <a:r>
              <a:rPr lang="ko-KR" altLang="en-US" sz="1400" b="0" dirty="0" err="1">
                <a:effectLst/>
                <a:latin typeface="+mj-ea"/>
                <a:ea typeface="+mj-ea"/>
              </a:rPr>
              <a:t>왼쪽정렬인</a:t>
            </a:r>
            <a:r>
              <a:rPr lang="ko-KR" altLang="en-US" sz="1400" b="0" dirty="0">
                <a:effectLst/>
                <a:latin typeface="+mj-ea"/>
                <a:ea typeface="+mj-ea"/>
              </a:rPr>
              <a:t> 이유</a:t>
            </a:r>
            <a:r>
              <a:rPr lang="en-US" altLang="ko-KR" sz="1400" b="0" dirty="0">
                <a:effectLst/>
                <a:latin typeface="+mj-ea"/>
                <a:ea typeface="+mj-ea"/>
              </a:rPr>
              <a:t>?</a:t>
            </a:r>
            <a:endParaRPr lang="ko-KR" altLang="en-US" sz="1400" b="0" dirty="0">
              <a:effectLst/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답변</a:t>
            </a:r>
            <a:r>
              <a:rPr lang="en-US" altLang="ko-KR" sz="1400" b="1" dirty="0">
                <a:latin typeface="+mj-ea"/>
                <a:ea typeface="+mj-ea"/>
              </a:rPr>
              <a:t>1-1]</a:t>
            </a:r>
          </a:p>
          <a:p>
            <a:r>
              <a:rPr lang="ko-KR" altLang="en-US" sz="1400" dirty="0">
                <a:latin typeface="+mj-ea"/>
                <a:ea typeface="+mj-ea"/>
              </a:rPr>
              <a:t>클래스명 </a:t>
            </a:r>
            <a:r>
              <a:rPr lang="en-US" altLang="ko-KR" sz="1400" dirty="0">
                <a:latin typeface="+mj-ea"/>
                <a:ea typeface="+mj-ea"/>
              </a:rPr>
              <a:t>top-bar </a:t>
            </a:r>
            <a:r>
              <a:rPr lang="ko-KR" altLang="en-US" sz="1400" dirty="0" err="1">
                <a:latin typeface="+mj-ea"/>
                <a:ea typeface="+mj-ea"/>
              </a:rPr>
              <a:t>에</a:t>
            </a:r>
            <a:r>
              <a:rPr lang="ko-KR" altLang="en-US" sz="1400" dirty="0">
                <a:latin typeface="+mj-ea"/>
                <a:ea typeface="+mj-ea"/>
              </a:rPr>
              <a:t> 적용된 내용 중 가운데 혹은 오른쪽 정렬이 없습니다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모든 텍스트는 기본적으로 왼쪽 정렬입니다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또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부모로부터 상속 받고 있는 정렬 또한 없습니다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display: flex </a:t>
            </a:r>
            <a:r>
              <a:rPr lang="ko-KR" altLang="en-US" sz="1400" dirty="0">
                <a:latin typeface="+mj-ea"/>
                <a:ea typeface="+mj-ea"/>
              </a:rPr>
              <a:t>을 적용하신다면</a:t>
            </a:r>
            <a:r>
              <a:rPr lang="en-US" altLang="ko-KR" sz="1400" dirty="0">
                <a:latin typeface="+mj-ea"/>
                <a:ea typeface="+mj-ea"/>
              </a:rPr>
              <a:t>, j</a:t>
            </a:r>
            <a:r>
              <a:rPr lang="en" altLang="ko-KR" sz="1400" b="0" i="0" dirty="0" err="1">
                <a:effectLst/>
                <a:latin typeface="+mj-ea"/>
                <a:ea typeface="+mj-ea"/>
              </a:rPr>
              <a:t>ustify</a:t>
            </a:r>
            <a:r>
              <a:rPr lang="en" altLang="ko-KR" sz="1400" b="0" i="0" dirty="0">
                <a:effectLst/>
                <a:latin typeface="+mj-ea"/>
                <a:ea typeface="+mj-ea"/>
              </a:rPr>
              <a:t>-content: center; </a:t>
            </a:r>
            <a:r>
              <a:rPr lang="ko-KR" altLang="en-US" sz="1400" dirty="0">
                <a:latin typeface="+mj-ea"/>
                <a:ea typeface="+mj-ea"/>
              </a:rPr>
              <a:t>또는 </a:t>
            </a:r>
            <a:r>
              <a:rPr lang="en" altLang="ko-KR" sz="1400" b="0" i="0" dirty="0">
                <a:effectLst/>
                <a:latin typeface="+mj-ea"/>
                <a:ea typeface="+mj-ea"/>
              </a:rPr>
              <a:t>justify-content: end; </a:t>
            </a:r>
            <a:r>
              <a:rPr lang="ko-KR" altLang="en-US" sz="1400" dirty="0">
                <a:latin typeface="+mj-ea"/>
                <a:ea typeface="+mj-ea"/>
              </a:rPr>
              <a:t>로 정렬해주면 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Flex 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사용하지 않을 거라면</a:t>
            </a:r>
            <a:r>
              <a:rPr lang="en-US" altLang="ko-KR" sz="1400" dirty="0">
                <a:latin typeface="+mj-ea"/>
                <a:ea typeface="+mj-ea"/>
              </a:rPr>
              <a:t>, t</a:t>
            </a:r>
            <a:r>
              <a:rPr lang="en" altLang="ko-KR" sz="1400" b="0" i="0" dirty="0" err="1">
                <a:effectLst/>
                <a:latin typeface="+mj-ea"/>
                <a:ea typeface="+mj-ea"/>
              </a:rPr>
              <a:t>ext</a:t>
            </a:r>
            <a:r>
              <a:rPr lang="en" altLang="ko-KR" sz="1400" b="0" i="0" dirty="0">
                <a:effectLst/>
                <a:latin typeface="+mj-ea"/>
                <a:ea typeface="+mj-ea"/>
              </a:rPr>
              <a:t>-align: center; 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또는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 </a:t>
            </a:r>
            <a:r>
              <a:rPr lang="en" altLang="ko-KR" sz="1400" b="0" i="0" dirty="0">
                <a:effectLst/>
                <a:latin typeface="+mj-ea"/>
                <a:ea typeface="+mj-ea"/>
              </a:rPr>
              <a:t>text-align: right; </a:t>
            </a:r>
            <a:r>
              <a:rPr lang="ko-KR" altLang="en-US" sz="1400" b="0" i="0" dirty="0">
                <a:effectLst/>
                <a:latin typeface="+mj-ea"/>
                <a:ea typeface="+mj-ea"/>
              </a:rPr>
              <a:t>로 정렬해주면 됩니다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질문</a:t>
            </a:r>
            <a:r>
              <a:rPr lang="en-US" altLang="ko-KR" sz="1400" b="1" dirty="0">
                <a:latin typeface="+mj-ea"/>
                <a:ea typeface="+mj-ea"/>
              </a:rPr>
              <a:t>1-2]</a:t>
            </a:r>
          </a:p>
          <a:p>
            <a:r>
              <a:rPr lang="ko-KR" altLang="en-US" sz="1400" dirty="0">
                <a:latin typeface="+mj-ea"/>
                <a:ea typeface="+mj-ea"/>
              </a:rPr>
              <a:t>클래스명 </a:t>
            </a:r>
            <a:r>
              <a:rPr lang="en" altLang="ko-KR" sz="1400" b="0" dirty="0">
                <a:effectLst/>
                <a:latin typeface="+mj-ea"/>
                <a:ea typeface="+mj-ea"/>
              </a:rPr>
              <a:t>drink-container</a:t>
            </a:r>
            <a:r>
              <a:rPr lang="en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에서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b="0" dirty="0">
                <a:effectLst/>
                <a:latin typeface="+mj-ea"/>
                <a:ea typeface="+mj-ea"/>
              </a:rPr>
              <a:t>위 두줄이 없어도 결과가 똑같은 이유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답변 </a:t>
            </a:r>
            <a:r>
              <a:rPr lang="en-US" altLang="ko-KR" sz="1400" b="1" dirty="0">
                <a:latin typeface="+mj-ea"/>
                <a:ea typeface="+mj-ea"/>
              </a:rPr>
              <a:t>1-2]</a:t>
            </a:r>
          </a:p>
          <a:p>
            <a:r>
              <a:rPr lang="en" altLang="ko-KR" sz="1400" dirty="0">
                <a:latin typeface="+mj-ea"/>
                <a:ea typeface="+mj-ea"/>
              </a:rPr>
              <a:t>justify-content</a:t>
            </a:r>
            <a:r>
              <a:rPr lang="ko-KR" altLang="en-US" sz="1400" dirty="0">
                <a:latin typeface="+mj-ea"/>
                <a:ea typeface="+mj-ea"/>
              </a:rPr>
              <a:t>와 </a:t>
            </a:r>
            <a:r>
              <a:rPr lang="en" altLang="ko-KR" sz="1400" dirty="0">
                <a:latin typeface="+mj-ea"/>
                <a:ea typeface="+mj-ea"/>
              </a:rPr>
              <a:t>align-items</a:t>
            </a:r>
            <a:r>
              <a:rPr lang="ko-KR" altLang="en-US" sz="1400" dirty="0">
                <a:latin typeface="+mj-ea"/>
                <a:ea typeface="+mj-ea"/>
              </a:rPr>
              <a:t>는 자식 요소의 정렬에만 영향을 미칩니다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ts val="1350"/>
              </a:lnSpc>
            </a:pPr>
            <a:r>
              <a:rPr lang="ko-KR" altLang="en-US" sz="1400" dirty="0">
                <a:latin typeface="+mj-ea"/>
                <a:ea typeface="+mj-ea"/>
              </a:rPr>
              <a:t>클래스명 </a:t>
            </a:r>
            <a:r>
              <a:rPr lang="en" altLang="ko-KR" sz="1400" dirty="0">
                <a:latin typeface="+mj-ea"/>
                <a:ea typeface="+mj-ea"/>
              </a:rPr>
              <a:t>drink-container </a:t>
            </a:r>
            <a:r>
              <a:rPr lang="ko-KR" altLang="en-US" sz="1400" dirty="0">
                <a:latin typeface="+mj-ea"/>
                <a:ea typeface="+mj-ea"/>
              </a:rPr>
              <a:t>의 자식인 클래스명 </a:t>
            </a:r>
            <a:r>
              <a:rPr lang="en-US" altLang="ko-KR" sz="1400" dirty="0">
                <a:latin typeface="+mj-ea"/>
                <a:ea typeface="+mj-ea"/>
              </a:rPr>
              <a:t>drink</a:t>
            </a:r>
            <a:r>
              <a:rPr lang="ko-KR" altLang="en-US" sz="1400" dirty="0" err="1">
                <a:latin typeface="+mj-ea"/>
                <a:ea typeface="+mj-ea"/>
              </a:rPr>
              <a:t>에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" altLang="ko-KR" sz="1400" dirty="0">
                <a:latin typeface="+mj-ea"/>
                <a:ea typeface="+mj-ea"/>
              </a:rPr>
              <a:t>justify-content: center; align-items: center;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 적용되는 것입니다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ts val="1350"/>
              </a:lnSpc>
            </a:pPr>
            <a:r>
              <a:rPr lang="ko-KR" altLang="en-US" sz="1400" dirty="0">
                <a:latin typeface="+mj-ea"/>
                <a:ea typeface="+mj-ea"/>
              </a:rPr>
              <a:t>여기서는 </a:t>
            </a:r>
            <a:r>
              <a:rPr lang="en" altLang="ko-KR" sz="1400" dirty="0">
                <a:latin typeface="+mj-ea"/>
                <a:ea typeface="+mj-ea"/>
              </a:rPr>
              <a:t>grid-template-columns: repeat(4, 1fr);</a:t>
            </a:r>
            <a:r>
              <a:rPr lang="ko-KR" altLang="en-US" sz="1400" dirty="0">
                <a:latin typeface="+mj-ea"/>
                <a:ea typeface="+mj-ea"/>
              </a:rPr>
              <a:t>로 명시적으로 열 너비와 개수를 지정했기 때문에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pPr>
              <a:lnSpc>
                <a:spcPts val="1350"/>
              </a:lnSpc>
            </a:pPr>
            <a:r>
              <a:rPr lang="ko-KR" altLang="en-US" sz="1400" dirty="0">
                <a:latin typeface="+mj-ea"/>
                <a:ea typeface="+mj-ea"/>
              </a:rPr>
              <a:t>각 그리드 항목이 컨테이너 내에서 정렬될 여지가 없습니다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따라서 </a:t>
            </a:r>
            <a:r>
              <a:rPr lang="en" altLang="ko-KR" sz="1400" dirty="0">
                <a:latin typeface="+mj-ea"/>
                <a:ea typeface="+mj-ea"/>
              </a:rPr>
              <a:t>justify-content</a:t>
            </a:r>
            <a:r>
              <a:rPr lang="ko-KR" altLang="en-US" sz="1400" dirty="0">
                <a:latin typeface="+mj-ea"/>
                <a:ea typeface="+mj-ea"/>
              </a:rPr>
              <a:t>와 </a:t>
            </a:r>
            <a:r>
              <a:rPr lang="en" altLang="ko-KR" sz="1400" dirty="0">
                <a:latin typeface="+mj-ea"/>
                <a:ea typeface="+mj-ea"/>
              </a:rPr>
              <a:t>align-items</a:t>
            </a:r>
            <a:r>
              <a:rPr lang="ko-KR" altLang="en-US" sz="1400" dirty="0">
                <a:latin typeface="+mj-ea"/>
                <a:ea typeface="+mj-ea"/>
              </a:rPr>
              <a:t>의 유무가 결과에 영향을 미치지 않습니다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ts val="135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 algn="l"/>
            <a:r>
              <a:rPr lang="ko-KR" altLang="en-US" sz="1400" dirty="0">
                <a:latin typeface="+mj-ea"/>
                <a:ea typeface="+mj-ea"/>
              </a:rPr>
              <a:t>클래스명 </a:t>
            </a:r>
            <a:r>
              <a:rPr lang="en-US" altLang="ko-KR" sz="1400" dirty="0">
                <a:latin typeface="+mj-ea"/>
                <a:ea typeface="+mj-ea"/>
              </a:rPr>
              <a:t>drink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보면 </a:t>
            </a:r>
            <a:r>
              <a:rPr lang="en" altLang="ko-KR" sz="1400" b="0" i="0" dirty="0">
                <a:effectLst/>
                <a:latin typeface="+mj-ea"/>
                <a:ea typeface="+mj-ea"/>
              </a:rPr>
              <a:t>display: flex; flex-direction: column; align-items: center; </a:t>
            </a:r>
            <a:r>
              <a:rPr lang="ko-KR" altLang="en-US" sz="1400" dirty="0">
                <a:latin typeface="+mj-ea"/>
                <a:ea typeface="+mj-ea"/>
              </a:rPr>
              <a:t>이 적용되어 있어 음료수 하나하나의 </a:t>
            </a:r>
            <a:r>
              <a:rPr lang="en-US" altLang="ko-KR" sz="1400" dirty="0">
                <a:latin typeface="+mj-ea"/>
                <a:ea typeface="+mj-ea"/>
              </a:rPr>
              <a:t>div</a:t>
            </a:r>
            <a:r>
              <a:rPr lang="ko-KR" altLang="en-US" sz="1400" dirty="0">
                <a:latin typeface="+mj-ea"/>
                <a:ea typeface="+mj-ea"/>
              </a:rPr>
              <a:t> 가 가운데 정렬이</a:t>
            </a:r>
            <a:endParaRPr lang="en-US" altLang="ko-KR" sz="1400" dirty="0">
              <a:latin typeface="+mj-ea"/>
              <a:ea typeface="+mj-ea"/>
            </a:endParaRPr>
          </a:p>
          <a:p>
            <a:pPr algn="l"/>
            <a:r>
              <a:rPr lang="ko-KR" altLang="en-US" sz="1400" b="0" i="0" dirty="0">
                <a:effectLst/>
                <a:latin typeface="+mj-ea"/>
                <a:ea typeface="+mj-ea"/>
              </a:rPr>
              <a:t>되는 것입니다</a:t>
            </a:r>
            <a:r>
              <a:rPr lang="en-US" altLang="ko-KR" sz="1400" b="0" i="0" dirty="0">
                <a:effectLst/>
                <a:latin typeface="+mj-ea"/>
                <a:ea typeface="+mj-ea"/>
              </a:rPr>
              <a:t>.</a:t>
            </a:r>
            <a:endParaRPr lang="en" altLang="ko-KR" sz="1400" b="0" i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089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4F0A3-6EFC-FB78-08D6-25935EE24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944268-DD79-629B-E1D9-4A85CEB1D2C6}"/>
              </a:ext>
            </a:extLst>
          </p:cNvPr>
          <p:cNvSpPr txBox="1"/>
          <p:nvPr/>
        </p:nvSpPr>
        <p:spPr>
          <a:xfrm>
            <a:off x="148581" y="217240"/>
            <a:ext cx="11011669" cy="5729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질문</a:t>
            </a:r>
            <a:r>
              <a:rPr lang="en-US" altLang="ko-KR" sz="1400" b="1" dirty="0">
                <a:latin typeface="+mj-ea"/>
                <a:ea typeface="+mj-ea"/>
              </a:rPr>
              <a:t>1-3]</a:t>
            </a:r>
          </a:p>
          <a:p>
            <a:pPr>
              <a:lnSpc>
                <a:spcPts val="1350"/>
              </a:lnSpc>
            </a:pPr>
            <a:r>
              <a:rPr lang="ko-KR" altLang="en-US" sz="1400" b="0" dirty="0">
                <a:effectLst/>
                <a:latin typeface="+mj-ea"/>
                <a:ea typeface="+mj-ea"/>
              </a:rPr>
              <a:t>글씨와 카드 투입구간의 간격을 조절하고 싶을 때는</a:t>
            </a:r>
            <a:r>
              <a:rPr lang="en-US" altLang="ko-KR" sz="1400" b="0" dirty="0">
                <a:effectLst/>
                <a:latin typeface="+mj-ea"/>
                <a:ea typeface="+mj-ea"/>
              </a:rPr>
              <a:t>, </a:t>
            </a:r>
            <a:r>
              <a:rPr lang="ko-KR" altLang="en-US" sz="1400" b="0" dirty="0">
                <a:effectLst/>
                <a:latin typeface="+mj-ea"/>
                <a:ea typeface="+mj-ea"/>
              </a:rPr>
              <a:t>그 둘을 </a:t>
            </a:r>
            <a:r>
              <a:rPr lang="en" altLang="ko-KR" sz="1400" b="0" dirty="0">
                <a:effectLst/>
                <a:latin typeface="+mj-ea"/>
                <a:ea typeface="+mj-ea"/>
              </a:rPr>
              <a:t>div</a:t>
            </a:r>
            <a:r>
              <a:rPr lang="ko-KR" altLang="en-US" sz="1400" b="0" dirty="0">
                <a:effectLst/>
                <a:latin typeface="+mj-ea"/>
                <a:ea typeface="+mj-ea"/>
              </a:rPr>
              <a:t>로 분리해서 </a:t>
            </a:r>
            <a:r>
              <a:rPr lang="en" altLang="ko-KR" sz="1400" b="0" dirty="0">
                <a:effectLst/>
                <a:latin typeface="+mj-ea"/>
                <a:ea typeface="+mj-ea"/>
              </a:rPr>
              <a:t>margin</a:t>
            </a:r>
            <a:r>
              <a:rPr lang="ko-KR" altLang="en-US" sz="1400" b="0" dirty="0">
                <a:effectLst/>
                <a:latin typeface="+mj-ea"/>
                <a:ea typeface="+mj-ea"/>
              </a:rPr>
              <a:t>을 조정하는 방법밖에 없겠죠</a:t>
            </a:r>
            <a:r>
              <a:rPr lang="en-US" altLang="ko-KR" sz="1400" b="0" dirty="0">
                <a:effectLst/>
                <a:latin typeface="+mj-ea"/>
                <a:ea typeface="+mj-ea"/>
              </a:rPr>
              <a:t>?</a:t>
            </a:r>
            <a:endParaRPr lang="ko-KR" altLang="en-US" sz="1400" b="0" dirty="0">
              <a:effectLst/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답변 </a:t>
            </a:r>
            <a:r>
              <a:rPr lang="en-US" altLang="ko-KR" sz="1400" b="1" dirty="0">
                <a:latin typeface="+mj-ea"/>
                <a:ea typeface="+mj-ea"/>
              </a:rPr>
              <a:t>1-2]</a:t>
            </a:r>
          </a:p>
          <a:p>
            <a:r>
              <a:rPr lang="ko-KR" altLang="en-US" sz="1400" dirty="0">
                <a:latin typeface="+mj-ea"/>
                <a:ea typeface="+mj-ea"/>
              </a:rPr>
              <a:t>방법은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가지 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첫 번째는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클래스명 </a:t>
            </a:r>
            <a:r>
              <a:rPr lang="en-US" altLang="ko-KR" sz="1400" dirty="0">
                <a:latin typeface="+mj-ea"/>
                <a:ea typeface="+mj-ea"/>
              </a:rPr>
              <a:t>card-hole </a:t>
            </a:r>
            <a:r>
              <a:rPr lang="ko-KR" altLang="en-US" sz="1400" dirty="0">
                <a:latin typeface="+mj-ea"/>
                <a:ea typeface="+mj-ea"/>
              </a:rPr>
              <a:t>부분에서 투입구와 텍스트 간격은</a:t>
            </a:r>
            <a:r>
              <a:rPr lang="en-US" altLang="ko-KR" sz="1400" dirty="0">
                <a:latin typeface="+mj-ea"/>
                <a:ea typeface="+mj-ea"/>
              </a:rPr>
              <a:t> div </a:t>
            </a:r>
            <a:r>
              <a:rPr lang="ko-KR" altLang="en-US" sz="1400" dirty="0">
                <a:latin typeface="+mj-ea"/>
                <a:ea typeface="+mj-ea"/>
              </a:rPr>
              <a:t>또는 </a:t>
            </a:r>
            <a:r>
              <a:rPr lang="en-US" altLang="ko-KR" sz="1400" dirty="0">
                <a:latin typeface="+mj-ea"/>
                <a:ea typeface="+mj-ea"/>
              </a:rPr>
              <a:t>span</a:t>
            </a:r>
            <a:r>
              <a:rPr lang="ko-KR" altLang="en-US" sz="1400" dirty="0" err="1">
                <a:latin typeface="+mj-ea"/>
                <a:ea typeface="+mj-ea"/>
              </a:rPr>
              <a:t>으로</a:t>
            </a:r>
            <a:r>
              <a:rPr lang="ko-KR" altLang="en-US" sz="1400" dirty="0">
                <a:latin typeface="+mj-ea"/>
                <a:ea typeface="+mj-ea"/>
              </a:rPr>
              <a:t> 각각 감싸주고 </a:t>
            </a:r>
            <a:r>
              <a:rPr lang="en-US" altLang="ko-KR" sz="1400" dirty="0">
                <a:latin typeface="+mj-ea"/>
                <a:ea typeface="+mj-ea"/>
              </a:rPr>
              <a:t>margin </a:t>
            </a:r>
            <a:r>
              <a:rPr lang="ko-KR" altLang="en-US" sz="1400" dirty="0">
                <a:latin typeface="+mj-ea"/>
                <a:ea typeface="+mj-ea"/>
              </a:rPr>
              <a:t>값을 주는 방법이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또 다른 방법으로는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가상 요소 선택자를 이용하면 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가상 </a:t>
            </a:r>
            <a:r>
              <a:rPr lang="ko-KR" altLang="en-US" sz="1400" dirty="0" err="1">
                <a:latin typeface="+mj-ea"/>
                <a:ea typeface="+mj-ea"/>
              </a:rPr>
              <a:t>선택자는</a:t>
            </a:r>
            <a:r>
              <a:rPr lang="ko-KR" altLang="en-US" sz="1400" dirty="0" err="1"/>
              <a:t>요소의</a:t>
            </a:r>
            <a:r>
              <a:rPr lang="ko-KR" altLang="en-US" sz="1400" dirty="0"/>
              <a:t> 특정 부분</a:t>
            </a:r>
            <a:r>
              <a:rPr lang="en-US" altLang="ko-KR" sz="1400" dirty="0"/>
              <a:t>(</a:t>
            </a:r>
            <a:r>
              <a:rPr lang="ko-KR" altLang="en-US" sz="1400" dirty="0"/>
              <a:t>가상의 부분</a:t>
            </a:r>
            <a:r>
              <a:rPr lang="en-US" altLang="ko-KR" sz="1400" dirty="0"/>
              <a:t>)</a:t>
            </a:r>
            <a:r>
              <a:rPr lang="ko-KR" altLang="en-US" sz="1400" dirty="0" err="1"/>
              <a:t>에</a:t>
            </a:r>
            <a:r>
              <a:rPr lang="ko-KR" altLang="en-US" sz="1400" dirty="0"/>
              <a:t> 스타일을 적용하기 위해 사용합니다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주로 </a:t>
            </a:r>
            <a:r>
              <a:rPr lang="en-US" altLang="ko-KR" sz="1400" dirty="0"/>
              <a:t>::</a:t>
            </a:r>
            <a:r>
              <a:rPr lang="ko-KR" altLang="en-US" sz="1400" dirty="0"/>
              <a:t>로 시작합니다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참고 내용 </a:t>
            </a:r>
            <a:r>
              <a:rPr lang="en-US" altLang="ko-KR" sz="1400" dirty="0">
                <a:latin typeface="+mj-ea"/>
                <a:ea typeface="+mj-ea"/>
              </a:rPr>
              <a:t>: </a:t>
            </a:r>
            <a:r>
              <a:rPr lang="en-US" altLang="ko-KR" sz="1400" dirty="0">
                <a:latin typeface="+mj-ea"/>
                <a:ea typeface="+mj-ea"/>
                <a:hlinkClick r:id="rId2"/>
              </a:rPr>
              <a:t>https://cafe.naver.com/codingstudyplace/17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(TO-BE)</a:t>
            </a:r>
          </a:p>
          <a:p>
            <a:pPr>
              <a:lnSpc>
                <a:spcPts val="1350"/>
              </a:lnSpc>
            </a:pPr>
            <a:r>
              <a:rPr lang="en" altLang="ko-KR" sz="1400" b="0" dirty="0">
                <a:effectLst/>
                <a:latin typeface="+mj-ea"/>
                <a:ea typeface="+mj-ea"/>
              </a:rPr>
              <a:t>.</a:t>
            </a:r>
            <a:r>
              <a:rPr lang="en" altLang="ko-KR" sz="1400" b="1" dirty="0">
                <a:effectLst/>
                <a:latin typeface="+mj-ea"/>
                <a:ea typeface="+mj-ea"/>
              </a:rPr>
              <a:t>payment</a:t>
            </a:r>
            <a:r>
              <a:rPr lang="en" altLang="ko-KR" sz="1400" b="0" dirty="0">
                <a:effectLst/>
                <a:latin typeface="+mj-ea"/>
                <a:ea typeface="+mj-ea"/>
              </a:rPr>
              <a:t> {</a:t>
            </a:r>
          </a:p>
          <a:p>
            <a:pPr>
              <a:lnSpc>
                <a:spcPts val="1350"/>
              </a:lnSpc>
            </a:pPr>
            <a:r>
              <a:rPr lang="en" altLang="ko-KR" sz="1400" b="0" dirty="0">
                <a:effectLst/>
                <a:latin typeface="+mj-ea"/>
                <a:ea typeface="+mj-ea"/>
              </a:rPr>
              <a:t>  display: flex;</a:t>
            </a:r>
          </a:p>
          <a:p>
            <a:pPr>
              <a:lnSpc>
                <a:spcPts val="1350"/>
              </a:lnSpc>
            </a:pPr>
            <a:r>
              <a:rPr lang="en" altLang="ko-KR" sz="1400" b="0" dirty="0">
                <a:effectLst/>
                <a:latin typeface="+mj-ea"/>
                <a:ea typeface="+mj-ea"/>
              </a:rPr>
              <a:t>  justify-content: flex-end;  </a:t>
            </a:r>
          </a:p>
          <a:p>
            <a:pPr>
              <a:lnSpc>
                <a:spcPts val="1350"/>
              </a:lnSpc>
            </a:pPr>
            <a:r>
              <a:rPr lang="en" altLang="ko-KR" sz="1400" b="0" dirty="0">
                <a:effectLst/>
                <a:latin typeface="+mj-ea"/>
                <a:ea typeface="+mj-ea"/>
              </a:rPr>
              <a:t>  background-color: #e1e1e1;</a:t>
            </a:r>
          </a:p>
          <a:p>
            <a:pPr>
              <a:lnSpc>
                <a:spcPts val="1350"/>
              </a:lnSpc>
            </a:pPr>
            <a:r>
              <a:rPr lang="en" altLang="ko-KR" sz="1400" b="0" dirty="0">
                <a:effectLst/>
                <a:latin typeface="+mj-ea"/>
                <a:ea typeface="+mj-ea"/>
              </a:rPr>
              <a:t>  border-radius: 4px;</a:t>
            </a:r>
          </a:p>
          <a:p>
            <a:pPr>
              <a:lnSpc>
                <a:spcPts val="1350"/>
              </a:lnSpc>
            </a:pPr>
            <a:r>
              <a:rPr lang="en" altLang="ko-KR" sz="1400" b="0" dirty="0">
                <a:effectLst/>
                <a:latin typeface="+mj-ea"/>
                <a:ea typeface="+mj-ea"/>
              </a:rPr>
              <a:t>  box-sizing: border-box;</a:t>
            </a:r>
            <a:br>
              <a:rPr lang="en" altLang="ko-KR" sz="1400" b="0" dirty="0">
                <a:effectLst/>
                <a:latin typeface="+mj-ea"/>
                <a:ea typeface="+mj-ea"/>
              </a:rPr>
            </a:br>
            <a:r>
              <a:rPr lang="en" altLang="ko-KR" sz="1400" b="0" dirty="0">
                <a:effectLst/>
                <a:latin typeface="+mj-ea"/>
                <a:ea typeface="+mj-ea"/>
              </a:rPr>
              <a:t>  </a:t>
            </a:r>
            <a:r>
              <a:rPr lang="en" altLang="ko-KR" sz="1400" b="1" dirty="0">
                <a:effectLst/>
                <a:latin typeface="+mj-ea"/>
                <a:ea typeface="+mj-ea"/>
              </a:rPr>
              <a:t>padding: 0 20px;  // </a:t>
            </a:r>
            <a:r>
              <a:rPr lang="ko-KR" altLang="en-US" sz="1400" b="1" dirty="0">
                <a:effectLst/>
                <a:latin typeface="+mj-ea"/>
                <a:ea typeface="+mj-ea"/>
              </a:rPr>
              <a:t>추가</a:t>
            </a:r>
            <a:endParaRPr lang="en" altLang="ko-KR" sz="1400" b="1" dirty="0">
              <a:effectLst/>
              <a:latin typeface="+mj-ea"/>
              <a:ea typeface="+mj-ea"/>
            </a:endParaRPr>
          </a:p>
          <a:p>
            <a:pPr>
              <a:lnSpc>
                <a:spcPts val="1350"/>
              </a:lnSpc>
            </a:pPr>
            <a:r>
              <a:rPr lang="en" altLang="ko-KR" sz="1400" b="0" dirty="0">
                <a:effectLst/>
                <a:latin typeface="+mj-ea"/>
                <a:ea typeface="+mj-ea"/>
              </a:rPr>
              <a:t>}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ts val="1350"/>
              </a:lnSpc>
            </a:pPr>
            <a:r>
              <a:rPr lang="en" altLang="ko-KR" sz="1400" b="1" dirty="0">
                <a:effectLst/>
                <a:latin typeface="+mj-ea"/>
                <a:ea typeface="+mj-ea"/>
              </a:rPr>
              <a:t>.card-hole {</a:t>
            </a:r>
          </a:p>
          <a:p>
            <a:pPr>
              <a:lnSpc>
                <a:spcPts val="1350"/>
              </a:lnSpc>
            </a:pPr>
            <a:r>
              <a:rPr lang="en" altLang="ko-KR" sz="1400" b="1" dirty="0">
                <a:latin typeface="+mj-ea"/>
                <a:ea typeface="+mj-ea"/>
              </a:rPr>
              <a:t>  </a:t>
            </a:r>
            <a:r>
              <a:rPr lang="en-US" altLang="ko-KR" sz="1400" b="1" dirty="0">
                <a:latin typeface="+mj-ea"/>
                <a:ea typeface="+mj-ea"/>
              </a:rPr>
              <a:t>//</a:t>
            </a:r>
            <a:r>
              <a:rPr lang="ko-KR" altLang="en-US" sz="1400" b="1" dirty="0">
                <a:latin typeface="+mj-ea"/>
                <a:ea typeface="+mj-ea"/>
              </a:rPr>
              <a:t> 기존 스타일 삭제하고 아래만 추가</a:t>
            </a:r>
            <a:endParaRPr lang="en" altLang="ko-KR" sz="1400" b="1" dirty="0">
              <a:effectLst/>
              <a:latin typeface="+mj-ea"/>
              <a:ea typeface="+mj-ea"/>
            </a:endParaRPr>
          </a:p>
          <a:p>
            <a:pPr>
              <a:lnSpc>
                <a:spcPts val="1350"/>
              </a:lnSpc>
            </a:pPr>
            <a:r>
              <a:rPr lang="en" altLang="ko-KR" sz="1400" b="1" dirty="0">
                <a:effectLst/>
                <a:latin typeface="+mj-ea"/>
                <a:ea typeface="+mj-ea"/>
              </a:rPr>
              <a:t>  flex: 1;</a:t>
            </a:r>
          </a:p>
          <a:p>
            <a:pPr>
              <a:lnSpc>
                <a:spcPts val="1350"/>
              </a:lnSpc>
            </a:pPr>
            <a:r>
              <a:rPr lang="en" altLang="ko-KR" sz="1400" b="1" dirty="0">
                <a:effectLst/>
                <a:latin typeface="+mj-ea"/>
                <a:ea typeface="+mj-ea"/>
              </a:rPr>
              <a:t>  margin: 30px 0 0 18px;</a:t>
            </a:r>
          </a:p>
          <a:p>
            <a:pPr>
              <a:lnSpc>
                <a:spcPts val="1350"/>
              </a:lnSpc>
            </a:pPr>
            <a:r>
              <a:rPr lang="en" altLang="ko-KR" sz="1400" b="1" dirty="0">
                <a:effectLst/>
                <a:latin typeface="+mj-ea"/>
                <a:ea typeface="+mj-ea"/>
              </a:rPr>
              <a:t>  font-size: 9px;</a:t>
            </a:r>
          </a:p>
          <a:p>
            <a:pPr>
              <a:lnSpc>
                <a:spcPts val="1350"/>
              </a:lnSpc>
            </a:pPr>
            <a:r>
              <a:rPr lang="en" altLang="ko-KR" sz="1400" b="1" dirty="0">
                <a:effectLst/>
                <a:latin typeface="+mj-ea"/>
                <a:ea typeface="+mj-ea"/>
              </a:rPr>
              <a:t>  position: relative</a:t>
            </a:r>
          </a:p>
          <a:p>
            <a:pPr>
              <a:lnSpc>
                <a:spcPts val="1350"/>
              </a:lnSpc>
            </a:pPr>
            <a:r>
              <a:rPr lang="en" altLang="ko-KR" sz="1400" b="1" dirty="0">
                <a:effectLst/>
                <a:latin typeface="+mj-ea"/>
                <a:ea typeface="+mj-ea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3226C-B6C7-D10F-3F05-1D0B4F3D3BBE}"/>
              </a:ext>
            </a:extLst>
          </p:cNvPr>
          <p:cNvSpPr txBox="1"/>
          <p:nvPr/>
        </p:nvSpPr>
        <p:spPr>
          <a:xfrm>
            <a:off x="4282440" y="4221480"/>
            <a:ext cx="3291840" cy="2072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altLang="ko-KR" sz="1400" b="1" dirty="0">
                <a:latin typeface="+mj-ea"/>
                <a:ea typeface="+mj-ea"/>
              </a:rPr>
              <a:t>// </a:t>
            </a:r>
            <a:r>
              <a:rPr lang="ko-KR" altLang="en-US" sz="1400" b="1" dirty="0">
                <a:latin typeface="+mj-ea"/>
                <a:ea typeface="+mj-ea"/>
              </a:rPr>
              <a:t>가상 요소 </a:t>
            </a:r>
            <a:r>
              <a:rPr lang="ko-KR" altLang="en-US" sz="1400" b="1" dirty="0" err="1">
                <a:latin typeface="+mj-ea"/>
                <a:ea typeface="+mj-ea"/>
              </a:rPr>
              <a:t>선택자</a:t>
            </a:r>
            <a:r>
              <a:rPr lang="ko-KR" altLang="en-US" sz="1400" b="1" dirty="0">
                <a:latin typeface="+mj-ea"/>
                <a:ea typeface="+mj-ea"/>
              </a:rPr>
              <a:t> 스타일 추가</a:t>
            </a:r>
            <a:endParaRPr lang="en" altLang="ko-KR" sz="1400" b="1" dirty="0">
              <a:effectLst/>
              <a:latin typeface="+mj-ea"/>
              <a:ea typeface="+mj-ea"/>
            </a:endParaRPr>
          </a:p>
          <a:p>
            <a:pPr>
              <a:lnSpc>
                <a:spcPts val="1350"/>
              </a:lnSpc>
            </a:pPr>
            <a:r>
              <a:rPr lang="en" altLang="ko-KR" sz="1400" b="1" dirty="0">
                <a:effectLst/>
                <a:latin typeface="+mj-ea"/>
                <a:ea typeface="+mj-ea"/>
              </a:rPr>
              <a:t>.card-hole::before {</a:t>
            </a:r>
          </a:p>
          <a:p>
            <a:pPr>
              <a:lnSpc>
                <a:spcPts val="1350"/>
              </a:lnSpc>
            </a:pPr>
            <a:r>
              <a:rPr lang="en" altLang="ko-KR" sz="1400" b="1" dirty="0">
                <a:effectLst/>
                <a:latin typeface="+mj-ea"/>
                <a:ea typeface="+mj-ea"/>
              </a:rPr>
              <a:t>  content: "";</a:t>
            </a:r>
          </a:p>
          <a:p>
            <a:pPr>
              <a:lnSpc>
                <a:spcPts val="1350"/>
              </a:lnSpc>
            </a:pPr>
            <a:r>
              <a:rPr lang="en" altLang="ko-KR" sz="1400" b="1" dirty="0">
                <a:effectLst/>
                <a:latin typeface="+mj-ea"/>
                <a:ea typeface="+mj-ea"/>
              </a:rPr>
              <a:t>  display: block;</a:t>
            </a:r>
          </a:p>
          <a:p>
            <a:pPr>
              <a:lnSpc>
                <a:spcPts val="1350"/>
              </a:lnSpc>
            </a:pPr>
            <a:r>
              <a:rPr lang="en" altLang="ko-KR" sz="1400" b="1" dirty="0">
                <a:effectLst/>
                <a:latin typeface="+mj-ea"/>
                <a:ea typeface="+mj-ea"/>
              </a:rPr>
              <a:t>  width: 40px;</a:t>
            </a:r>
          </a:p>
          <a:p>
            <a:pPr>
              <a:lnSpc>
                <a:spcPts val="1350"/>
              </a:lnSpc>
            </a:pPr>
            <a:r>
              <a:rPr lang="en" altLang="ko-KR" sz="1400" b="1" dirty="0">
                <a:effectLst/>
                <a:latin typeface="+mj-ea"/>
                <a:ea typeface="+mj-ea"/>
              </a:rPr>
              <a:t>  height: 3.5px;</a:t>
            </a:r>
          </a:p>
          <a:p>
            <a:pPr>
              <a:lnSpc>
                <a:spcPts val="1350"/>
              </a:lnSpc>
            </a:pPr>
            <a:r>
              <a:rPr lang="en" altLang="ko-KR" sz="1400" b="1" dirty="0">
                <a:effectLst/>
                <a:latin typeface="+mj-ea"/>
                <a:ea typeface="+mj-ea"/>
              </a:rPr>
              <a:t>  background-color: #b0b0b0;</a:t>
            </a:r>
          </a:p>
          <a:p>
            <a:pPr>
              <a:lnSpc>
                <a:spcPts val="1350"/>
              </a:lnSpc>
            </a:pPr>
            <a:r>
              <a:rPr lang="en" altLang="ko-KR" sz="1400" b="1" dirty="0">
                <a:effectLst/>
                <a:latin typeface="+mj-ea"/>
                <a:ea typeface="+mj-ea"/>
              </a:rPr>
              <a:t>  position: absolute;</a:t>
            </a:r>
          </a:p>
          <a:p>
            <a:pPr>
              <a:lnSpc>
                <a:spcPts val="1350"/>
              </a:lnSpc>
            </a:pPr>
            <a:r>
              <a:rPr lang="en" altLang="ko-KR" sz="1400" b="1" dirty="0">
                <a:effectLst/>
                <a:latin typeface="+mj-ea"/>
                <a:ea typeface="+mj-ea"/>
              </a:rPr>
              <a:t>  top: -10px;</a:t>
            </a:r>
          </a:p>
          <a:p>
            <a:pPr>
              <a:lnSpc>
                <a:spcPts val="1350"/>
              </a:lnSpc>
            </a:pPr>
            <a:r>
              <a:rPr lang="en" altLang="ko-KR" sz="1400" b="1" dirty="0">
                <a:effectLst/>
                <a:latin typeface="+mj-ea"/>
                <a:ea typeface="+mj-ea"/>
              </a:rPr>
              <a:t>  left: -1px;</a:t>
            </a:r>
          </a:p>
          <a:p>
            <a:pPr>
              <a:lnSpc>
                <a:spcPts val="1350"/>
              </a:lnSpc>
            </a:pPr>
            <a:r>
              <a:rPr lang="en" altLang="ko-KR" sz="1400" b="1" dirty="0">
                <a:effectLst/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12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9764F-C048-02CC-3897-0D7CCD848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434766-463F-745F-3079-AC2A03F953A3}"/>
              </a:ext>
            </a:extLst>
          </p:cNvPr>
          <p:cNvSpPr txBox="1"/>
          <p:nvPr/>
        </p:nvSpPr>
        <p:spPr>
          <a:xfrm>
            <a:off x="148581" y="217240"/>
            <a:ext cx="11711861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[</a:t>
            </a:r>
            <a:r>
              <a:rPr lang="ko-KR" altLang="en-US" sz="1400" b="1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질문</a:t>
            </a:r>
            <a:r>
              <a:rPr lang="en-US" altLang="ko-KR" sz="1400" b="1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2-1]</a:t>
            </a:r>
          </a:p>
          <a:p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첫 세션에서 멘토님이 말씀하시길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회사에서 연차가 쌓이면 개발자에서 </a:t>
            </a:r>
            <a:r>
              <a:rPr lang="en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management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로 넘어간다고 하셨는데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, </a:t>
            </a:r>
          </a:p>
          <a:p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그 </a:t>
            </a:r>
            <a:r>
              <a:rPr lang="en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management 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직책에서 예를 들어 무슨 일들을 하는지 궁금합니다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.</a:t>
            </a:r>
            <a:br>
              <a:rPr lang="ko-KR" altLang="en-US" sz="1400" dirty="0">
                <a:latin typeface="+mj-ea"/>
                <a:ea typeface="+mj-ea"/>
              </a:rPr>
            </a:b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[</a:t>
            </a:r>
            <a:r>
              <a:rPr lang="ko-KR" altLang="en-US" sz="1400" b="1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답변</a:t>
            </a:r>
            <a:r>
              <a:rPr lang="en-US" altLang="ko-KR" sz="1400" b="1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2]</a:t>
            </a:r>
          </a:p>
          <a:p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Management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 직책은 팀장 이상의 직책을 말합니다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무조건적인 것은 없습니다만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개발하는 시간은 줄어들게 됩니다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조직을 이끌어 가야하기 때문에 프로젝트 관리부터 조직 관리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,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 인적 관리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팀원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업무 분장을 하게 됩니다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 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이 과정에서 수많은 일을 진행해야 합니다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프로젝트 관리는 일정 산정부터 회의 진행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업무 효율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개발 코드 관리 등 여러 면을 </a:t>
            </a:r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신경써야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합니다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400" b="0" i="0" dirty="0">
              <a:solidFill>
                <a:srgbClr val="202325"/>
              </a:solidFill>
              <a:effectLst/>
              <a:latin typeface="+mj-ea"/>
              <a:ea typeface="+mj-ea"/>
            </a:endParaRPr>
          </a:p>
          <a:p>
            <a:r>
              <a:rPr lang="en-US" altLang="ko-KR" sz="1400" b="1" dirty="0">
                <a:solidFill>
                  <a:srgbClr val="202325"/>
                </a:solidFill>
                <a:latin typeface="+mj-ea"/>
                <a:ea typeface="+mj-ea"/>
              </a:rPr>
              <a:t>[</a:t>
            </a:r>
            <a:r>
              <a:rPr lang="ko-KR" altLang="en-US" sz="1400" b="1" dirty="0">
                <a:solidFill>
                  <a:srgbClr val="202325"/>
                </a:solidFill>
                <a:latin typeface="+mj-ea"/>
                <a:ea typeface="+mj-ea"/>
              </a:rPr>
              <a:t>질문</a:t>
            </a:r>
            <a:r>
              <a:rPr lang="en-US" altLang="ko-KR" sz="1400" b="1" dirty="0">
                <a:solidFill>
                  <a:srgbClr val="202325"/>
                </a:solidFill>
                <a:latin typeface="+mj-ea"/>
                <a:ea typeface="+mj-ea"/>
              </a:rPr>
              <a:t>2-2]</a:t>
            </a:r>
          </a:p>
          <a:p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멘토님께서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그동안 </a:t>
            </a:r>
            <a:r>
              <a:rPr lang="ko-KR" altLang="en-US" sz="1400" b="0" i="0" dirty="0" err="1">
                <a:solidFill>
                  <a:srgbClr val="202325"/>
                </a:solidFill>
                <a:effectLst/>
                <a:latin typeface="+mj-ea"/>
                <a:ea typeface="+mj-ea"/>
              </a:rPr>
              <a:t>일해오신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 회사 내의 직원분들로 미루어 보실 때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핵심인재를 제외하고 개발자로서 평균적으로 </a:t>
            </a:r>
            <a:r>
              <a:rPr lang="ko-KR" altLang="en-US" sz="1400" b="0" i="0" dirty="0" err="1">
                <a:solidFill>
                  <a:srgbClr val="202325"/>
                </a:solidFill>
                <a:effectLst/>
                <a:latin typeface="+mj-ea"/>
                <a:ea typeface="+mj-ea"/>
              </a:rPr>
              <a:t>몇년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 간 개발 일을 하시는지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, </a:t>
            </a:r>
          </a:p>
          <a:p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그 이후 </a:t>
            </a:r>
            <a:r>
              <a:rPr lang="en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management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로 몇 년간 일하시는지 궁금합니다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r>
              <a:rPr lang="en-US" altLang="ko-KR" sz="1400" b="1" dirty="0">
                <a:solidFill>
                  <a:srgbClr val="202325"/>
                </a:solidFill>
                <a:latin typeface="+mj-ea"/>
                <a:ea typeface="+mj-ea"/>
              </a:rPr>
              <a:t>[</a:t>
            </a:r>
            <a:r>
              <a:rPr lang="ko-KR" altLang="en-US" sz="1400" b="1" dirty="0">
                <a:solidFill>
                  <a:srgbClr val="202325"/>
                </a:solidFill>
                <a:latin typeface="+mj-ea"/>
                <a:ea typeface="+mj-ea"/>
              </a:rPr>
              <a:t>답변</a:t>
            </a:r>
            <a:r>
              <a:rPr lang="en-US" altLang="ko-KR" sz="1400" b="1" dirty="0">
                <a:solidFill>
                  <a:srgbClr val="202325"/>
                </a:solidFill>
                <a:latin typeface="+mj-ea"/>
                <a:ea typeface="+mj-ea"/>
              </a:rPr>
              <a:t>2-2]</a:t>
            </a:r>
          </a:p>
          <a:p>
            <a:r>
              <a:rPr lang="en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management </a:t>
            </a:r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를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한다고 해서 개발을 </a:t>
            </a:r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안하는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것이 아닙니다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다른 업무도 같이 </a:t>
            </a:r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해야하기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때문에 할 수 있는 시간이 줄어든다고 보시면 됩니다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모두가 </a:t>
            </a:r>
            <a:r>
              <a:rPr lang="en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management </a:t>
            </a:r>
            <a:r>
              <a:rPr lang="ko-KR" altLang="en-US" sz="1400" b="0" i="0" dirty="0" err="1">
                <a:solidFill>
                  <a:srgbClr val="202325"/>
                </a:solidFill>
                <a:effectLst/>
                <a:latin typeface="+mj-ea"/>
                <a:ea typeface="+mj-ea"/>
              </a:rPr>
              <a:t>를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 할 수는 없기 때문에 보통은 퇴직할 때까지 개발자로 일하게 됩니다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(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이 부분도 회사의 규모에 따라 조금씩은 달라질 수 있습니다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.)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그렇지 않을 경우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, 20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여년은 개발자로서 일하고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이후 </a:t>
            </a:r>
            <a:r>
              <a:rPr lang="en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management </a:t>
            </a:r>
            <a:r>
              <a:rPr lang="ko-KR" altLang="en-US" sz="1400" b="0" i="0" dirty="0" err="1">
                <a:solidFill>
                  <a:srgbClr val="202325"/>
                </a:solidFill>
                <a:effectLst/>
                <a:latin typeface="+mj-ea"/>
                <a:ea typeface="+mj-ea"/>
              </a:rPr>
              <a:t>를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 합니다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질문 </a:t>
            </a:r>
            <a:r>
              <a:rPr lang="en-US" altLang="ko-KR" sz="1400" b="1" dirty="0">
                <a:latin typeface="+mj-ea"/>
                <a:ea typeface="+mj-ea"/>
              </a:rPr>
              <a:t>2-3]</a:t>
            </a:r>
            <a:br>
              <a:rPr lang="ko-KR" altLang="en-US" sz="1400" dirty="0">
                <a:latin typeface="+mj-ea"/>
                <a:ea typeface="+mj-ea"/>
              </a:rPr>
            </a:b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개발직에서 </a:t>
            </a:r>
            <a:r>
              <a:rPr lang="en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management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로 넘어가는 게 흔한 분위기인지 궁금합니다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! (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혹은 </a:t>
            </a:r>
            <a:r>
              <a:rPr lang="en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IT 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분야에서 권고사직이 정년퇴직보다 </a:t>
            </a:r>
            <a:r>
              <a:rPr lang="ko-KR" altLang="en-US" sz="1400" b="0" i="0" dirty="0" err="1">
                <a:solidFill>
                  <a:srgbClr val="202325"/>
                </a:solidFill>
                <a:effectLst/>
                <a:latin typeface="+mj-ea"/>
                <a:ea typeface="+mj-ea"/>
              </a:rPr>
              <a:t>흔한가요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?)</a:t>
            </a:r>
          </a:p>
          <a:p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r>
              <a:rPr lang="en-US" altLang="ko-KR" sz="1400" b="1" dirty="0">
                <a:solidFill>
                  <a:srgbClr val="202325"/>
                </a:solidFill>
                <a:latin typeface="+mj-ea"/>
                <a:ea typeface="+mj-ea"/>
              </a:rPr>
              <a:t>[</a:t>
            </a:r>
            <a:r>
              <a:rPr lang="ko-KR" altLang="en-US" sz="1400" b="1" dirty="0">
                <a:solidFill>
                  <a:srgbClr val="202325"/>
                </a:solidFill>
                <a:latin typeface="+mj-ea"/>
                <a:ea typeface="+mj-ea"/>
              </a:rPr>
              <a:t>답변 </a:t>
            </a:r>
            <a:r>
              <a:rPr lang="en-US" altLang="ko-KR" sz="1400" b="1" dirty="0">
                <a:solidFill>
                  <a:srgbClr val="202325"/>
                </a:solidFill>
                <a:latin typeface="+mj-ea"/>
                <a:ea typeface="+mj-ea"/>
              </a:rPr>
              <a:t>2-3]</a:t>
            </a:r>
          </a:p>
          <a:p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개발직에서 </a:t>
            </a:r>
            <a:r>
              <a:rPr lang="en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management 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로 넘어가는 일이 흔하다고 볼 수 없습니다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위에서 말씀드렸듯이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모두가 </a:t>
            </a:r>
            <a:r>
              <a:rPr lang="en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management </a:t>
            </a:r>
            <a:r>
              <a:rPr lang="ko-KR" altLang="en-US" sz="1400" b="0" i="0" dirty="0" err="1">
                <a:solidFill>
                  <a:srgbClr val="202325"/>
                </a:solidFill>
                <a:effectLst/>
                <a:latin typeface="+mj-ea"/>
                <a:ea typeface="+mj-ea"/>
              </a:rPr>
              <a:t>를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 할 수 없습니다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모두가 팀장 이상이 될 수는 없으니까요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또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권고사직이 흔하다고 볼 수는 없습니다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이 부분은 회사 사정에 따라 달라질 수 있습니다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또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규모가 있는 회사들은 정년퇴직까지 다닐 수 있습니다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반면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회사 규모가 작다면 얘기는 달라질 수 있습니다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개발자 수명이 길지 않은 것은 맞습니다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보통 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20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년은 충분히 다니고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그 이후에는 본인 능력에 따라 달라지겠죠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이 부분은 어느 </a:t>
            </a:r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직군이든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마찬가지입니다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240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A1A31-38DA-305F-367D-14FC4FA3A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3EB18-06ED-1689-C973-24E18CE97AF2}"/>
              </a:ext>
            </a:extLst>
          </p:cNvPr>
          <p:cNvSpPr txBox="1"/>
          <p:nvPr/>
        </p:nvSpPr>
        <p:spPr>
          <a:xfrm>
            <a:off x="148581" y="217240"/>
            <a:ext cx="7915308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202325"/>
                </a:solidFill>
                <a:latin typeface="+mj-ea"/>
                <a:ea typeface="+mj-ea"/>
              </a:rPr>
              <a:t>[</a:t>
            </a:r>
            <a:r>
              <a:rPr lang="ko-KR" altLang="en-US" sz="1400" b="1" dirty="0">
                <a:solidFill>
                  <a:srgbClr val="202325"/>
                </a:solidFill>
                <a:latin typeface="+mj-ea"/>
                <a:ea typeface="+mj-ea"/>
              </a:rPr>
              <a:t>자판기</a:t>
            </a:r>
            <a:r>
              <a:rPr lang="en-US" altLang="ko-KR" sz="1400" b="1" dirty="0">
                <a:solidFill>
                  <a:srgbClr val="202325"/>
                </a:solidFill>
                <a:latin typeface="+mj-ea"/>
                <a:ea typeface="+mj-ea"/>
              </a:rPr>
              <a:t>]</a:t>
            </a:r>
          </a:p>
          <a:p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-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웹 페이지 기본 구조가 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header-main-footer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인 것은 맞습니다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하지만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모든 페이지를 그렇게 만들 필요는 없습니다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어떤 것을 </a:t>
            </a:r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만드느냐에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따라 달라집니다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자판기의 경우 자판기 자체는 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div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태그로 작성하면 됩니다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Header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태그는 보통 웹페이지 상단에 위치하며 로고 및 메뉴 작성 시 작성합니다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-section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태그는 독립적인 주제를 가진 </a:t>
            </a:r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섹션으로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나뉠 때 사용합니다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자판기 안에서는 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div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로 나누어 주시면 됩니다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참고 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: 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  <a:hlinkClick r:id="rId2"/>
              </a:rPr>
              <a:t>https://cafe.naver.com/codingstudyplace/112</a:t>
            </a:r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r>
              <a:rPr lang="en-US" altLang="ko-KR" sz="1400" b="1" dirty="0">
                <a:solidFill>
                  <a:srgbClr val="202325"/>
                </a:solidFill>
                <a:latin typeface="+mj-ea"/>
                <a:ea typeface="+mj-ea"/>
              </a:rPr>
              <a:t>[</a:t>
            </a:r>
            <a:r>
              <a:rPr lang="ko-KR" altLang="en-US" sz="1400" b="1" dirty="0" err="1">
                <a:solidFill>
                  <a:srgbClr val="202325"/>
                </a:solidFill>
                <a:latin typeface="+mj-ea"/>
                <a:ea typeface="+mj-ea"/>
              </a:rPr>
              <a:t>지뢰찾기</a:t>
            </a:r>
            <a:r>
              <a:rPr lang="en-US" altLang="ko-KR" sz="1400" b="1" dirty="0">
                <a:solidFill>
                  <a:srgbClr val="202325"/>
                </a:solidFill>
                <a:latin typeface="+mj-ea"/>
                <a:ea typeface="+mj-ea"/>
              </a:rPr>
              <a:t>]</a:t>
            </a:r>
          </a:p>
          <a:p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-</a:t>
            </a:r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지뢰찾기도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마찬가지로 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header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태그가 아닌 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div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태그를 사용하면 됩니다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-section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태그는 독립적인 주제를 가진 </a:t>
            </a:r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섹션으로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나뉠 때 사용합니다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지뢰찾기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안에서는 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div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로 나누어 주시면 됩니다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r>
              <a:rPr lang="en-US" altLang="ko-KR" sz="1400" b="1" dirty="0">
                <a:solidFill>
                  <a:srgbClr val="202325"/>
                </a:solidFill>
                <a:latin typeface="+mj-ea"/>
                <a:ea typeface="+mj-ea"/>
              </a:rPr>
              <a:t>[git hub]</a:t>
            </a:r>
          </a:p>
          <a:p>
            <a:r>
              <a:rPr lang="en-US" altLang="ko-KR" sz="1400" dirty="0">
                <a:latin typeface="+mj-ea"/>
                <a:ea typeface="+mj-ea"/>
              </a:rPr>
              <a:t>-README</a:t>
            </a:r>
            <a:r>
              <a:rPr lang="ko-KR" altLang="en-US" sz="1400" dirty="0">
                <a:latin typeface="+mj-ea"/>
                <a:ea typeface="+mj-ea"/>
              </a:rPr>
              <a:t> 파일에는 프로젝트에 대한 구현 환경부터 구현까지 간략한 설명을 작성하시면 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별거 아닌 것처럼 보이지만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추후 포트폴리오 작성할 때는 매우 중요한 부분입니다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05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080B4-44EC-9506-2B6E-271B5DE19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C9E17C-84EF-1101-AAAB-6BA3D69AF198}"/>
              </a:ext>
            </a:extLst>
          </p:cNvPr>
          <p:cNvSpPr txBox="1"/>
          <p:nvPr/>
        </p:nvSpPr>
        <p:spPr>
          <a:xfrm>
            <a:off x="148581" y="217240"/>
            <a:ext cx="4192173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2000" b="1" dirty="0" err="1">
                <a:solidFill>
                  <a:srgbClr val="FF0000"/>
                </a:solidFill>
                <a:latin typeface="+mj-ea"/>
                <a:ea typeface="+mj-ea"/>
              </a:rPr>
              <a:t>톺아보기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–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 공통 피드백 모아보기</a:t>
            </a:r>
            <a:endParaRPr lang="en-US" altLang="ko-KR" sz="1400" b="1" dirty="0"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0.</a:t>
            </a:r>
            <a:r>
              <a:rPr lang="ko-KR" altLang="en-US" sz="1400" b="1" dirty="0" err="1">
                <a:latin typeface="+mj-ea"/>
                <a:ea typeface="+mj-ea"/>
              </a:rPr>
              <a:t>프론트엔드</a:t>
            </a:r>
            <a:r>
              <a:rPr lang="ko-KR" altLang="en-US" sz="1400" b="1" dirty="0">
                <a:latin typeface="+mj-ea"/>
                <a:ea typeface="+mj-ea"/>
              </a:rPr>
              <a:t> 구독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ko-KR" altLang="en-US" sz="1400" dirty="0">
                <a:hlinkClick r:id="rId2"/>
              </a:rPr>
              <a:t>https://kofearticle.substack.com/</a:t>
            </a:r>
            <a:endParaRPr lang="en-US" altLang="ko-KR" sz="1400" b="1" dirty="0">
              <a:latin typeface="+mj-ea"/>
              <a:ea typeface="+mj-ea"/>
            </a:endParaRPr>
          </a:p>
          <a:p>
            <a:endParaRPr lang="en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1.</a:t>
            </a:r>
            <a:r>
              <a:rPr lang="ko-KR" altLang="en-US" sz="1400" b="1" dirty="0">
                <a:latin typeface="+mj-ea"/>
                <a:ea typeface="+mj-ea"/>
              </a:rPr>
              <a:t> 스타일 초기화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  <a:hlinkClick r:id="rId3"/>
              </a:rPr>
              <a:t>https://cafe.naver.com/codingstudyplace/62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2. </a:t>
            </a:r>
            <a:r>
              <a:rPr lang="ko-KR" altLang="en-US" sz="1400" b="1" dirty="0">
                <a:latin typeface="+mj-ea"/>
                <a:ea typeface="+mj-ea"/>
              </a:rPr>
              <a:t>네이밍 컨벤션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  <a:hlinkClick r:id="rId4"/>
              </a:rPr>
              <a:t>https://cafe.naver.com/codingstudyplace/102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3.</a:t>
            </a:r>
            <a:r>
              <a:rPr lang="ko-KR" altLang="en-US" sz="1400" b="1" dirty="0">
                <a:latin typeface="+mj-ea"/>
                <a:ea typeface="+mj-ea"/>
              </a:rPr>
              <a:t> 클래스 네이밍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  <a:hlinkClick r:id="rId5"/>
              </a:rPr>
              <a:t>https://cafe.naver.com/codingstudyplace/92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4.</a:t>
            </a:r>
            <a:r>
              <a:rPr lang="ko-KR" altLang="en-US" sz="1400" b="1" dirty="0">
                <a:latin typeface="+mj-ea"/>
                <a:ea typeface="+mj-ea"/>
              </a:rPr>
              <a:t> 반응형</a:t>
            </a:r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  <a:hlinkClick r:id="rId6"/>
              </a:rPr>
              <a:t>https://cafe.naver.com/codingstudyplace/101</a:t>
            </a:r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119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73845</TotalTime>
  <Words>965</Words>
  <Application>Microsoft Macintosh PowerPoint</Application>
  <PresentationFormat>와이드스크린</PresentationFormat>
  <Paragraphs>128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Michael King</dc:creator>
  <cp:lastModifiedBy>Michael King</cp:lastModifiedBy>
  <cp:revision>2519</cp:revision>
  <dcterms:created xsi:type="dcterms:W3CDTF">2023-03-31T02:58:44Z</dcterms:created>
  <dcterms:modified xsi:type="dcterms:W3CDTF">2025-01-18T18:53:35Z</dcterms:modified>
</cp:coreProperties>
</file>