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1191" r:id="rId2"/>
    <p:sldId id="1077" r:id="rId3"/>
    <p:sldId id="1098" r:id="rId4"/>
    <p:sldId id="1192" r:id="rId5"/>
    <p:sldId id="1245" r:id="rId6"/>
    <p:sldId id="1246" r:id="rId7"/>
    <p:sldId id="1247" r:id="rId8"/>
    <p:sldId id="1242" r:id="rId9"/>
    <p:sldId id="1243" r:id="rId10"/>
    <p:sldId id="1244" r:id="rId11"/>
    <p:sldId id="1248" r:id="rId12"/>
    <p:sldId id="1252" r:id="rId13"/>
    <p:sldId id="1249" r:id="rId14"/>
    <p:sldId id="1253" r:id="rId15"/>
    <p:sldId id="1250" r:id="rId16"/>
    <p:sldId id="1254" r:id="rId17"/>
    <p:sldId id="1255" r:id="rId18"/>
    <p:sldId id="1251" r:id="rId19"/>
    <p:sldId id="1256" r:id="rId20"/>
    <p:sldId id="1257" r:id="rId21"/>
    <p:sldId id="1258" r:id="rId22"/>
    <p:sldId id="1259" r:id="rId23"/>
    <p:sldId id="1260" r:id="rId2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/>
    <p:restoredTop sz="92585"/>
  </p:normalViewPr>
  <p:slideViewPr>
    <p:cSldViewPr snapToGrid="0">
      <p:cViewPr varScale="1">
        <p:scale>
          <a:sx n="118" d="100"/>
          <a:sy n="118" d="100"/>
        </p:scale>
        <p:origin x="9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F7B9F-006A-C444-AB39-9EB595A00ED9}" type="datetimeFigureOut">
              <a:rPr kumimoji="1" lang="ko-KR" altLang="en-US" smtClean="0"/>
              <a:t>2025. 1. 26.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90F30-1EDA-C740-B230-F680CAC0D11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20617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02B2F6-A220-1C48-CBB5-75D0F5993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F3CB51-2ED1-CB3D-97BE-2C380CB4D2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2227BB-028E-4E1B-4911-785DA651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31165-8A8E-4549-BD71-E397F21F41C2}" type="datetimeFigureOut">
              <a:rPr kumimoji="1" lang="ko-Kore-KR" altLang="en-US" smtClean="0"/>
              <a:t>1/26/25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4BDAF2-0E02-8B61-A51D-DE89A9E57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C57204-E001-E231-ABCC-1A6974FA2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780F-977E-C74E-9F39-E2A931601E1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3891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F0D41-AAB6-FF6D-6CD0-1008DF17D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952972-E001-5876-C6C8-3569725E2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F31BAB-AE37-C065-1E89-D836C9B8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31165-8A8E-4549-BD71-E397F21F41C2}" type="datetimeFigureOut">
              <a:rPr kumimoji="1" lang="ko-Kore-KR" altLang="en-US" smtClean="0"/>
              <a:t>1/26/25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E73644-60F0-51DD-35E4-FC8D38DD7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1FAC7F-F2B8-98F1-09B7-81A1EDF0B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780F-977E-C74E-9F39-E2A931601E1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33733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EE0717-E17B-8EC4-F0B2-76981308FF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593D95-1B60-71BC-767A-D3EC2A260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17A66C-EA3B-095D-0F97-DF8B66CE7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31165-8A8E-4549-BD71-E397F21F41C2}" type="datetimeFigureOut">
              <a:rPr kumimoji="1" lang="ko-Kore-KR" altLang="en-US" smtClean="0"/>
              <a:t>1/26/25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6943FE-6310-1BD7-0958-26F275EFB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33367-C4AE-DC87-FF47-17E8573BC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780F-977E-C74E-9F39-E2A931601E1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191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D67B3-F941-4A84-7F98-F010D419D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A30342-B91E-0E01-8F93-1F1110E0D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D803E7-7259-A491-7798-1A77CA3D8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31165-8A8E-4549-BD71-E397F21F41C2}" type="datetimeFigureOut">
              <a:rPr kumimoji="1" lang="ko-Kore-KR" altLang="en-US" smtClean="0"/>
              <a:t>1/26/25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2758D7-9DDA-F60C-ABCC-68B017AD2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D1F8F2-1C3F-D83A-07C3-B7A9041C1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780F-977E-C74E-9F39-E2A931601E1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06887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0F33CD-5C79-B284-CC06-F34900EF9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FD1B42-5F54-BA97-4939-62E8CE577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AB9270-BE7A-B294-FA44-C13BF5DEA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31165-8A8E-4549-BD71-E397F21F41C2}" type="datetimeFigureOut">
              <a:rPr kumimoji="1" lang="ko-Kore-KR" altLang="en-US" smtClean="0"/>
              <a:t>1/26/25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D4E243-2ECB-57A4-86AC-980E8F9C2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4730F7-8445-7538-48B4-CE1B8BDF8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780F-977E-C74E-9F39-E2A931601E1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9992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68ECF4-C7A0-D706-F05C-76D3E8EE8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0873B-9AD4-6381-05FD-28B9978198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566633-43CA-CE71-B73E-EDA9493FE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A2B506-5BDB-7BD3-0E9F-9663A9E1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31165-8A8E-4549-BD71-E397F21F41C2}" type="datetimeFigureOut">
              <a:rPr kumimoji="1" lang="ko-Kore-KR" altLang="en-US" smtClean="0"/>
              <a:t>1/26/25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49D627-91A5-2434-449F-9114DF7B9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1BFABC-D2F5-B3D7-22C3-00AED0C5F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780F-977E-C74E-9F39-E2A931601E1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20293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4EDBE1-3B83-BF4C-CAC6-8070C3D31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3BA567-AFD0-908A-589C-4C5EDD33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03CA2F-0EAD-A710-13BE-8192E6F32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48E008-4612-D30A-7598-7AB959FE62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16D5C9-3AB7-2DA2-A82B-3E1F9D1E0F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ED53CC-E23D-C1D9-30F6-AC5653F40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31165-8A8E-4549-BD71-E397F21F41C2}" type="datetimeFigureOut">
              <a:rPr kumimoji="1" lang="ko-Kore-KR" altLang="en-US" smtClean="0"/>
              <a:t>1/26/25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D38106-067E-34DF-5491-0F5FC4272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BD9E31-AE20-34F3-250C-693C1808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780F-977E-C74E-9F39-E2A931601E1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1973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54DD8-DDB0-2CC9-CB5F-0F598B2AF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CD2E82-6ACA-D9D1-678C-15D87222C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31165-8A8E-4549-BD71-E397F21F41C2}" type="datetimeFigureOut">
              <a:rPr kumimoji="1" lang="ko-Kore-KR" altLang="en-US" smtClean="0"/>
              <a:t>1/26/25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48EBD3-266F-50FD-F6E8-40E7E7859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DCCF0D-1646-90B7-BC22-6A7325DC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780F-977E-C74E-9F39-E2A931601E1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11144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72C0B5-3677-8D38-7748-2DAC3A1FA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31165-8A8E-4549-BD71-E397F21F41C2}" type="datetimeFigureOut">
              <a:rPr kumimoji="1" lang="ko-Kore-KR" altLang="en-US" smtClean="0"/>
              <a:t>1/26/25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31DB29-DC32-FB5B-3F1F-BB7D2D9F1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1FDD6D-BBC3-D920-B864-F846B868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780F-977E-C74E-9F39-E2A931601E1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87765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D075FC-66B3-4F23-E58F-C1968E2C7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177653-71A3-D809-2B6C-D84C46AD2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71D490-2C5B-398B-CE58-65C996B5E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E4877C-0610-5498-FAE2-55B411ED5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31165-8A8E-4549-BD71-E397F21F41C2}" type="datetimeFigureOut">
              <a:rPr kumimoji="1" lang="ko-Kore-KR" altLang="en-US" smtClean="0"/>
              <a:t>1/26/25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D6D61E-028C-E409-919B-2B8F6A981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F87DCC-B500-4C6D-5F68-1FB41F895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780F-977E-C74E-9F39-E2A931601E1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9058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A3FF5E-D05D-B72C-A39C-2385F3E94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D4B7F9-CEF6-C2E3-1521-74BAE6E6CD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2BD8BB-7282-8E2B-2605-8715FF194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106524-F79C-33FF-5F38-7136E4481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31165-8A8E-4549-BD71-E397F21F41C2}" type="datetimeFigureOut">
              <a:rPr kumimoji="1" lang="ko-Kore-KR" altLang="en-US" smtClean="0"/>
              <a:t>1/26/25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CDEFCA-B67D-E835-C449-2E1403D6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8079D3-5E48-CEAC-FB8D-FCA115F60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780F-977E-C74E-9F39-E2A931601E1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8500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E1472F-8317-77AA-06F6-3813F7010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297F97-9E18-49C4-F1B8-62C0B8D28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0537C3-1E9C-302B-4BC5-B94D2F41A2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31165-8A8E-4549-BD71-E397F21F41C2}" type="datetimeFigureOut">
              <a:rPr kumimoji="1" lang="ko-Kore-KR" altLang="en-US" smtClean="0"/>
              <a:t>1/26/25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62E739-3A4D-8D3A-BD29-7C08D4C3F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705280-6F6F-57B7-65B7-F63D1A56C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2780F-977E-C74E-9F39-E2A931601E1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3398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afe.naver.com/codingstudyplace/116" TargetMode="External"/><Relationship Id="rId2" Type="http://schemas.openxmlformats.org/officeDocument/2006/relationships/hyperlink" Target="https://mathjs.org/download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afe.naver.com/codingstudyplace/7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afe.naver.com/codingstudyplace/10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33B2BF-AB31-3DFB-B0E4-7BF780A27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9FD348-DF23-659C-55A4-D67FC64DC84C}"/>
              </a:ext>
            </a:extLst>
          </p:cNvPr>
          <p:cNvSpPr txBox="1"/>
          <p:nvPr/>
        </p:nvSpPr>
        <p:spPr>
          <a:xfrm>
            <a:off x="5331221" y="2574439"/>
            <a:ext cx="1529586" cy="456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dirty="0">
                <a:latin typeface="+mj-ea"/>
                <a:ea typeface="+mj-ea"/>
              </a:rPr>
              <a:t>3</a:t>
            </a:r>
            <a:r>
              <a:rPr kumimoji="1" lang="ko-Kore-KR" altLang="en-US">
                <a:latin typeface="+mj-ea"/>
                <a:ea typeface="+mj-ea"/>
              </a:rPr>
              <a:t>주차 피드백</a:t>
            </a:r>
            <a:endParaRPr kumimoji="1"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9459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DAD82-4B84-7A96-CB91-C2A2F5232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D1F70E-872D-CF97-1C94-DE68D95B0E68}"/>
              </a:ext>
            </a:extLst>
          </p:cNvPr>
          <p:cNvSpPr txBox="1"/>
          <p:nvPr/>
        </p:nvSpPr>
        <p:spPr>
          <a:xfrm>
            <a:off x="148581" y="217240"/>
            <a:ext cx="11871840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-</a:t>
            </a:r>
            <a:r>
              <a:rPr lang="ko-KR" altLang="en-US" sz="1400" b="1" dirty="0">
                <a:latin typeface="+mj-ea"/>
                <a:ea typeface="+mj-ea"/>
              </a:rPr>
              <a:t>알람 중복 추가 방지</a:t>
            </a:r>
            <a:endParaRPr lang="ko-KR" altLang="en-US" sz="1400" dirty="0">
              <a:latin typeface="+mj-ea"/>
              <a:ea typeface="+mj-ea"/>
            </a:endParaRPr>
          </a:p>
          <a:p>
            <a:r>
              <a:rPr lang="en" altLang="ko-KR" sz="1400" dirty="0" err="1">
                <a:latin typeface="+mj-ea"/>
                <a:ea typeface="+mj-ea"/>
              </a:rPr>
              <a:t>addAlarm</a:t>
            </a:r>
            <a:r>
              <a:rPr lang="en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함수에서 중복된 알람 시간이 추가되는 것을 방지하지 못합니다</a:t>
            </a:r>
            <a:r>
              <a:rPr lang="en-US" altLang="ko-KR" sz="1400" dirty="0">
                <a:latin typeface="+mj-ea"/>
                <a:ea typeface="+mj-ea"/>
              </a:rPr>
              <a:t>. </a:t>
            </a:r>
            <a:r>
              <a:rPr lang="ko-KR" altLang="en-US" sz="1400" dirty="0">
                <a:latin typeface="+mj-ea"/>
                <a:ea typeface="+mj-ea"/>
              </a:rPr>
              <a:t>알람 추가 전에 이미 동일한 알람이 존재하는지 확인해볼 수 있습니다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b="1" dirty="0">
                <a:latin typeface="+mj-ea"/>
                <a:ea typeface="+mj-ea"/>
              </a:rPr>
              <a:t>(TO-BE)</a:t>
            </a:r>
          </a:p>
          <a:p>
            <a:r>
              <a:rPr lang="en" altLang="ko-KR" sz="1400" dirty="0">
                <a:latin typeface="+mj-ea"/>
                <a:ea typeface="+mj-ea"/>
              </a:rPr>
              <a:t>if (</a:t>
            </a:r>
            <a:r>
              <a:rPr lang="en" altLang="ko-KR" sz="1400" dirty="0" err="1">
                <a:latin typeface="+mj-ea"/>
                <a:ea typeface="+mj-ea"/>
              </a:rPr>
              <a:t>alarms.includes</a:t>
            </a:r>
            <a:r>
              <a:rPr lang="en" altLang="ko-KR" sz="1400" dirty="0">
                <a:latin typeface="+mj-ea"/>
                <a:ea typeface="+mj-ea"/>
              </a:rPr>
              <a:t>(</a:t>
            </a:r>
            <a:r>
              <a:rPr lang="en" altLang="ko-KR" sz="1400" dirty="0" err="1">
                <a:latin typeface="+mj-ea"/>
                <a:ea typeface="+mj-ea"/>
              </a:rPr>
              <a:t>newAlarm</a:t>
            </a:r>
            <a:r>
              <a:rPr lang="en" altLang="ko-KR" sz="1400" dirty="0">
                <a:latin typeface="+mj-ea"/>
                <a:ea typeface="+mj-ea"/>
              </a:rPr>
              <a:t>)) {</a:t>
            </a:r>
          </a:p>
          <a:p>
            <a:r>
              <a:rPr lang="en" altLang="ko-KR" sz="1400" dirty="0">
                <a:latin typeface="+mj-ea"/>
                <a:ea typeface="+mj-ea"/>
              </a:rPr>
              <a:t>  alert("</a:t>
            </a:r>
            <a:r>
              <a:rPr lang="ko-KR" altLang="en-US" sz="1400" dirty="0">
                <a:latin typeface="+mj-ea"/>
                <a:ea typeface="+mj-ea"/>
              </a:rPr>
              <a:t>해당 알람이 이미 설정되어 있습니다</a:t>
            </a:r>
            <a:r>
              <a:rPr lang="en-US" altLang="ko-KR" sz="1400" dirty="0">
                <a:latin typeface="+mj-ea"/>
                <a:ea typeface="+mj-ea"/>
              </a:rPr>
              <a:t>.");</a:t>
            </a:r>
          </a:p>
          <a:p>
            <a:r>
              <a:rPr lang="en-US" altLang="ko-KR" sz="1400" dirty="0">
                <a:latin typeface="+mj-ea"/>
                <a:ea typeface="+mj-ea"/>
              </a:rPr>
              <a:t>  </a:t>
            </a:r>
            <a:r>
              <a:rPr lang="en" altLang="ko-KR" sz="1400" dirty="0">
                <a:latin typeface="+mj-ea"/>
                <a:ea typeface="+mj-ea"/>
              </a:rPr>
              <a:t>return;</a:t>
            </a:r>
          </a:p>
          <a:p>
            <a:r>
              <a:rPr lang="en" altLang="ko-KR" sz="1400" dirty="0">
                <a:latin typeface="+mj-ea"/>
                <a:ea typeface="+mj-ea"/>
              </a:rPr>
              <a:t>}</a:t>
            </a:r>
          </a:p>
          <a:p>
            <a:endParaRPr lang="en-US" altLang="ko-KR" sz="1400" dirty="0">
              <a:latin typeface="+mj-ea"/>
              <a:ea typeface="+mj-ea"/>
            </a:endParaRPr>
          </a:p>
          <a:p>
            <a:endParaRPr lang="en-US" altLang="ko-KR" sz="1400" dirty="0">
              <a:latin typeface="+mj-ea"/>
              <a:ea typeface="+mj-ea"/>
            </a:endParaRPr>
          </a:p>
          <a:p>
            <a:r>
              <a:rPr lang="en" altLang="ko-KR" sz="1400" b="1" dirty="0">
                <a:latin typeface="+mj-ea"/>
                <a:ea typeface="+mj-ea"/>
              </a:rPr>
              <a:t>-Magic Number </a:t>
            </a:r>
            <a:r>
              <a:rPr lang="ko-KR" altLang="en-US" sz="1400" b="1" dirty="0">
                <a:latin typeface="+mj-ea"/>
                <a:ea typeface="+mj-ea"/>
              </a:rPr>
              <a:t>제거</a:t>
            </a:r>
            <a:endParaRPr lang="ko-KR" altLang="en-US" sz="1400" dirty="0">
              <a:latin typeface="+mj-ea"/>
              <a:ea typeface="+mj-ea"/>
            </a:endParaRPr>
          </a:p>
          <a:p>
            <a:r>
              <a:rPr lang="en" altLang="ko-KR" sz="1400" dirty="0" err="1">
                <a:latin typeface="+mj-ea"/>
                <a:ea typeface="+mj-ea"/>
              </a:rPr>
              <a:t>alarms.length</a:t>
            </a:r>
            <a:r>
              <a:rPr lang="en" altLang="ko-KR" sz="1400" dirty="0">
                <a:latin typeface="+mj-ea"/>
                <a:ea typeface="+mj-ea"/>
              </a:rPr>
              <a:t> &gt;= 3</a:t>
            </a:r>
            <a:r>
              <a:rPr lang="ko-KR" altLang="en-US" sz="1400" dirty="0">
                <a:latin typeface="+mj-ea"/>
                <a:ea typeface="+mj-ea"/>
              </a:rPr>
              <a:t>와 같은 숫자는 매직 넘버로 간주될 수 있습니다</a:t>
            </a:r>
            <a:r>
              <a:rPr lang="en-US" altLang="ko-KR" sz="1400" dirty="0">
                <a:latin typeface="+mj-ea"/>
                <a:ea typeface="+mj-ea"/>
              </a:rPr>
              <a:t>. </a:t>
            </a:r>
            <a:r>
              <a:rPr lang="ko-KR" altLang="en-US" sz="1400" dirty="0">
                <a:latin typeface="+mj-ea"/>
                <a:ea typeface="+mj-ea"/>
              </a:rPr>
              <a:t>이러한 값은 코드의 가독성과 유지보수를 저하시킬 수 있습니다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ko-KR" altLang="en-US" sz="1400" dirty="0">
                <a:latin typeface="+mj-ea"/>
                <a:ea typeface="+mj-ea"/>
              </a:rPr>
              <a:t>의미 있는 상수를 정의해 사용할 수 있습니다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(TO-BE)</a:t>
            </a:r>
          </a:p>
          <a:p>
            <a:r>
              <a:rPr lang="en-US" altLang="ko-KR" sz="1400" dirty="0">
                <a:latin typeface="+mj-ea"/>
                <a:ea typeface="+mj-ea"/>
              </a:rPr>
              <a:t>const MAX_ALARMS = 3;</a:t>
            </a:r>
          </a:p>
          <a:p>
            <a:r>
              <a:rPr lang="en-US" altLang="ko-KR" sz="1400" dirty="0">
                <a:latin typeface="+mj-ea"/>
                <a:ea typeface="+mj-ea"/>
              </a:rPr>
              <a:t>if (</a:t>
            </a:r>
            <a:r>
              <a:rPr lang="en-US" altLang="ko-KR" sz="1400" dirty="0" err="1">
                <a:latin typeface="+mj-ea"/>
                <a:ea typeface="+mj-ea"/>
              </a:rPr>
              <a:t>alarms.length</a:t>
            </a:r>
            <a:r>
              <a:rPr lang="en-US" altLang="ko-KR" sz="1400" dirty="0">
                <a:latin typeface="+mj-ea"/>
                <a:ea typeface="+mj-ea"/>
              </a:rPr>
              <a:t> &gt;= MAX_ALARMS) {</a:t>
            </a:r>
          </a:p>
          <a:p>
            <a:r>
              <a:rPr lang="en-US" altLang="ko-KR" sz="1400" dirty="0">
                <a:latin typeface="+mj-ea"/>
                <a:ea typeface="+mj-ea"/>
              </a:rPr>
              <a:t>  alert(`</a:t>
            </a:r>
            <a:r>
              <a:rPr lang="ko-KR" altLang="en-US" sz="1400" dirty="0">
                <a:latin typeface="+mj-ea"/>
                <a:ea typeface="+mj-ea"/>
              </a:rPr>
              <a:t>최대 </a:t>
            </a:r>
            <a:r>
              <a:rPr lang="en-US" altLang="ko-KR" sz="1400" dirty="0">
                <a:latin typeface="+mj-ea"/>
                <a:ea typeface="+mj-ea"/>
              </a:rPr>
              <a:t>${MAX_ALARMS}</a:t>
            </a:r>
            <a:r>
              <a:rPr lang="ko-KR" altLang="en-US" sz="1400" dirty="0">
                <a:latin typeface="+mj-ea"/>
                <a:ea typeface="+mj-ea"/>
              </a:rPr>
              <a:t>개의 알람만 추가할 수 있습니다</a:t>
            </a:r>
            <a:r>
              <a:rPr lang="en-US" altLang="ko-KR" sz="1400" dirty="0">
                <a:latin typeface="+mj-ea"/>
                <a:ea typeface="+mj-ea"/>
              </a:rPr>
              <a:t>.`);</a:t>
            </a:r>
          </a:p>
          <a:p>
            <a:r>
              <a:rPr lang="en-US" altLang="ko-KR" sz="1400" dirty="0">
                <a:latin typeface="+mj-ea"/>
                <a:ea typeface="+mj-ea"/>
              </a:rPr>
              <a:t>  return;</a:t>
            </a:r>
          </a:p>
          <a:p>
            <a:r>
              <a:rPr lang="en-US" altLang="ko-KR" sz="1400" dirty="0">
                <a:latin typeface="+mj-ea"/>
                <a:ea typeface="+mj-ea"/>
              </a:rPr>
              <a:t>}</a:t>
            </a:r>
          </a:p>
          <a:p>
            <a:endParaRPr lang="en-US" altLang="ko-KR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24240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D9B9AD-B8D2-2D82-C416-3B5C0ABF6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E70046-E4D7-5926-7227-56AE0C202273}"/>
              </a:ext>
            </a:extLst>
          </p:cNvPr>
          <p:cNvSpPr txBox="1"/>
          <p:nvPr/>
        </p:nvSpPr>
        <p:spPr>
          <a:xfrm>
            <a:off x="148581" y="217240"/>
            <a:ext cx="10544874" cy="2482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[</a:t>
            </a:r>
            <a:r>
              <a:rPr lang="ko-KR" altLang="en-US" sz="1400" b="1" dirty="0">
                <a:latin typeface="+mj-ea"/>
                <a:ea typeface="+mj-ea"/>
              </a:rPr>
              <a:t>계산기 피드백</a:t>
            </a:r>
            <a:r>
              <a:rPr lang="en-US" altLang="ko-KR" sz="1400" b="1" dirty="0">
                <a:latin typeface="+mj-ea"/>
                <a:ea typeface="+mj-ea"/>
              </a:rPr>
              <a:t>]</a:t>
            </a:r>
          </a:p>
          <a:p>
            <a:r>
              <a:rPr lang="en-US" altLang="ko-KR" sz="1400" b="1" dirty="0">
                <a:latin typeface="+mj-ea"/>
                <a:ea typeface="+mj-ea"/>
              </a:rPr>
              <a:t>[</a:t>
            </a:r>
            <a:r>
              <a:rPr lang="ko-KR" altLang="en-US" sz="1400" b="1" dirty="0">
                <a:latin typeface="+mj-ea"/>
                <a:ea typeface="+mj-ea"/>
              </a:rPr>
              <a:t>질문</a:t>
            </a:r>
            <a:r>
              <a:rPr lang="en-US" altLang="ko-KR" sz="1400" b="1" dirty="0">
                <a:latin typeface="+mj-ea"/>
                <a:ea typeface="+mj-ea"/>
              </a:rPr>
              <a:t>1]</a:t>
            </a:r>
          </a:p>
          <a:p>
            <a:pPr>
              <a:lnSpc>
                <a:spcPct val="115000"/>
              </a:lnSpc>
            </a:pPr>
            <a:r>
              <a:rPr lang="ko-KR" altLang="ko-KR" sz="1400" dirty="0">
                <a:effectLst/>
                <a:latin typeface="+mj-ea"/>
                <a:ea typeface="+mj-ea"/>
              </a:rPr>
              <a:t>식이 괄호로 끝났을 때 무반응인 이유가 무엇인가요?</a:t>
            </a:r>
            <a:r>
              <a:rPr lang="ko-KR" altLang="en-US" sz="1400" dirty="0">
                <a:effectLst/>
                <a:latin typeface="+mj-ea"/>
                <a:ea typeface="+mj-ea"/>
              </a:rPr>
              <a:t> </a:t>
            </a:r>
            <a:r>
              <a:rPr lang="ko-KR" altLang="ko-KR" sz="1400" dirty="0">
                <a:effectLst/>
                <a:latin typeface="+mj-ea"/>
                <a:ea typeface="+mj-ea"/>
                <a:cs typeface="Arial" panose="020B0604020202020204" pitchFamily="34" charset="0"/>
              </a:rPr>
              <a:t>(괄호로 닫힌 후에 ‘=’</a:t>
            </a:r>
            <a:r>
              <a:rPr lang="ko-KR" altLang="ko-KR" sz="1400" dirty="0" err="1">
                <a:effectLst/>
                <a:latin typeface="+mj-ea"/>
                <a:ea typeface="+mj-ea"/>
                <a:cs typeface="Arial" panose="020B0604020202020204" pitchFamily="34" charset="0"/>
              </a:rPr>
              <a:t>를</a:t>
            </a:r>
            <a:r>
              <a:rPr lang="ko-KR" altLang="ko-KR" sz="1400" dirty="0">
                <a:effectLst/>
                <a:latin typeface="+mj-ea"/>
                <a:ea typeface="+mj-ea"/>
                <a:cs typeface="Arial" panose="020B0604020202020204" pitchFamily="34" charset="0"/>
              </a:rPr>
              <a:t> 클릭해도 결과가 나오게 하려면)</a:t>
            </a:r>
            <a:r>
              <a:rPr lang="ko-KR" altLang="ko-KR" sz="1400" dirty="0">
                <a:effectLst/>
                <a:latin typeface="+mj-ea"/>
                <a:ea typeface="+mj-ea"/>
              </a:rPr>
              <a:t> </a:t>
            </a:r>
            <a:endParaRPr lang="en-US" altLang="ko-KR" sz="1400" dirty="0">
              <a:effectLst/>
              <a:latin typeface="+mj-ea"/>
              <a:ea typeface="+mj-ea"/>
            </a:endParaRPr>
          </a:p>
          <a:p>
            <a:pPr>
              <a:lnSpc>
                <a:spcPct val="115000"/>
              </a:lnSpc>
            </a:pPr>
            <a:endParaRPr lang="en-US" altLang="ko-KR" sz="1400" dirty="0">
              <a:latin typeface="+mj-ea"/>
              <a:ea typeface="+mj-ea"/>
            </a:endParaRPr>
          </a:p>
          <a:p>
            <a:pPr>
              <a:lnSpc>
                <a:spcPct val="115000"/>
              </a:lnSpc>
            </a:pPr>
            <a:r>
              <a:rPr lang="en-US" altLang="ko-KR" sz="1400" b="1" dirty="0">
                <a:effectLst/>
                <a:latin typeface="+mj-ea"/>
                <a:ea typeface="+mj-ea"/>
              </a:rPr>
              <a:t>[</a:t>
            </a:r>
            <a:r>
              <a:rPr lang="ko-KR" altLang="en-US" sz="1400" b="1" dirty="0">
                <a:effectLst/>
                <a:latin typeface="+mj-ea"/>
                <a:ea typeface="+mj-ea"/>
              </a:rPr>
              <a:t>답변</a:t>
            </a:r>
            <a:r>
              <a:rPr lang="en-US" altLang="ko-KR" sz="1400" b="1" dirty="0">
                <a:effectLst/>
                <a:latin typeface="+mj-ea"/>
                <a:ea typeface="+mj-ea"/>
              </a:rPr>
              <a:t>]</a:t>
            </a:r>
          </a:p>
          <a:p>
            <a:pPr>
              <a:lnSpc>
                <a:spcPct val="115000"/>
              </a:lnSpc>
            </a:pPr>
            <a:r>
              <a:rPr lang="ko-KR" altLang="en-US" sz="1400" dirty="0">
                <a:latin typeface="+mj-ea"/>
                <a:ea typeface="+mj-ea"/>
              </a:rPr>
              <a:t>식이 괄호로 끝났을 때 무반응인 이유는 </a:t>
            </a:r>
            <a:r>
              <a:rPr lang="en" altLang="ko-KR" sz="1400" dirty="0" err="1">
                <a:latin typeface="+mj-ea"/>
                <a:ea typeface="+mj-ea"/>
              </a:rPr>
              <a:t>func.js</a:t>
            </a:r>
            <a:r>
              <a:rPr lang="ko-KR" altLang="en-US" sz="1400" dirty="0">
                <a:latin typeface="+mj-ea"/>
                <a:ea typeface="+mj-ea"/>
              </a:rPr>
              <a:t>의 </a:t>
            </a:r>
            <a:r>
              <a:rPr lang="en-US" altLang="ko-KR" sz="1400" dirty="0">
                <a:latin typeface="+mj-ea"/>
                <a:ea typeface="+mj-ea"/>
              </a:rPr>
              <a:t>= </a:t>
            </a:r>
            <a:r>
              <a:rPr lang="ko-KR" altLang="en-US" sz="1400" dirty="0">
                <a:latin typeface="+mj-ea"/>
                <a:ea typeface="+mj-ea"/>
              </a:rPr>
              <a:t>버튼 처리 로직에서 확인할 수 있습니다</a:t>
            </a:r>
            <a:r>
              <a:rPr lang="en-US" altLang="ko-KR" sz="1400" dirty="0">
                <a:latin typeface="+mj-ea"/>
                <a:ea typeface="+mj-ea"/>
              </a:rPr>
              <a:t>. </a:t>
            </a:r>
          </a:p>
          <a:p>
            <a:pPr>
              <a:lnSpc>
                <a:spcPct val="115000"/>
              </a:lnSpc>
            </a:pPr>
            <a:r>
              <a:rPr lang="en-US" altLang="ko-KR" sz="1400" dirty="0">
                <a:latin typeface="+mj-ea"/>
                <a:ea typeface="+mj-ea"/>
              </a:rPr>
              <a:t>=</a:t>
            </a:r>
            <a:r>
              <a:rPr lang="ko-KR" altLang="en-US" sz="1400" dirty="0" err="1">
                <a:latin typeface="+mj-ea"/>
                <a:ea typeface="+mj-ea"/>
              </a:rPr>
              <a:t>를</a:t>
            </a:r>
            <a:r>
              <a:rPr lang="ko-KR" altLang="en-US" sz="1400" dirty="0">
                <a:latin typeface="+mj-ea"/>
                <a:ea typeface="+mj-ea"/>
              </a:rPr>
              <a:t> 클릭했을 때 </a:t>
            </a:r>
            <a:r>
              <a:rPr lang="en" altLang="ko-KR" sz="1400" dirty="0" err="1">
                <a:latin typeface="+mj-ea"/>
                <a:ea typeface="+mj-ea"/>
              </a:rPr>
              <a:t>currentInput</a:t>
            </a:r>
            <a:r>
              <a:rPr lang="en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값이 비어 있지 않은 경우에만 계산이 수행되도록 되어 있기 때문입니다</a:t>
            </a:r>
            <a:r>
              <a:rPr lang="en-US" altLang="ko-KR" sz="1400" dirty="0">
                <a:latin typeface="+mj-ea"/>
                <a:ea typeface="+mj-ea"/>
              </a:rPr>
              <a:t>. </a:t>
            </a:r>
          </a:p>
          <a:p>
            <a:pPr>
              <a:lnSpc>
                <a:spcPct val="115000"/>
              </a:lnSpc>
            </a:pPr>
            <a:r>
              <a:rPr lang="ko-KR" altLang="en-US" sz="1400" dirty="0">
                <a:latin typeface="+mj-ea"/>
                <a:ea typeface="+mj-ea"/>
              </a:rPr>
              <a:t>괄호로 끝나는 수식의 경우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" altLang="ko-KR" sz="1400" dirty="0" err="1">
                <a:latin typeface="+mj-ea"/>
                <a:ea typeface="+mj-ea"/>
              </a:rPr>
              <a:t>currentInput</a:t>
            </a:r>
            <a:r>
              <a:rPr lang="ko-KR" altLang="en-US" sz="1400" dirty="0">
                <a:latin typeface="+mj-ea"/>
                <a:ea typeface="+mj-ea"/>
              </a:rPr>
              <a:t>이 빈 문자열이 되어 연산이 실행되지 않는 문제가 발생합니다​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 marL="285750" indent="-285750">
              <a:lnSpc>
                <a:spcPct val="115000"/>
              </a:lnSpc>
              <a:buFont typeface="Wingdings" pitchFamily="2" charset="2"/>
              <a:buChar char="è"/>
            </a:pPr>
            <a:r>
              <a:rPr lang="ko-KR" altLang="en-US" sz="1400" b="1" dirty="0">
                <a:latin typeface="+mj-ea"/>
                <a:ea typeface="+mj-ea"/>
              </a:rPr>
              <a:t>해결 방법</a:t>
            </a:r>
            <a:r>
              <a:rPr lang="en-US" altLang="ko-KR" sz="1400" b="1" dirty="0">
                <a:latin typeface="+mj-ea"/>
                <a:ea typeface="+mj-ea"/>
              </a:rPr>
              <a:t>:</a:t>
            </a:r>
            <a:r>
              <a:rPr lang="ko-KR" altLang="en-US" sz="1400" dirty="0">
                <a:latin typeface="+mj-ea"/>
                <a:ea typeface="+mj-ea"/>
              </a:rPr>
              <a:t>  </a:t>
            </a:r>
            <a:r>
              <a:rPr lang="en-US" altLang="ko-KR" sz="1400" dirty="0">
                <a:latin typeface="+mj-ea"/>
                <a:ea typeface="+mj-ea"/>
              </a:rPr>
              <a:t>= </a:t>
            </a:r>
            <a:r>
              <a:rPr lang="ko-KR" altLang="en-US" sz="1400" dirty="0">
                <a:latin typeface="+mj-ea"/>
                <a:ea typeface="+mj-ea"/>
              </a:rPr>
              <a:t>버튼의 클릭 이벤트 </a:t>
            </a:r>
            <a:r>
              <a:rPr lang="ko-KR" altLang="en-US" sz="1400" dirty="0" err="1">
                <a:latin typeface="+mj-ea"/>
                <a:ea typeface="+mj-ea"/>
              </a:rPr>
              <a:t>핸들러에서</a:t>
            </a:r>
            <a:r>
              <a:rPr lang="ko-KR" altLang="en-US" sz="1400" dirty="0">
                <a:latin typeface="+mj-ea"/>
                <a:ea typeface="+mj-ea"/>
              </a:rPr>
              <a:t> 조건을 수정하여 괄호로 끝나는 경우에도 계산이 진행되도록 처리하면 됩니다</a:t>
            </a:r>
            <a:r>
              <a:rPr lang="en-US" altLang="ko-KR" sz="1400" dirty="0">
                <a:latin typeface="+mj-ea"/>
                <a:ea typeface="+mj-ea"/>
              </a:rPr>
              <a:t>. </a:t>
            </a:r>
          </a:p>
          <a:p>
            <a:pPr>
              <a:lnSpc>
                <a:spcPct val="115000"/>
              </a:lnSpc>
            </a:pP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수정된 코드는 뒷장에서 계속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4555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368101-E73A-1C35-7C29-FA9026B38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77EEFE-AE7D-E3CE-62FC-4655BCDBF429}"/>
              </a:ext>
            </a:extLst>
          </p:cNvPr>
          <p:cNvSpPr txBox="1"/>
          <p:nvPr/>
        </p:nvSpPr>
        <p:spPr>
          <a:xfrm>
            <a:off x="148581" y="217240"/>
            <a:ext cx="8050602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} else if (value === "=") {</a:t>
            </a:r>
          </a:p>
          <a:p>
            <a:r>
              <a:rPr lang="en-US" altLang="ko-KR" sz="1400" dirty="0">
                <a:latin typeface="+mj-ea"/>
                <a:ea typeface="+mj-ea"/>
              </a:rPr>
              <a:t>    // '=' </a:t>
            </a:r>
            <a:r>
              <a:rPr lang="ko-KR" altLang="en-US" sz="1400" dirty="0">
                <a:latin typeface="+mj-ea"/>
                <a:ea typeface="+mj-ea"/>
              </a:rPr>
              <a:t>버튼 처리</a:t>
            </a:r>
          </a:p>
          <a:p>
            <a:r>
              <a:rPr lang="ko-KR" altLang="en-US" sz="1400" dirty="0">
                <a:latin typeface="+mj-ea"/>
                <a:ea typeface="+mj-ea"/>
              </a:rPr>
              <a:t>    </a:t>
            </a:r>
            <a:r>
              <a:rPr lang="en-US" altLang="ko-KR" sz="1400" dirty="0">
                <a:latin typeface="+mj-ea"/>
                <a:ea typeface="+mj-ea"/>
              </a:rPr>
              <a:t>if (</a:t>
            </a:r>
            <a:r>
              <a:rPr lang="en-US" altLang="ko-KR" sz="1400" dirty="0" err="1">
                <a:latin typeface="+mj-ea"/>
                <a:ea typeface="+mj-ea"/>
              </a:rPr>
              <a:t>currentInput</a:t>
            </a:r>
            <a:r>
              <a:rPr lang="en-US" altLang="ko-KR" sz="1400" dirty="0">
                <a:latin typeface="+mj-ea"/>
                <a:ea typeface="+mj-ea"/>
              </a:rPr>
              <a:t> !== "" || </a:t>
            </a:r>
            <a:r>
              <a:rPr lang="en-US" altLang="ko-KR" sz="1400" dirty="0" err="1">
                <a:latin typeface="+mj-ea"/>
                <a:ea typeface="+mj-ea"/>
              </a:rPr>
              <a:t>equation.endsWith</a:t>
            </a:r>
            <a:r>
              <a:rPr lang="en-US" altLang="ko-KR" sz="1400" dirty="0">
                <a:latin typeface="+mj-ea"/>
                <a:ea typeface="+mj-ea"/>
              </a:rPr>
              <a:t>(")")) { // </a:t>
            </a:r>
            <a:r>
              <a:rPr lang="ko-KR" altLang="en-US" sz="1400" dirty="0">
                <a:latin typeface="+mj-ea"/>
                <a:ea typeface="+mj-ea"/>
              </a:rPr>
              <a:t>괄호로 끝나는 경우 추가 조건</a:t>
            </a:r>
          </a:p>
          <a:p>
            <a:r>
              <a:rPr lang="ko-KR" altLang="en-US" sz="1400" dirty="0">
                <a:latin typeface="+mj-ea"/>
                <a:ea typeface="+mj-ea"/>
              </a:rPr>
              <a:t>        </a:t>
            </a:r>
            <a:r>
              <a:rPr lang="en-US" altLang="ko-KR" sz="1400" dirty="0">
                <a:latin typeface="+mj-ea"/>
                <a:ea typeface="+mj-ea"/>
              </a:rPr>
              <a:t>if (</a:t>
            </a:r>
            <a:r>
              <a:rPr lang="en-US" altLang="ko-KR" sz="1400" dirty="0" err="1">
                <a:latin typeface="+mj-ea"/>
                <a:ea typeface="+mj-ea"/>
              </a:rPr>
              <a:t>currentInput</a:t>
            </a:r>
            <a:r>
              <a:rPr lang="en-US" altLang="ko-KR" sz="1400" dirty="0">
                <a:latin typeface="+mj-ea"/>
                <a:ea typeface="+mj-ea"/>
              </a:rPr>
              <a:t> !== "") {</a:t>
            </a:r>
          </a:p>
          <a:p>
            <a:r>
              <a:rPr lang="en-US" altLang="ko-KR" sz="1400" dirty="0">
                <a:latin typeface="+mj-ea"/>
                <a:ea typeface="+mj-ea"/>
              </a:rPr>
              <a:t>            equation += </a:t>
            </a:r>
            <a:r>
              <a:rPr lang="en-US" altLang="ko-KR" sz="1400" dirty="0" err="1">
                <a:latin typeface="+mj-ea"/>
                <a:ea typeface="+mj-ea"/>
              </a:rPr>
              <a:t>currentInput</a:t>
            </a:r>
            <a:r>
              <a:rPr lang="en-US" altLang="ko-KR" sz="1400" dirty="0">
                <a:latin typeface="+mj-ea"/>
                <a:ea typeface="+mj-ea"/>
              </a:rPr>
              <a:t>; // </a:t>
            </a:r>
            <a:r>
              <a:rPr lang="ko-KR" altLang="en-US" sz="1400" dirty="0">
                <a:latin typeface="+mj-ea"/>
                <a:ea typeface="+mj-ea"/>
              </a:rPr>
              <a:t>현재 </a:t>
            </a:r>
            <a:r>
              <a:rPr lang="ko-KR" altLang="en-US" sz="1400" dirty="0" err="1">
                <a:latin typeface="+mj-ea"/>
                <a:ea typeface="+mj-ea"/>
              </a:rPr>
              <a:t>입력값</a:t>
            </a:r>
            <a:r>
              <a:rPr lang="ko-KR" altLang="en-US" sz="1400" dirty="0">
                <a:latin typeface="+mj-ea"/>
                <a:ea typeface="+mj-ea"/>
              </a:rPr>
              <a:t> 추가</a:t>
            </a:r>
          </a:p>
          <a:p>
            <a:r>
              <a:rPr lang="ko-KR" altLang="en-US" sz="1400" dirty="0">
                <a:latin typeface="+mj-ea"/>
                <a:ea typeface="+mj-ea"/>
              </a:rPr>
              <a:t>        </a:t>
            </a:r>
            <a:r>
              <a:rPr lang="en-US" altLang="ko-KR" sz="1400" dirty="0">
                <a:latin typeface="+mj-ea"/>
                <a:ea typeface="+mj-ea"/>
              </a:rPr>
              <a:t>}</a:t>
            </a:r>
          </a:p>
          <a:p>
            <a:r>
              <a:rPr lang="en-US" altLang="ko-KR" sz="1400" dirty="0">
                <a:latin typeface="+mj-ea"/>
                <a:ea typeface="+mj-ea"/>
              </a:rPr>
              <a:t>        try {</a:t>
            </a:r>
          </a:p>
          <a:p>
            <a:r>
              <a:rPr lang="en-US" altLang="ko-KR" sz="1400" dirty="0">
                <a:latin typeface="+mj-ea"/>
                <a:ea typeface="+mj-ea"/>
              </a:rPr>
              <a:t>            const </a:t>
            </a:r>
            <a:r>
              <a:rPr lang="en-US" altLang="ko-KR" sz="1400" dirty="0" err="1">
                <a:latin typeface="+mj-ea"/>
                <a:ea typeface="+mj-ea"/>
              </a:rPr>
              <a:t>evaluatedEquation</a:t>
            </a:r>
            <a:r>
              <a:rPr lang="en-US" altLang="ko-KR" sz="1400" dirty="0">
                <a:latin typeface="+mj-ea"/>
                <a:ea typeface="+mj-ea"/>
              </a:rPr>
              <a:t> = equation</a:t>
            </a:r>
          </a:p>
          <a:p>
            <a:r>
              <a:rPr lang="en-US" altLang="ko-KR" sz="1400" dirty="0">
                <a:latin typeface="+mj-ea"/>
                <a:ea typeface="+mj-ea"/>
              </a:rPr>
              <a:t>                .replace(/</a:t>
            </a:r>
            <a:r>
              <a:rPr lang="el-GR" altLang="ko-KR" sz="1400" dirty="0">
                <a:latin typeface="+mj-ea"/>
                <a:ea typeface="+mj-ea"/>
              </a:rPr>
              <a:t>π/</a:t>
            </a:r>
            <a:r>
              <a:rPr lang="en-US" altLang="ko-KR" sz="1400" dirty="0">
                <a:latin typeface="+mj-ea"/>
                <a:ea typeface="+mj-ea"/>
              </a:rPr>
              <a:t>g, "3.14")</a:t>
            </a:r>
          </a:p>
          <a:p>
            <a:r>
              <a:rPr lang="en-US" altLang="ko-KR" sz="1400" dirty="0">
                <a:latin typeface="+mj-ea"/>
                <a:ea typeface="+mj-ea"/>
              </a:rPr>
              <a:t>                .replace(/e/g, "2.71")</a:t>
            </a:r>
          </a:p>
          <a:p>
            <a:r>
              <a:rPr lang="en-US" altLang="ko-KR" sz="1400" dirty="0">
                <a:latin typeface="+mj-ea"/>
                <a:ea typeface="+mj-ea"/>
              </a:rPr>
              <a:t>                .replace(/✖️/g, "*")</a:t>
            </a:r>
          </a:p>
          <a:p>
            <a:r>
              <a:rPr lang="en-US" altLang="ko-KR" sz="1400" dirty="0">
                <a:latin typeface="+mj-ea"/>
                <a:ea typeface="+mj-ea"/>
              </a:rPr>
              <a:t>                .replace(/➗/g, "/");</a:t>
            </a:r>
          </a:p>
          <a:p>
            <a:r>
              <a:rPr lang="en-US" altLang="ko-KR" sz="1400" dirty="0">
                <a:latin typeface="+mj-ea"/>
                <a:ea typeface="+mj-ea"/>
              </a:rPr>
              <a:t>            const result = eval(</a:t>
            </a:r>
            <a:r>
              <a:rPr lang="en-US" altLang="ko-KR" sz="1400" dirty="0" err="1">
                <a:latin typeface="+mj-ea"/>
                <a:ea typeface="+mj-ea"/>
              </a:rPr>
              <a:t>evaluatedEquation</a:t>
            </a:r>
            <a:r>
              <a:rPr lang="en-US" altLang="ko-KR" sz="1400" dirty="0">
                <a:latin typeface="+mj-ea"/>
                <a:ea typeface="+mj-ea"/>
              </a:rPr>
              <a:t>); // </a:t>
            </a:r>
            <a:r>
              <a:rPr lang="ko-KR" altLang="en-US" sz="1400" dirty="0">
                <a:latin typeface="+mj-ea"/>
                <a:ea typeface="+mj-ea"/>
              </a:rPr>
              <a:t>수식 계산</a:t>
            </a:r>
          </a:p>
          <a:p>
            <a:r>
              <a:rPr lang="ko-KR" altLang="en-US" sz="1400" dirty="0">
                <a:latin typeface="+mj-ea"/>
                <a:ea typeface="+mj-ea"/>
              </a:rPr>
              <a:t>            </a:t>
            </a:r>
            <a:r>
              <a:rPr lang="en-US" altLang="ko-KR" sz="1400" dirty="0">
                <a:latin typeface="+mj-ea"/>
                <a:ea typeface="+mj-ea"/>
              </a:rPr>
              <a:t>history = `${equation} = ${result}`;</a:t>
            </a:r>
          </a:p>
          <a:p>
            <a:r>
              <a:rPr lang="en-US" altLang="ko-KR" sz="1400" dirty="0">
                <a:latin typeface="+mj-ea"/>
                <a:ea typeface="+mj-ea"/>
              </a:rPr>
              <a:t>            </a:t>
            </a:r>
            <a:r>
              <a:rPr lang="en-US" altLang="ko-KR" sz="1400" dirty="0" err="1">
                <a:latin typeface="+mj-ea"/>
                <a:ea typeface="+mj-ea"/>
              </a:rPr>
              <a:t>outputDisplay.textContent</a:t>
            </a:r>
            <a:r>
              <a:rPr lang="en-US" altLang="ko-KR" sz="1400" dirty="0">
                <a:latin typeface="+mj-ea"/>
                <a:ea typeface="+mj-ea"/>
              </a:rPr>
              <a:t> = result;</a:t>
            </a:r>
          </a:p>
          <a:p>
            <a:r>
              <a:rPr lang="en-US" altLang="ko-KR" sz="1400" dirty="0">
                <a:latin typeface="+mj-ea"/>
                <a:ea typeface="+mj-ea"/>
              </a:rPr>
              <a:t>            </a:t>
            </a:r>
            <a:r>
              <a:rPr lang="en-US" altLang="ko-KR" sz="1400" dirty="0" err="1">
                <a:latin typeface="+mj-ea"/>
                <a:ea typeface="+mj-ea"/>
              </a:rPr>
              <a:t>equationDisplay.textContent</a:t>
            </a:r>
            <a:r>
              <a:rPr lang="en-US" altLang="ko-KR" sz="1400" dirty="0">
                <a:latin typeface="+mj-ea"/>
                <a:ea typeface="+mj-ea"/>
              </a:rPr>
              <a:t> = equation + " =";</a:t>
            </a:r>
          </a:p>
          <a:p>
            <a:r>
              <a:rPr lang="en-US" altLang="ko-KR" sz="1400" dirty="0">
                <a:latin typeface="+mj-ea"/>
                <a:ea typeface="+mj-ea"/>
              </a:rPr>
              <a:t>            equation = "";</a:t>
            </a:r>
          </a:p>
          <a:p>
            <a:r>
              <a:rPr lang="en-US" altLang="ko-KR" sz="1400" dirty="0">
                <a:latin typeface="+mj-ea"/>
                <a:ea typeface="+mj-ea"/>
              </a:rPr>
              <a:t>            </a:t>
            </a:r>
            <a:r>
              <a:rPr lang="en-US" altLang="ko-KR" sz="1400" dirty="0" err="1">
                <a:latin typeface="+mj-ea"/>
                <a:ea typeface="+mj-ea"/>
              </a:rPr>
              <a:t>currentInput</a:t>
            </a:r>
            <a:r>
              <a:rPr lang="en-US" altLang="ko-KR" sz="1400" dirty="0">
                <a:latin typeface="+mj-ea"/>
                <a:ea typeface="+mj-ea"/>
              </a:rPr>
              <a:t> = "";</a:t>
            </a:r>
          </a:p>
          <a:p>
            <a:r>
              <a:rPr lang="en-US" altLang="ko-KR" sz="1400" dirty="0">
                <a:latin typeface="+mj-ea"/>
                <a:ea typeface="+mj-ea"/>
              </a:rPr>
              <a:t>        } catch (error) {</a:t>
            </a:r>
          </a:p>
          <a:p>
            <a:r>
              <a:rPr lang="en-US" altLang="ko-KR" sz="1400" dirty="0">
                <a:latin typeface="+mj-ea"/>
                <a:ea typeface="+mj-ea"/>
              </a:rPr>
              <a:t>            </a:t>
            </a:r>
            <a:r>
              <a:rPr lang="en-US" altLang="ko-KR" sz="1400" dirty="0" err="1">
                <a:latin typeface="+mj-ea"/>
                <a:ea typeface="+mj-ea"/>
              </a:rPr>
              <a:t>outputDisplay.textContent</a:t>
            </a:r>
            <a:r>
              <a:rPr lang="en-US" altLang="ko-KR" sz="1400" dirty="0">
                <a:latin typeface="+mj-ea"/>
                <a:ea typeface="+mj-ea"/>
              </a:rPr>
              <a:t> = "Error";</a:t>
            </a:r>
          </a:p>
          <a:p>
            <a:r>
              <a:rPr lang="en-US" altLang="ko-KR" sz="1400" dirty="0">
                <a:latin typeface="+mj-ea"/>
                <a:ea typeface="+mj-ea"/>
              </a:rPr>
              <a:t>            </a:t>
            </a:r>
            <a:r>
              <a:rPr lang="en-US" altLang="ko-KR" sz="1400" dirty="0" err="1">
                <a:latin typeface="+mj-ea"/>
                <a:ea typeface="+mj-ea"/>
              </a:rPr>
              <a:t>equationDisplay.textContent</a:t>
            </a:r>
            <a:r>
              <a:rPr lang="en-US" altLang="ko-KR" sz="1400" dirty="0">
                <a:latin typeface="+mj-ea"/>
                <a:ea typeface="+mj-ea"/>
              </a:rPr>
              <a:t> = "";</a:t>
            </a:r>
          </a:p>
          <a:p>
            <a:r>
              <a:rPr lang="en-US" altLang="ko-KR" sz="1400" dirty="0">
                <a:latin typeface="+mj-ea"/>
                <a:ea typeface="+mj-ea"/>
              </a:rPr>
              <a:t>            </a:t>
            </a:r>
            <a:r>
              <a:rPr lang="en-US" altLang="ko-KR" sz="1400" dirty="0" err="1">
                <a:latin typeface="+mj-ea"/>
                <a:ea typeface="+mj-ea"/>
              </a:rPr>
              <a:t>currentInput</a:t>
            </a:r>
            <a:r>
              <a:rPr lang="en-US" altLang="ko-KR" sz="1400" dirty="0">
                <a:latin typeface="+mj-ea"/>
                <a:ea typeface="+mj-ea"/>
              </a:rPr>
              <a:t> = "";</a:t>
            </a:r>
          </a:p>
          <a:p>
            <a:r>
              <a:rPr lang="en-US" altLang="ko-KR" sz="1400" dirty="0">
                <a:latin typeface="+mj-ea"/>
                <a:ea typeface="+mj-ea"/>
              </a:rPr>
              <a:t>            equation = "";</a:t>
            </a:r>
          </a:p>
          <a:p>
            <a:r>
              <a:rPr lang="en-US" altLang="ko-KR" sz="1400" dirty="0">
                <a:latin typeface="+mj-ea"/>
                <a:ea typeface="+mj-ea"/>
              </a:rPr>
              <a:t>        }</a:t>
            </a:r>
          </a:p>
          <a:p>
            <a:r>
              <a:rPr lang="en-US" altLang="ko-KR" sz="1400" dirty="0">
                <a:latin typeface="+mj-ea"/>
                <a:ea typeface="+mj-ea"/>
              </a:rPr>
              <a:t>    }</a:t>
            </a:r>
          </a:p>
          <a:p>
            <a:r>
              <a:rPr lang="en-US" altLang="ko-KR" sz="1400" dirty="0">
                <a:latin typeface="+mj-ea"/>
                <a:ea typeface="+mj-ea"/>
              </a:rPr>
              <a:t>}</a:t>
            </a:r>
          </a:p>
          <a:p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이 코드는 </a:t>
            </a:r>
            <a:r>
              <a:rPr lang="en" altLang="ko-KR" sz="1400" dirty="0">
                <a:latin typeface="+mj-ea"/>
                <a:ea typeface="+mj-ea"/>
              </a:rPr>
              <a:t>equation</a:t>
            </a:r>
            <a:r>
              <a:rPr lang="ko-KR" altLang="en-US" sz="1400" dirty="0">
                <a:latin typeface="+mj-ea"/>
                <a:ea typeface="+mj-ea"/>
              </a:rPr>
              <a:t>이 괄호로 끝나는 경우에도 </a:t>
            </a:r>
            <a:r>
              <a:rPr lang="en" altLang="ko-KR" sz="1400" dirty="0">
                <a:latin typeface="+mj-ea"/>
                <a:ea typeface="+mj-ea"/>
              </a:rPr>
              <a:t>eval()</a:t>
            </a:r>
            <a:r>
              <a:rPr lang="ko-KR" altLang="en-US" sz="1400" dirty="0">
                <a:latin typeface="+mj-ea"/>
                <a:ea typeface="+mj-ea"/>
              </a:rPr>
              <a:t>을 통해 결과를 계산할 수 있도록 처리합니다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3138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146BF-8646-DF62-1839-09DB828B2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2DBC16-4D23-5FDC-BE1E-08AE6914933F}"/>
              </a:ext>
            </a:extLst>
          </p:cNvPr>
          <p:cNvSpPr txBox="1"/>
          <p:nvPr/>
        </p:nvSpPr>
        <p:spPr>
          <a:xfrm>
            <a:off x="148581" y="217240"/>
            <a:ext cx="10600979" cy="6586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sz="1400" b="1" dirty="0">
                <a:latin typeface="+mj-ea"/>
                <a:ea typeface="+mj-ea"/>
              </a:rPr>
              <a:t>[</a:t>
            </a:r>
            <a:r>
              <a:rPr lang="ko-KR" altLang="en-US" sz="1400" b="1" dirty="0">
                <a:latin typeface="+mj-ea"/>
                <a:ea typeface="+mj-ea"/>
              </a:rPr>
              <a:t>질문</a:t>
            </a:r>
            <a:r>
              <a:rPr lang="en-US" altLang="ko-KR" sz="1400" b="1" dirty="0">
                <a:latin typeface="+mj-ea"/>
                <a:ea typeface="+mj-ea"/>
              </a:rPr>
              <a:t>2]</a:t>
            </a:r>
          </a:p>
          <a:p>
            <a:pPr>
              <a:lnSpc>
                <a:spcPct val="115000"/>
              </a:lnSpc>
            </a:pPr>
            <a:r>
              <a:rPr lang="ko-KR" altLang="ko-KR" sz="1400" dirty="0" err="1">
                <a:effectLst/>
                <a:latin typeface="+mj-ea"/>
                <a:ea typeface="+mj-ea"/>
              </a:rPr>
              <a:t>else</a:t>
            </a:r>
            <a:r>
              <a:rPr lang="ko-KR" altLang="ko-KR" sz="1400" dirty="0">
                <a:effectLst/>
                <a:latin typeface="+mj-ea"/>
                <a:ea typeface="+mj-ea"/>
              </a:rPr>
              <a:t> </a:t>
            </a:r>
            <a:r>
              <a:rPr lang="ko-KR" altLang="ko-KR" sz="1400" dirty="0" err="1">
                <a:effectLst/>
                <a:latin typeface="+mj-ea"/>
                <a:ea typeface="+mj-ea"/>
              </a:rPr>
              <a:t>if</a:t>
            </a:r>
            <a:r>
              <a:rPr lang="ko-KR" altLang="ko-KR" sz="1400" dirty="0">
                <a:effectLst/>
                <a:latin typeface="+mj-ea"/>
                <a:ea typeface="+mj-ea"/>
              </a:rPr>
              <a:t> (</a:t>
            </a:r>
            <a:r>
              <a:rPr lang="ko-KR" altLang="ko-KR" sz="1400" dirty="0" err="1">
                <a:effectLst/>
                <a:latin typeface="+mj-ea"/>
                <a:ea typeface="+mj-ea"/>
              </a:rPr>
              <a:t>value</a:t>
            </a:r>
            <a:r>
              <a:rPr lang="ko-KR" altLang="ko-KR" sz="1400" dirty="0">
                <a:effectLst/>
                <a:latin typeface="+mj-ea"/>
                <a:ea typeface="+mj-ea"/>
              </a:rPr>
              <a:t> === "C") {</a:t>
            </a:r>
          </a:p>
          <a:p>
            <a:pPr>
              <a:lnSpc>
                <a:spcPct val="115000"/>
              </a:lnSpc>
            </a:pPr>
            <a:r>
              <a:rPr lang="ko-KR" altLang="ko-KR" sz="1400" dirty="0">
                <a:effectLst/>
                <a:latin typeface="+mj-ea"/>
                <a:ea typeface="+mj-ea"/>
              </a:rPr>
              <a:t>                </a:t>
            </a:r>
            <a:r>
              <a:rPr lang="ko-KR" altLang="ko-KR" sz="1400" dirty="0" err="1">
                <a:effectLst/>
                <a:latin typeface="+mj-ea"/>
                <a:ea typeface="+mj-ea"/>
              </a:rPr>
              <a:t>equation</a:t>
            </a:r>
            <a:r>
              <a:rPr lang="ko-KR" altLang="ko-KR" sz="1400" dirty="0">
                <a:effectLst/>
                <a:latin typeface="+mj-ea"/>
                <a:ea typeface="+mj-ea"/>
              </a:rPr>
              <a:t> = ""; </a:t>
            </a:r>
          </a:p>
          <a:p>
            <a:pPr>
              <a:lnSpc>
                <a:spcPct val="115000"/>
              </a:lnSpc>
            </a:pPr>
            <a:r>
              <a:rPr lang="ko-KR" altLang="ko-KR" sz="1400" dirty="0">
                <a:effectLst/>
                <a:latin typeface="+mj-ea"/>
                <a:ea typeface="+mj-ea"/>
              </a:rPr>
              <a:t>                </a:t>
            </a:r>
            <a:r>
              <a:rPr lang="ko-KR" altLang="ko-KR" sz="1400" dirty="0" err="1">
                <a:effectLst/>
                <a:latin typeface="+mj-ea"/>
                <a:ea typeface="+mj-ea"/>
              </a:rPr>
              <a:t>currentInput</a:t>
            </a:r>
            <a:r>
              <a:rPr lang="ko-KR" altLang="ko-KR" sz="1400" dirty="0">
                <a:effectLst/>
                <a:latin typeface="+mj-ea"/>
                <a:ea typeface="+mj-ea"/>
              </a:rPr>
              <a:t> = ""; </a:t>
            </a:r>
          </a:p>
          <a:p>
            <a:pPr>
              <a:lnSpc>
                <a:spcPct val="115000"/>
              </a:lnSpc>
            </a:pPr>
            <a:r>
              <a:rPr lang="ko-KR" altLang="ko-KR" sz="1400" dirty="0">
                <a:effectLst/>
                <a:latin typeface="+mj-ea"/>
                <a:ea typeface="+mj-ea"/>
              </a:rPr>
              <a:t>                </a:t>
            </a:r>
            <a:r>
              <a:rPr lang="ko-KR" altLang="ko-KR" sz="1400" dirty="0" err="1">
                <a:effectLst/>
                <a:latin typeface="+mj-ea"/>
                <a:ea typeface="+mj-ea"/>
              </a:rPr>
              <a:t>outputDisplay.textContent</a:t>
            </a:r>
            <a:r>
              <a:rPr lang="ko-KR" altLang="ko-KR" sz="1400" dirty="0">
                <a:effectLst/>
                <a:latin typeface="+mj-ea"/>
                <a:ea typeface="+mj-ea"/>
              </a:rPr>
              <a:t> = "0"; </a:t>
            </a:r>
          </a:p>
          <a:p>
            <a:pPr>
              <a:lnSpc>
                <a:spcPct val="115000"/>
              </a:lnSpc>
            </a:pPr>
            <a:r>
              <a:rPr lang="ko-KR" altLang="ko-KR" sz="1400" dirty="0">
                <a:effectLst/>
                <a:latin typeface="+mj-ea"/>
                <a:ea typeface="+mj-ea"/>
              </a:rPr>
              <a:t>                </a:t>
            </a:r>
            <a:r>
              <a:rPr lang="ko-KR" altLang="ko-KR" sz="1400" dirty="0" err="1">
                <a:effectLst/>
                <a:latin typeface="+mj-ea"/>
                <a:ea typeface="+mj-ea"/>
              </a:rPr>
              <a:t>equationDisplay.textContent</a:t>
            </a:r>
            <a:r>
              <a:rPr lang="ko-KR" altLang="ko-KR" sz="1400" dirty="0">
                <a:effectLst/>
                <a:latin typeface="+mj-ea"/>
                <a:ea typeface="+mj-ea"/>
              </a:rPr>
              <a:t> = ""; </a:t>
            </a:r>
          </a:p>
          <a:p>
            <a:pPr>
              <a:lnSpc>
                <a:spcPct val="115000"/>
              </a:lnSpc>
            </a:pPr>
            <a:r>
              <a:rPr lang="ko-KR" altLang="ko-KR" sz="1400" dirty="0">
                <a:effectLst/>
                <a:latin typeface="+mj-ea"/>
                <a:ea typeface="+mj-ea"/>
              </a:rPr>
              <a:t>                </a:t>
            </a:r>
            <a:r>
              <a:rPr lang="ko-KR" altLang="ko-KR" sz="1400" dirty="0" err="1">
                <a:effectLst/>
                <a:latin typeface="+mj-ea"/>
                <a:ea typeface="+mj-ea"/>
              </a:rPr>
              <a:t>historyVisible</a:t>
            </a:r>
            <a:r>
              <a:rPr lang="ko-KR" altLang="ko-KR" sz="1400" dirty="0">
                <a:effectLst/>
                <a:latin typeface="+mj-ea"/>
                <a:ea typeface="+mj-ea"/>
              </a:rPr>
              <a:t> = </a:t>
            </a:r>
            <a:r>
              <a:rPr lang="ko-KR" altLang="ko-KR" sz="1400" dirty="0" err="1">
                <a:effectLst/>
                <a:latin typeface="+mj-ea"/>
                <a:ea typeface="+mj-ea"/>
              </a:rPr>
              <a:t>false</a:t>
            </a:r>
            <a:r>
              <a:rPr lang="ko-KR" altLang="ko-KR" sz="1400" dirty="0">
                <a:effectLst/>
                <a:latin typeface="+mj-ea"/>
                <a:ea typeface="+mj-ea"/>
              </a:rPr>
              <a:t>; </a:t>
            </a:r>
          </a:p>
          <a:p>
            <a:pPr>
              <a:lnSpc>
                <a:spcPct val="115000"/>
              </a:lnSpc>
            </a:pPr>
            <a:r>
              <a:rPr lang="ko-KR" altLang="ko-KR" sz="1400" dirty="0" err="1">
                <a:effectLst/>
                <a:latin typeface="+mj-ea"/>
                <a:ea typeface="+mj-ea"/>
              </a:rPr>
              <a:t>Q</a:t>
            </a:r>
            <a:r>
              <a:rPr lang="ko-KR" altLang="ko-KR" sz="1400" dirty="0">
                <a:effectLst/>
                <a:latin typeface="+mj-ea"/>
                <a:ea typeface="+mj-ea"/>
              </a:rPr>
              <a:t>. </a:t>
            </a:r>
            <a:r>
              <a:rPr lang="ko-KR" altLang="ko-KR" sz="1400" dirty="0" err="1">
                <a:effectLst/>
                <a:latin typeface="+mj-ea"/>
                <a:ea typeface="+mj-ea"/>
              </a:rPr>
              <a:t>historyVisible</a:t>
            </a:r>
            <a:r>
              <a:rPr lang="ko-KR" altLang="ko-KR" sz="1400" dirty="0">
                <a:effectLst/>
                <a:latin typeface="+mj-ea"/>
                <a:ea typeface="+mj-ea"/>
              </a:rPr>
              <a:t> = </a:t>
            </a:r>
            <a:r>
              <a:rPr lang="ko-KR" altLang="ko-KR" sz="1400" dirty="0" err="1">
                <a:effectLst/>
                <a:latin typeface="+mj-ea"/>
                <a:ea typeface="+mj-ea"/>
              </a:rPr>
              <a:t>false</a:t>
            </a:r>
            <a:r>
              <a:rPr lang="ko-KR" altLang="ko-KR" sz="1400" dirty="0">
                <a:effectLst/>
                <a:latin typeface="+mj-ea"/>
                <a:ea typeface="+mj-ea"/>
              </a:rPr>
              <a:t>; </a:t>
            </a:r>
            <a:r>
              <a:rPr lang="ko-KR" altLang="ko-KR" sz="1400" dirty="0" err="1">
                <a:effectLst/>
                <a:latin typeface="+mj-ea"/>
                <a:ea typeface="+mj-ea"/>
              </a:rPr>
              <a:t>를</a:t>
            </a:r>
            <a:r>
              <a:rPr lang="ko-KR" altLang="ko-KR" sz="1400" dirty="0">
                <a:effectLst/>
                <a:latin typeface="+mj-ea"/>
                <a:ea typeface="+mj-ea"/>
              </a:rPr>
              <a:t> 굳이 이때만 조정하는 이유가 무엇인가요?</a:t>
            </a:r>
            <a:endParaRPr lang="en-US" altLang="ko-KR" sz="1400" dirty="0">
              <a:effectLst/>
              <a:latin typeface="+mj-ea"/>
              <a:ea typeface="+mj-ea"/>
            </a:endParaRPr>
          </a:p>
          <a:p>
            <a:pPr>
              <a:lnSpc>
                <a:spcPct val="115000"/>
              </a:lnSpc>
            </a:pPr>
            <a:endParaRPr lang="en-US" altLang="ko-KR" sz="1400" dirty="0">
              <a:latin typeface="+mj-ea"/>
              <a:ea typeface="+mj-ea"/>
            </a:endParaRPr>
          </a:p>
          <a:p>
            <a:pPr>
              <a:lnSpc>
                <a:spcPct val="115000"/>
              </a:lnSpc>
            </a:pPr>
            <a:r>
              <a:rPr lang="en-US" altLang="ko-KR" sz="1400" b="1" dirty="0">
                <a:effectLst/>
                <a:latin typeface="+mj-ea"/>
                <a:ea typeface="+mj-ea"/>
              </a:rPr>
              <a:t>[</a:t>
            </a:r>
            <a:r>
              <a:rPr lang="ko-KR" altLang="en-US" sz="1400" b="1" dirty="0">
                <a:effectLst/>
                <a:latin typeface="+mj-ea"/>
                <a:ea typeface="+mj-ea"/>
              </a:rPr>
              <a:t>답변</a:t>
            </a:r>
            <a:r>
              <a:rPr lang="en-US" altLang="ko-KR" sz="1400" b="1" dirty="0">
                <a:effectLst/>
                <a:latin typeface="+mj-ea"/>
                <a:ea typeface="+mj-ea"/>
              </a:rPr>
              <a:t>2]</a:t>
            </a:r>
          </a:p>
          <a:p>
            <a:pPr>
              <a:lnSpc>
                <a:spcPct val="115000"/>
              </a:lnSpc>
            </a:pPr>
            <a:r>
              <a:rPr lang="en" altLang="ko-KR" sz="1400" dirty="0" err="1">
                <a:latin typeface="+mj-ea"/>
                <a:ea typeface="+mj-ea"/>
              </a:rPr>
              <a:t>historyVisible</a:t>
            </a:r>
            <a:r>
              <a:rPr lang="en" altLang="ko-KR" sz="1400" dirty="0">
                <a:latin typeface="+mj-ea"/>
                <a:ea typeface="+mj-ea"/>
              </a:rPr>
              <a:t> = false;</a:t>
            </a:r>
            <a:r>
              <a:rPr lang="ko-KR" altLang="en-US" sz="1400" dirty="0">
                <a:latin typeface="+mj-ea"/>
                <a:ea typeface="+mj-ea"/>
              </a:rPr>
              <a:t>가 초기화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" altLang="ko-KR" sz="1400" dirty="0">
                <a:latin typeface="+mj-ea"/>
                <a:ea typeface="+mj-ea"/>
              </a:rPr>
              <a:t>C </a:t>
            </a:r>
            <a:r>
              <a:rPr lang="ko-KR" altLang="en-US" sz="1400" dirty="0">
                <a:latin typeface="+mj-ea"/>
                <a:ea typeface="+mj-ea"/>
              </a:rPr>
              <a:t>버튼 처리</a:t>
            </a:r>
            <a:r>
              <a:rPr lang="en-US" altLang="ko-KR" sz="1400" dirty="0">
                <a:latin typeface="+mj-ea"/>
                <a:ea typeface="+mj-ea"/>
              </a:rPr>
              <a:t>) </a:t>
            </a:r>
            <a:r>
              <a:rPr lang="ko-KR" altLang="en-US" sz="1400" dirty="0">
                <a:latin typeface="+mj-ea"/>
                <a:ea typeface="+mj-ea"/>
              </a:rPr>
              <a:t>시점에만 조정되는 이유는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</a:p>
          <a:p>
            <a:pPr>
              <a:lnSpc>
                <a:spcPct val="115000"/>
              </a:lnSpc>
            </a:pPr>
            <a:r>
              <a:rPr lang="ko-KR" altLang="en-US" sz="1400" dirty="0">
                <a:latin typeface="+mj-ea"/>
                <a:ea typeface="+mj-ea"/>
              </a:rPr>
              <a:t>현재 코드의 설계에서 </a:t>
            </a:r>
            <a:r>
              <a:rPr lang="en" altLang="ko-KR" sz="1400" b="1" dirty="0" err="1">
                <a:latin typeface="+mj-ea"/>
                <a:ea typeface="+mj-ea"/>
              </a:rPr>
              <a:t>historyVisible</a:t>
            </a:r>
            <a:r>
              <a:rPr lang="en" altLang="ko-KR" sz="1400" b="1" dirty="0">
                <a:latin typeface="+mj-ea"/>
                <a:ea typeface="+mj-ea"/>
              </a:rPr>
              <a:t> </a:t>
            </a:r>
            <a:r>
              <a:rPr lang="ko-KR" altLang="en-US" sz="1400" b="1" dirty="0">
                <a:latin typeface="+mj-ea"/>
                <a:ea typeface="+mj-ea"/>
              </a:rPr>
              <a:t>변수가 </a:t>
            </a:r>
            <a:r>
              <a:rPr lang="en-US" altLang="ko-KR" sz="1400" b="1" dirty="0">
                <a:latin typeface="+mj-ea"/>
                <a:ea typeface="+mj-ea"/>
              </a:rPr>
              <a:t>"</a:t>
            </a:r>
            <a:r>
              <a:rPr lang="ko-KR" altLang="en-US" sz="1400" b="1" dirty="0">
                <a:latin typeface="+mj-ea"/>
                <a:ea typeface="+mj-ea"/>
              </a:rPr>
              <a:t>히스토리 보기 상태</a:t>
            </a:r>
            <a:r>
              <a:rPr lang="en-US" altLang="ko-KR" sz="1400" b="1" dirty="0">
                <a:latin typeface="+mj-ea"/>
                <a:ea typeface="+mj-ea"/>
              </a:rPr>
              <a:t>"</a:t>
            </a:r>
            <a:r>
              <a:rPr lang="ko-KR" altLang="en-US" sz="1400" b="1" dirty="0" err="1">
                <a:latin typeface="+mj-ea"/>
                <a:ea typeface="+mj-ea"/>
              </a:rPr>
              <a:t>를</a:t>
            </a:r>
            <a:r>
              <a:rPr lang="ko-KR" altLang="en-US" sz="1400" b="1" dirty="0">
                <a:latin typeface="+mj-ea"/>
                <a:ea typeface="+mj-ea"/>
              </a:rPr>
              <a:t> 관리하는 역할을 하며</a:t>
            </a:r>
            <a:r>
              <a:rPr lang="en-US" altLang="ko-KR" sz="1400" b="1" dirty="0">
                <a:latin typeface="+mj-ea"/>
                <a:ea typeface="+mj-ea"/>
              </a:rPr>
              <a:t>, </a:t>
            </a:r>
            <a:r>
              <a:rPr lang="ko-KR" altLang="en-US" sz="1400" b="1" dirty="0">
                <a:latin typeface="+mj-ea"/>
                <a:ea typeface="+mj-ea"/>
              </a:rPr>
              <a:t>초기화 버튼</a:t>
            </a:r>
            <a:r>
              <a:rPr lang="en-US" altLang="ko-KR" sz="1400" b="1" dirty="0">
                <a:latin typeface="+mj-ea"/>
                <a:ea typeface="+mj-ea"/>
              </a:rPr>
              <a:t>(</a:t>
            </a:r>
            <a:r>
              <a:rPr lang="en" altLang="ko-KR" sz="1400" b="1" dirty="0">
                <a:latin typeface="+mj-ea"/>
                <a:ea typeface="+mj-ea"/>
              </a:rPr>
              <a:t>C) </a:t>
            </a:r>
            <a:r>
              <a:rPr lang="ko-KR" altLang="en-US" sz="1400" b="1" dirty="0">
                <a:latin typeface="+mj-ea"/>
                <a:ea typeface="+mj-ea"/>
              </a:rPr>
              <a:t>클릭 시 </a:t>
            </a:r>
            <a:endParaRPr lang="en-US" altLang="ko-KR" sz="1400" b="1" dirty="0">
              <a:latin typeface="+mj-ea"/>
              <a:ea typeface="+mj-ea"/>
            </a:endParaRPr>
          </a:p>
          <a:p>
            <a:pPr>
              <a:lnSpc>
                <a:spcPct val="115000"/>
              </a:lnSpc>
            </a:pPr>
            <a:r>
              <a:rPr lang="ko-KR" altLang="en-US" sz="1400" b="1" dirty="0">
                <a:latin typeface="+mj-ea"/>
                <a:ea typeface="+mj-ea"/>
              </a:rPr>
              <a:t>반드시 이를 숨겨야 하는 동작이 필요하기 때문</a:t>
            </a:r>
            <a:r>
              <a:rPr lang="ko-KR" altLang="en-US" sz="1400" dirty="0">
                <a:latin typeface="+mj-ea"/>
                <a:ea typeface="+mj-ea"/>
              </a:rPr>
              <a:t>입니다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15000"/>
              </a:lnSpc>
            </a:pPr>
            <a:endParaRPr lang="en-US" altLang="ko-KR" sz="1400" dirty="0">
              <a:effectLst/>
              <a:latin typeface="+mj-ea"/>
              <a:ea typeface="+mj-ea"/>
            </a:endParaRPr>
          </a:p>
          <a:p>
            <a:r>
              <a:rPr lang="ko-KR" altLang="en-US" sz="1400" b="1" dirty="0">
                <a:latin typeface="+mj-ea"/>
                <a:ea typeface="+mj-ea"/>
              </a:rPr>
              <a:t>상세 분석</a:t>
            </a:r>
          </a:p>
          <a:p>
            <a:r>
              <a:rPr lang="en-US" altLang="ko-KR" sz="1400" b="1" dirty="0">
                <a:latin typeface="+mj-ea"/>
                <a:ea typeface="+mj-ea"/>
              </a:rPr>
              <a:t>1.</a:t>
            </a:r>
            <a:r>
              <a:rPr lang="en" altLang="ko-KR" sz="1400" b="1" dirty="0" err="1">
                <a:latin typeface="+mj-ea"/>
                <a:ea typeface="+mj-ea"/>
              </a:rPr>
              <a:t>historyVisible</a:t>
            </a:r>
            <a:r>
              <a:rPr lang="en" altLang="ko-KR" sz="1400" b="1" dirty="0">
                <a:latin typeface="+mj-ea"/>
                <a:ea typeface="+mj-ea"/>
              </a:rPr>
              <a:t> </a:t>
            </a:r>
            <a:r>
              <a:rPr lang="ko-KR" altLang="en-US" sz="1400" b="1" dirty="0">
                <a:latin typeface="+mj-ea"/>
                <a:ea typeface="+mj-ea"/>
              </a:rPr>
              <a:t>변수의 역할</a:t>
            </a:r>
            <a:endParaRPr lang="en-US" altLang="ko-KR" sz="1400" b="1" dirty="0">
              <a:latin typeface="+mj-ea"/>
              <a:ea typeface="+mj-ea"/>
            </a:endParaRPr>
          </a:p>
          <a:p>
            <a:r>
              <a:rPr lang="en-US" altLang="ko-KR" sz="1400" b="1" dirty="0">
                <a:latin typeface="+mj-ea"/>
                <a:ea typeface="+mj-ea"/>
              </a:rPr>
              <a:t>-</a:t>
            </a:r>
            <a:r>
              <a:rPr lang="ko-KR" altLang="en-US" sz="1400" dirty="0">
                <a:latin typeface="+mj-ea"/>
                <a:ea typeface="+mj-ea"/>
              </a:rPr>
              <a:t>코드에서 </a:t>
            </a:r>
            <a:r>
              <a:rPr lang="en" altLang="ko-KR" sz="1400" dirty="0" err="1">
                <a:latin typeface="+mj-ea"/>
                <a:ea typeface="+mj-ea"/>
              </a:rPr>
              <a:t>historyVisible</a:t>
            </a:r>
            <a:r>
              <a:rPr lang="en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변수는 히스토리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계산 기록</a:t>
            </a:r>
            <a:r>
              <a:rPr lang="en-US" altLang="ko-KR" sz="1400" dirty="0">
                <a:latin typeface="+mj-ea"/>
                <a:ea typeface="+mj-ea"/>
              </a:rPr>
              <a:t>) </a:t>
            </a:r>
            <a:r>
              <a:rPr lang="en" altLang="ko-KR" sz="1400" dirty="0">
                <a:latin typeface="+mj-ea"/>
                <a:ea typeface="+mj-ea"/>
              </a:rPr>
              <a:t>UI</a:t>
            </a:r>
            <a:r>
              <a:rPr lang="ko-KR" altLang="en-US" sz="1400" dirty="0">
                <a:latin typeface="+mj-ea"/>
                <a:ea typeface="+mj-ea"/>
              </a:rPr>
              <a:t>의 가시성을 관리하는 플래그로 보입니다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-</a:t>
            </a:r>
            <a:r>
              <a:rPr lang="ko-KR" altLang="en-US" sz="1400" dirty="0">
                <a:latin typeface="+mj-ea"/>
                <a:ea typeface="+mj-ea"/>
              </a:rPr>
              <a:t>초기화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" altLang="ko-KR" sz="1400" dirty="0">
                <a:latin typeface="+mj-ea"/>
                <a:ea typeface="+mj-ea"/>
              </a:rPr>
              <a:t>C </a:t>
            </a:r>
            <a:r>
              <a:rPr lang="ko-KR" altLang="en-US" sz="1400" dirty="0">
                <a:latin typeface="+mj-ea"/>
                <a:ea typeface="+mj-ea"/>
              </a:rPr>
              <a:t>버튼 클릭</a:t>
            </a:r>
            <a:r>
              <a:rPr lang="en-US" altLang="ko-KR" sz="1400" dirty="0">
                <a:latin typeface="+mj-ea"/>
                <a:ea typeface="+mj-ea"/>
              </a:rPr>
              <a:t>) </a:t>
            </a:r>
            <a:r>
              <a:rPr lang="ko-KR" altLang="en-US" sz="1400" dirty="0">
                <a:latin typeface="+mj-ea"/>
                <a:ea typeface="+mj-ea"/>
              </a:rPr>
              <a:t>시 화면에 나타나 있는 모든 정보를 제거해야 하며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이는 히스토리 표시 상태를 초기화하는 것도 포함됩니다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b="1" dirty="0">
                <a:latin typeface="+mj-ea"/>
                <a:ea typeface="+mj-ea"/>
              </a:rPr>
              <a:t>2.</a:t>
            </a:r>
            <a:r>
              <a:rPr lang="en" altLang="ko-KR" sz="1400" b="1" dirty="0">
                <a:latin typeface="+mj-ea"/>
                <a:ea typeface="+mj-ea"/>
              </a:rPr>
              <a:t>C </a:t>
            </a:r>
            <a:r>
              <a:rPr lang="ko-KR" altLang="en-US" sz="1400" b="1" dirty="0">
                <a:latin typeface="+mj-ea"/>
                <a:ea typeface="+mj-ea"/>
              </a:rPr>
              <a:t>버튼의 의미</a:t>
            </a:r>
            <a:endParaRPr lang="en-US" altLang="ko-KR" sz="1400" b="1" dirty="0">
              <a:latin typeface="+mj-ea"/>
              <a:ea typeface="+mj-ea"/>
            </a:endParaRPr>
          </a:p>
          <a:p>
            <a:r>
              <a:rPr lang="en-US" altLang="ko-KR" sz="1400" b="1" dirty="0">
                <a:latin typeface="+mj-ea"/>
                <a:ea typeface="+mj-ea"/>
              </a:rPr>
              <a:t>-</a:t>
            </a:r>
            <a:r>
              <a:rPr lang="en" altLang="ko-KR" sz="1400" dirty="0">
                <a:latin typeface="+mj-ea"/>
                <a:ea typeface="+mj-ea"/>
              </a:rPr>
              <a:t>C </a:t>
            </a:r>
            <a:r>
              <a:rPr lang="ko-KR" altLang="en-US" sz="1400" dirty="0">
                <a:latin typeface="+mj-ea"/>
                <a:ea typeface="+mj-ea"/>
              </a:rPr>
              <a:t>버튼은 단순히 계산식과 결과를 초기화하는 것뿐 아니라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화면의 모든 상태를 기본값으로 되돌리는 역할을 합니다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-</a:t>
            </a:r>
            <a:r>
              <a:rPr lang="ko-KR" altLang="en-US" sz="1400" dirty="0">
                <a:latin typeface="+mj-ea"/>
                <a:ea typeface="+mj-ea"/>
              </a:rPr>
              <a:t>따라서 </a:t>
            </a:r>
            <a:r>
              <a:rPr lang="en" altLang="ko-KR" sz="1400" dirty="0" err="1">
                <a:latin typeface="+mj-ea"/>
                <a:ea typeface="+mj-ea"/>
              </a:rPr>
              <a:t>historyVisible</a:t>
            </a:r>
            <a:r>
              <a:rPr lang="ko-KR" altLang="en-US" sz="1400" dirty="0">
                <a:latin typeface="+mj-ea"/>
                <a:ea typeface="+mj-ea"/>
              </a:rPr>
              <a:t>도 </a:t>
            </a:r>
            <a:r>
              <a:rPr lang="en" altLang="ko-KR" sz="1400" dirty="0">
                <a:latin typeface="+mj-ea"/>
                <a:ea typeface="+mj-ea"/>
              </a:rPr>
              <a:t>false</a:t>
            </a:r>
            <a:r>
              <a:rPr lang="ko-KR" altLang="en-US" sz="1400" dirty="0">
                <a:latin typeface="+mj-ea"/>
                <a:ea typeface="+mj-ea"/>
              </a:rPr>
              <a:t>로 설정되어야 하며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이는 </a:t>
            </a:r>
            <a:r>
              <a:rPr lang="en-US" altLang="ko-KR" sz="1400" dirty="0">
                <a:latin typeface="+mj-ea"/>
                <a:ea typeface="+mj-ea"/>
              </a:rPr>
              <a:t>"</a:t>
            </a:r>
            <a:r>
              <a:rPr lang="ko-KR" altLang="en-US" sz="1400" dirty="0">
                <a:latin typeface="+mj-ea"/>
                <a:ea typeface="+mj-ea"/>
              </a:rPr>
              <a:t>모든 계산과 관련된 정보를 초기화한다</a:t>
            </a:r>
            <a:r>
              <a:rPr lang="en-US" altLang="ko-KR" sz="1400" dirty="0">
                <a:latin typeface="+mj-ea"/>
                <a:ea typeface="+mj-ea"/>
              </a:rPr>
              <a:t>"</a:t>
            </a:r>
            <a:r>
              <a:rPr lang="ko-KR" altLang="en-US" sz="1400" dirty="0">
                <a:latin typeface="+mj-ea"/>
                <a:ea typeface="+mj-ea"/>
              </a:rPr>
              <a:t>는 설계 의도를 반영한 것입니다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b="1" dirty="0">
                <a:latin typeface="+mj-ea"/>
                <a:ea typeface="+mj-ea"/>
              </a:rPr>
              <a:t>3.</a:t>
            </a:r>
            <a:r>
              <a:rPr lang="ko-KR" altLang="en-US" sz="1400" b="1" dirty="0">
                <a:latin typeface="+mj-ea"/>
                <a:ea typeface="+mj-ea"/>
              </a:rPr>
              <a:t>코드에서 </a:t>
            </a:r>
            <a:r>
              <a:rPr lang="en" altLang="ko-KR" sz="1400" b="1" dirty="0" err="1">
                <a:latin typeface="+mj-ea"/>
                <a:ea typeface="+mj-ea"/>
              </a:rPr>
              <a:t>historyVisible</a:t>
            </a:r>
            <a:r>
              <a:rPr lang="en" altLang="ko-KR" sz="1400" b="1" dirty="0">
                <a:latin typeface="+mj-ea"/>
                <a:ea typeface="+mj-ea"/>
              </a:rPr>
              <a:t> = false;</a:t>
            </a:r>
            <a:r>
              <a:rPr lang="ko-KR" altLang="en-US" sz="1400" b="1" dirty="0">
                <a:latin typeface="+mj-ea"/>
                <a:ea typeface="+mj-ea"/>
              </a:rPr>
              <a:t>의 사용</a:t>
            </a:r>
            <a:endParaRPr lang="en-US" altLang="ko-KR" sz="1400" b="1" dirty="0">
              <a:latin typeface="+mj-ea"/>
              <a:ea typeface="+mj-ea"/>
            </a:endParaRPr>
          </a:p>
          <a:p>
            <a:r>
              <a:rPr lang="en-US" altLang="ko-KR" sz="1400" b="1" dirty="0">
                <a:latin typeface="+mj-ea"/>
                <a:ea typeface="+mj-ea"/>
              </a:rPr>
              <a:t>-</a:t>
            </a:r>
            <a:r>
              <a:rPr lang="ko-KR" altLang="en-US" sz="1400" dirty="0">
                <a:latin typeface="+mj-ea"/>
                <a:ea typeface="+mj-ea"/>
              </a:rPr>
              <a:t>현재 코드를 보면 </a:t>
            </a:r>
            <a:r>
              <a:rPr lang="en" altLang="ko-KR" sz="1400" dirty="0" err="1">
                <a:latin typeface="+mj-ea"/>
                <a:ea typeface="+mj-ea"/>
              </a:rPr>
              <a:t>historyVisible</a:t>
            </a:r>
            <a:r>
              <a:rPr lang="ko-KR" altLang="en-US" sz="1400" dirty="0">
                <a:latin typeface="+mj-ea"/>
                <a:ea typeface="+mj-ea"/>
              </a:rPr>
              <a:t>의 상태를 조정하는 다른 조건은 존재하지 않거나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별도의 </a:t>
            </a:r>
            <a:r>
              <a:rPr lang="en" altLang="ko-KR" sz="1400" dirty="0">
                <a:latin typeface="+mj-ea"/>
                <a:ea typeface="+mj-ea"/>
              </a:rPr>
              <a:t>UI </a:t>
            </a:r>
            <a:r>
              <a:rPr lang="ko-KR" altLang="en-US" sz="1400" dirty="0">
                <a:latin typeface="+mj-ea"/>
                <a:ea typeface="+mj-ea"/>
              </a:rPr>
              <a:t>이벤트와 연동되어 처리됩니다</a:t>
            </a:r>
            <a:r>
              <a:rPr lang="en-US" altLang="ko-KR" sz="1400" dirty="0">
                <a:latin typeface="+mj-ea"/>
                <a:ea typeface="+mj-ea"/>
              </a:rPr>
              <a:t>. </a:t>
            </a:r>
          </a:p>
          <a:p>
            <a:r>
              <a:rPr lang="ko-KR" altLang="en-US" sz="1400" dirty="0">
                <a:latin typeface="+mj-ea"/>
                <a:ea typeface="+mj-ea"/>
              </a:rPr>
              <a:t>하지만 </a:t>
            </a:r>
            <a:r>
              <a:rPr lang="en" altLang="ko-KR" sz="1400" dirty="0">
                <a:latin typeface="+mj-ea"/>
                <a:ea typeface="+mj-ea"/>
              </a:rPr>
              <a:t>C </a:t>
            </a:r>
            <a:r>
              <a:rPr lang="ko-KR" altLang="en-US" sz="1400" dirty="0">
                <a:latin typeface="+mj-ea"/>
                <a:ea typeface="+mj-ea"/>
              </a:rPr>
              <a:t>버튼은 </a:t>
            </a:r>
            <a:r>
              <a:rPr lang="en-US" altLang="ko-KR" sz="1400" dirty="0">
                <a:latin typeface="+mj-ea"/>
                <a:ea typeface="+mj-ea"/>
              </a:rPr>
              <a:t>"</a:t>
            </a:r>
            <a:r>
              <a:rPr lang="ko-KR" altLang="en-US" sz="1400" dirty="0">
                <a:latin typeface="+mj-ea"/>
                <a:ea typeface="+mj-ea"/>
              </a:rPr>
              <a:t>모든 </a:t>
            </a:r>
            <a:r>
              <a:rPr lang="en" altLang="ko-KR" sz="1400" dirty="0">
                <a:latin typeface="+mj-ea"/>
                <a:ea typeface="+mj-ea"/>
              </a:rPr>
              <a:t>UI </a:t>
            </a:r>
            <a:r>
              <a:rPr lang="ko-KR" altLang="en-US" sz="1400" dirty="0">
                <a:latin typeface="+mj-ea"/>
                <a:ea typeface="+mj-ea"/>
              </a:rPr>
              <a:t>상태를 기본값으로</a:t>
            </a:r>
            <a:r>
              <a:rPr lang="en-US" altLang="ko-KR" sz="1400" dirty="0">
                <a:latin typeface="+mj-ea"/>
                <a:ea typeface="+mj-ea"/>
              </a:rPr>
              <a:t>" </a:t>
            </a:r>
            <a:r>
              <a:rPr lang="ko-KR" altLang="en-US" sz="1400" dirty="0">
                <a:latin typeface="+mj-ea"/>
                <a:ea typeface="+mj-ea"/>
              </a:rPr>
              <a:t>설정하는 특수한 이벤트로 동작하기 때문에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이 시점에서 </a:t>
            </a:r>
            <a:r>
              <a:rPr lang="en" altLang="ko-KR" sz="1400" dirty="0" err="1">
                <a:latin typeface="+mj-ea"/>
                <a:ea typeface="+mj-ea"/>
              </a:rPr>
              <a:t>historyVisible</a:t>
            </a:r>
            <a:r>
              <a:rPr lang="en" altLang="ko-KR" sz="1400" dirty="0">
                <a:latin typeface="+mj-ea"/>
                <a:ea typeface="+mj-ea"/>
              </a:rPr>
              <a:t> = false;</a:t>
            </a:r>
            <a:r>
              <a:rPr lang="ko-KR" altLang="en-US" sz="1400" dirty="0">
                <a:latin typeface="+mj-ea"/>
                <a:ea typeface="+mj-ea"/>
              </a:rPr>
              <a:t>가 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필수적으로 호출됩니다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246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58A4F1-AB23-7AB8-12F0-025F5A835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40A34C-780C-1884-1C34-FD80DEC94DA8}"/>
              </a:ext>
            </a:extLst>
          </p:cNvPr>
          <p:cNvSpPr txBox="1"/>
          <p:nvPr/>
        </p:nvSpPr>
        <p:spPr>
          <a:xfrm>
            <a:off x="148581" y="217240"/>
            <a:ext cx="12165510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+mj-ea"/>
                <a:ea typeface="+mj-ea"/>
              </a:rPr>
              <a:t>문제점 및 개선 사항</a:t>
            </a:r>
          </a:p>
          <a:p>
            <a:r>
              <a:rPr lang="ko-KR" altLang="en-US" sz="1400" dirty="0">
                <a:latin typeface="+mj-ea"/>
                <a:ea typeface="+mj-ea"/>
              </a:rPr>
              <a:t>코드 설계에서 </a:t>
            </a:r>
            <a:r>
              <a:rPr lang="en" altLang="ko-KR" sz="1400" dirty="0" err="1">
                <a:latin typeface="+mj-ea"/>
                <a:ea typeface="+mj-ea"/>
              </a:rPr>
              <a:t>historyVisible</a:t>
            </a:r>
            <a:r>
              <a:rPr lang="en" altLang="ko-KR" sz="1400" dirty="0">
                <a:latin typeface="+mj-ea"/>
                <a:ea typeface="+mj-ea"/>
              </a:rPr>
              <a:t> = false;</a:t>
            </a:r>
            <a:r>
              <a:rPr lang="ko-KR" altLang="en-US" sz="1400" dirty="0" err="1">
                <a:latin typeface="+mj-ea"/>
                <a:ea typeface="+mj-ea"/>
              </a:rPr>
              <a:t>를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" altLang="ko-KR" sz="1400" dirty="0">
                <a:latin typeface="+mj-ea"/>
                <a:ea typeface="+mj-ea"/>
              </a:rPr>
              <a:t>C </a:t>
            </a:r>
            <a:r>
              <a:rPr lang="ko-KR" altLang="en-US" sz="1400" dirty="0">
                <a:latin typeface="+mj-ea"/>
                <a:ea typeface="+mj-ea"/>
              </a:rPr>
              <a:t>버튼에만 포함하는 것은 설계의 명확성을 일부 제한할 수 있습니다</a:t>
            </a:r>
            <a:r>
              <a:rPr lang="en-US" altLang="ko-KR" sz="1400" dirty="0">
                <a:latin typeface="+mj-ea"/>
                <a:ea typeface="+mj-ea"/>
              </a:rPr>
              <a:t>. </a:t>
            </a:r>
          </a:p>
          <a:p>
            <a:r>
              <a:rPr lang="ko-KR" altLang="en-US" sz="1400" dirty="0">
                <a:latin typeface="+mj-ea"/>
                <a:ea typeface="+mj-ea"/>
              </a:rPr>
              <a:t>다른 버튼이나 상태 변화에서도 </a:t>
            </a:r>
            <a:r>
              <a:rPr lang="en" altLang="ko-KR" sz="1400" dirty="0" err="1">
                <a:latin typeface="+mj-ea"/>
                <a:ea typeface="+mj-ea"/>
              </a:rPr>
              <a:t>historyVisible</a:t>
            </a:r>
            <a:r>
              <a:rPr lang="ko-KR" altLang="en-US" sz="1400" dirty="0">
                <a:latin typeface="+mj-ea"/>
                <a:ea typeface="+mj-ea"/>
              </a:rPr>
              <a:t>을 조정해야 할 필요가 있다면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이를 더 유연하고 명시적으로 관리할 수 있는 방식으로 개선해야 합니다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endParaRPr lang="en-US" altLang="ko-KR" sz="1400" b="1" dirty="0">
              <a:latin typeface="+mj-ea"/>
              <a:ea typeface="+mj-ea"/>
            </a:endParaRPr>
          </a:p>
          <a:p>
            <a:r>
              <a:rPr lang="ko-KR" altLang="en-US" sz="1400" b="1" dirty="0">
                <a:latin typeface="+mj-ea"/>
                <a:ea typeface="+mj-ea"/>
              </a:rPr>
              <a:t>개선안</a:t>
            </a:r>
            <a:r>
              <a:rPr lang="en-US" altLang="ko-KR" sz="1400" b="1" dirty="0">
                <a:latin typeface="+mj-ea"/>
                <a:ea typeface="+mj-ea"/>
              </a:rPr>
              <a:t>: </a:t>
            </a:r>
            <a:r>
              <a:rPr lang="ko-KR" altLang="en-US" sz="1400" b="1" dirty="0">
                <a:latin typeface="+mj-ea"/>
                <a:ea typeface="+mj-ea"/>
              </a:rPr>
              <a:t>별도의 초기화 함수로 분리</a:t>
            </a:r>
          </a:p>
          <a:p>
            <a:r>
              <a:rPr lang="en" altLang="ko-KR" sz="1400" dirty="0">
                <a:latin typeface="+mj-ea"/>
                <a:ea typeface="+mj-ea"/>
              </a:rPr>
              <a:t>C </a:t>
            </a:r>
            <a:r>
              <a:rPr lang="ko-KR" altLang="en-US" sz="1400" dirty="0">
                <a:latin typeface="+mj-ea"/>
                <a:ea typeface="+mj-ea"/>
              </a:rPr>
              <a:t>버튼의 모든 초기화 작업을 별도 함수로 분리하면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재사용성과 가독성을 높일 수 있습니다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b="1" dirty="0">
                <a:latin typeface="+mj-ea"/>
                <a:ea typeface="+mj-ea"/>
              </a:rPr>
              <a:t>(TO-BE)</a:t>
            </a:r>
          </a:p>
          <a:p>
            <a:r>
              <a:rPr lang="en-US" altLang="ko-KR" sz="1400" dirty="0">
                <a:latin typeface="+mj-ea"/>
                <a:ea typeface="+mj-ea"/>
              </a:rPr>
              <a:t>function </a:t>
            </a:r>
            <a:r>
              <a:rPr lang="en-US" altLang="ko-KR" sz="1400" dirty="0" err="1">
                <a:latin typeface="+mj-ea"/>
                <a:ea typeface="+mj-ea"/>
              </a:rPr>
              <a:t>resetCalculator</a:t>
            </a:r>
            <a:r>
              <a:rPr lang="en-US" altLang="ko-KR" sz="1400" dirty="0">
                <a:latin typeface="+mj-ea"/>
                <a:ea typeface="+mj-ea"/>
              </a:rPr>
              <a:t>() {</a:t>
            </a:r>
          </a:p>
          <a:p>
            <a:r>
              <a:rPr lang="en-US" altLang="ko-KR" sz="1400" dirty="0">
                <a:latin typeface="+mj-ea"/>
                <a:ea typeface="+mj-ea"/>
              </a:rPr>
              <a:t>    equation = "";</a:t>
            </a:r>
          </a:p>
          <a:p>
            <a:r>
              <a:rPr lang="en-US" altLang="ko-KR" sz="1400" dirty="0">
                <a:latin typeface="+mj-ea"/>
                <a:ea typeface="+mj-ea"/>
              </a:rPr>
              <a:t>    </a:t>
            </a:r>
            <a:r>
              <a:rPr lang="en-US" altLang="ko-KR" sz="1400" dirty="0" err="1">
                <a:latin typeface="+mj-ea"/>
                <a:ea typeface="+mj-ea"/>
              </a:rPr>
              <a:t>currentInput</a:t>
            </a:r>
            <a:r>
              <a:rPr lang="en-US" altLang="ko-KR" sz="1400" dirty="0">
                <a:latin typeface="+mj-ea"/>
                <a:ea typeface="+mj-ea"/>
              </a:rPr>
              <a:t> = "";</a:t>
            </a:r>
          </a:p>
          <a:p>
            <a:r>
              <a:rPr lang="en-US" altLang="ko-KR" sz="1400" dirty="0">
                <a:latin typeface="+mj-ea"/>
                <a:ea typeface="+mj-ea"/>
              </a:rPr>
              <a:t>    </a:t>
            </a:r>
            <a:r>
              <a:rPr lang="en-US" altLang="ko-KR" sz="1400" dirty="0" err="1">
                <a:latin typeface="+mj-ea"/>
                <a:ea typeface="+mj-ea"/>
              </a:rPr>
              <a:t>outputDisplay.textContent</a:t>
            </a:r>
            <a:r>
              <a:rPr lang="en-US" altLang="ko-KR" sz="1400" dirty="0">
                <a:latin typeface="+mj-ea"/>
                <a:ea typeface="+mj-ea"/>
              </a:rPr>
              <a:t> = "0";</a:t>
            </a:r>
          </a:p>
          <a:p>
            <a:r>
              <a:rPr lang="en-US" altLang="ko-KR" sz="1400" dirty="0">
                <a:latin typeface="+mj-ea"/>
                <a:ea typeface="+mj-ea"/>
              </a:rPr>
              <a:t>    </a:t>
            </a:r>
            <a:r>
              <a:rPr lang="en-US" altLang="ko-KR" sz="1400" dirty="0" err="1">
                <a:latin typeface="+mj-ea"/>
                <a:ea typeface="+mj-ea"/>
              </a:rPr>
              <a:t>equationDisplay.textContent</a:t>
            </a:r>
            <a:r>
              <a:rPr lang="en-US" altLang="ko-KR" sz="1400" dirty="0">
                <a:latin typeface="+mj-ea"/>
                <a:ea typeface="+mj-ea"/>
              </a:rPr>
              <a:t> = "";</a:t>
            </a:r>
          </a:p>
          <a:p>
            <a:r>
              <a:rPr lang="en-US" altLang="ko-KR" sz="1400" dirty="0">
                <a:latin typeface="+mj-ea"/>
                <a:ea typeface="+mj-ea"/>
              </a:rPr>
              <a:t>    </a:t>
            </a:r>
            <a:r>
              <a:rPr lang="en-US" altLang="ko-KR" sz="1400" dirty="0" err="1">
                <a:latin typeface="+mj-ea"/>
                <a:ea typeface="+mj-ea"/>
              </a:rPr>
              <a:t>historyVisible</a:t>
            </a:r>
            <a:r>
              <a:rPr lang="en-US" altLang="ko-KR" sz="1400" dirty="0">
                <a:latin typeface="+mj-ea"/>
                <a:ea typeface="+mj-ea"/>
              </a:rPr>
              <a:t> = false; // </a:t>
            </a:r>
            <a:r>
              <a:rPr lang="ko-KR" altLang="en-US" sz="1400" dirty="0">
                <a:latin typeface="+mj-ea"/>
                <a:ea typeface="+mj-ea"/>
              </a:rPr>
              <a:t>히스토리 상태도 초기화</a:t>
            </a:r>
          </a:p>
          <a:p>
            <a:r>
              <a:rPr lang="en-US" altLang="ko-KR" sz="1400" dirty="0">
                <a:latin typeface="+mj-ea"/>
                <a:ea typeface="+mj-ea"/>
              </a:rPr>
              <a:t>}</a:t>
            </a:r>
          </a:p>
          <a:p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</a:rPr>
              <a:t>// 'C' </a:t>
            </a:r>
            <a:r>
              <a:rPr lang="ko-KR" altLang="en-US" sz="1400" dirty="0">
                <a:latin typeface="+mj-ea"/>
                <a:ea typeface="+mj-ea"/>
              </a:rPr>
              <a:t>버튼 클릭 이벤트</a:t>
            </a:r>
          </a:p>
          <a:p>
            <a:r>
              <a:rPr lang="en-US" altLang="ko-KR" sz="1400" dirty="0">
                <a:latin typeface="+mj-ea"/>
                <a:ea typeface="+mj-ea"/>
              </a:rPr>
              <a:t>} else if (value === "C") {</a:t>
            </a:r>
          </a:p>
          <a:p>
            <a:r>
              <a:rPr lang="en-US" altLang="ko-KR" sz="1400" dirty="0">
                <a:latin typeface="+mj-ea"/>
                <a:ea typeface="+mj-ea"/>
              </a:rPr>
              <a:t>    </a:t>
            </a:r>
            <a:r>
              <a:rPr lang="en-US" altLang="ko-KR" sz="1400" dirty="0" err="1">
                <a:latin typeface="+mj-ea"/>
                <a:ea typeface="+mj-ea"/>
              </a:rPr>
              <a:t>resetCalculator</a:t>
            </a:r>
            <a:r>
              <a:rPr lang="en-US" altLang="ko-KR" sz="1400" dirty="0">
                <a:latin typeface="+mj-ea"/>
                <a:ea typeface="+mj-ea"/>
              </a:rPr>
              <a:t>(); // </a:t>
            </a:r>
            <a:r>
              <a:rPr lang="ko-KR" altLang="en-US" sz="1400" dirty="0">
                <a:latin typeface="+mj-ea"/>
                <a:ea typeface="+mj-ea"/>
              </a:rPr>
              <a:t>초기화 함수 호출</a:t>
            </a:r>
          </a:p>
          <a:p>
            <a:r>
              <a:rPr lang="en-US" altLang="ko-KR" sz="1400" dirty="0">
                <a:latin typeface="+mj-ea"/>
                <a:ea typeface="+mj-ea"/>
              </a:rPr>
              <a:t>}</a:t>
            </a:r>
          </a:p>
          <a:p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초기화 로직이 분리되면서 코드 가독성이 높아집니다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r>
              <a:rPr lang="ko-KR" altLang="en-US" sz="1400" dirty="0">
                <a:latin typeface="+mj-ea"/>
                <a:ea typeface="+mj-ea"/>
              </a:rPr>
              <a:t>초기화가 필요한 다른 상황에서도 쉽게 함수 호출로 처리할 수 있습니다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b="1" dirty="0">
                <a:latin typeface="+mj-ea"/>
                <a:ea typeface="+mj-ea"/>
              </a:rPr>
              <a:t>결론</a:t>
            </a:r>
            <a:endParaRPr lang="en-US" altLang="ko-KR" sz="1400" b="1" dirty="0">
              <a:latin typeface="+mj-ea"/>
              <a:ea typeface="+mj-ea"/>
            </a:endParaRPr>
          </a:p>
          <a:p>
            <a:r>
              <a:rPr lang="en" altLang="ko-KR" sz="1400" dirty="0" err="1">
                <a:latin typeface="+mj-ea"/>
                <a:ea typeface="+mj-ea"/>
              </a:rPr>
              <a:t>historyVisible</a:t>
            </a:r>
            <a:r>
              <a:rPr lang="en" altLang="ko-KR" sz="1400" dirty="0">
                <a:latin typeface="+mj-ea"/>
                <a:ea typeface="+mj-ea"/>
              </a:rPr>
              <a:t> = false;</a:t>
            </a:r>
            <a:r>
              <a:rPr lang="ko-KR" altLang="en-US" sz="1400" dirty="0">
                <a:latin typeface="+mj-ea"/>
                <a:ea typeface="+mj-ea"/>
              </a:rPr>
              <a:t>가 초기화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" altLang="ko-KR" sz="1400" dirty="0">
                <a:latin typeface="+mj-ea"/>
                <a:ea typeface="+mj-ea"/>
              </a:rPr>
              <a:t>C </a:t>
            </a:r>
            <a:r>
              <a:rPr lang="ko-KR" altLang="en-US" sz="1400" dirty="0">
                <a:latin typeface="+mj-ea"/>
                <a:ea typeface="+mj-ea"/>
              </a:rPr>
              <a:t>버튼</a:t>
            </a:r>
            <a:r>
              <a:rPr lang="en-US" altLang="ko-KR" sz="1400" dirty="0">
                <a:latin typeface="+mj-ea"/>
                <a:ea typeface="+mj-ea"/>
              </a:rPr>
              <a:t>`) </a:t>
            </a:r>
            <a:r>
              <a:rPr lang="ko-KR" altLang="en-US" sz="1400" dirty="0">
                <a:latin typeface="+mj-ea"/>
                <a:ea typeface="+mj-ea"/>
              </a:rPr>
              <a:t>시점에서만 조정되는 이유는 해당 버튼이 화면의 모든 상태를 기본값으로 되돌리는 역할을 하기 때문입니다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br>
              <a:rPr lang="en-US" altLang="ko-KR" sz="1400" dirty="0">
                <a:latin typeface="+mj-ea"/>
                <a:ea typeface="+mj-ea"/>
              </a:rPr>
            </a:br>
            <a:r>
              <a:rPr lang="ko-KR" altLang="en-US" sz="1400" dirty="0">
                <a:latin typeface="+mj-ea"/>
                <a:ea typeface="+mj-ea"/>
              </a:rPr>
              <a:t>다만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다른 상황에서도 히스토리 가시성을 변경해야 할 가능성을 고려해 초기화 로직을 별도의 함수로 분리하면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</a:p>
          <a:p>
            <a:r>
              <a:rPr lang="ko-KR" altLang="en-US" sz="1400" dirty="0">
                <a:latin typeface="+mj-ea"/>
                <a:ea typeface="+mj-ea"/>
              </a:rPr>
              <a:t>코드의 유지보수성과 재사용성이 크게 개선될 것입니다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0691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5BD27-0C99-C49D-04AF-7F08B92AB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646C6D-73F4-9649-CA6A-993EFF471BB8}"/>
              </a:ext>
            </a:extLst>
          </p:cNvPr>
          <p:cNvSpPr txBox="1"/>
          <p:nvPr/>
        </p:nvSpPr>
        <p:spPr>
          <a:xfrm>
            <a:off x="148581" y="217240"/>
            <a:ext cx="10985700" cy="5090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sz="1400" b="1" dirty="0">
                <a:latin typeface="+mj-ea"/>
                <a:ea typeface="+mj-ea"/>
              </a:rPr>
              <a:t>[</a:t>
            </a:r>
            <a:r>
              <a:rPr lang="ko-KR" altLang="en-US" sz="1400" b="1" dirty="0">
                <a:latin typeface="+mj-ea"/>
                <a:ea typeface="+mj-ea"/>
              </a:rPr>
              <a:t>질문</a:t>
            </a:r>
            <a:r>
              <a:rPr lang="en-US" altLang="ko-KR" sz="1400" b="1" dirty="0">
                <a:latin typeface="+mj-ea"/>
                <a:ea typeface="+mj-ea"/>
              </a:rPr>
              <a:t>3]</a:t>
            </a:r>
          </a:p>
          <a:p>
            <a:pPr>
              <a:lnSpc>
                <a:spcPct val="115000"/>
              </a:lnSpc>
            </a:pPr>
            <a:r>
              <a:rPr lang="ko-KR" altLang="ko-KR" sz="1400" dirty="0" err="1">
                <a:effectLst/>
                <a:latin typeface="+mj-ea"/>
                <a:ea typeface="+mj-ea"/>
              </a:rPr>
              <a:t>else</a:t>
            </a:r>
            <a:r>
              <a:rPr lang="ko-KR" altLang="ko-KR" sz="1400" dirty="0">
                <a:effectLst/>
                <a:latin typeface="+mj-ea"/>
                <a:ea typeface="+mj-ea"/>
              </a:rPr>
              <a:t> </a:t>
            </a:r>
            <a:r>
              <a:rPr lang="ko-KR" altLang="ko-KR" sz="1400" dirty="0" err="1">
                <a:effectLst/>
                <a:latin typeface="+mj-ea"/>
                <a:ea typeface="+mj-ea"/>
              </a:rPr>
              <a:t>if</a:t>
            </a:r>
            <a:r>
              <a:rPr lang="ko-KR" altLang="ko-KR" sz="1400" dirty="0">
                <a:effectLst/>
                <a:latin typeface="+mj-ea"/>
                <a:ea typeface="+mj-ea"/>
              </a:rPr>
              <a:t> (</a:t>
            </a:r>
            <a:r>
              <a:rPr lang="ko-KR" altLang="ko-KR" sz="1400" dirty="0" err="1">
                <a:effectLst/>
                <a:latin typeface="+mj-ea"/>
                <a:ea typeface="+mj-ea"/>
              </a:rPr>
              <a:t>value</a:t>
            </a:r>
            <a:r>
              <a:rPr lang="ko-KR" altLang="ko-KR" sz="1400" dirty="0">
                <a:effectLst/>
                <a:latin typeface="+mj-ea"/>
                <a:ea typeface="+mj-ea"/>
              </a:rPr>
              <a:t> === "( )") {</a:t>
            </a:r>
          </a:p>
          <a:p>
            <a:pPr>
              <a:lnSpc>
                <a:spcPct val="115000"/>
              </a:lnSpc>
            </a:pPr>
            <a:r>
              <a:rPr lang="ko-KR" altLang="ko-KR" sz="1400" dirty="0">
                <a:effectLst/>
                <a:latin typeface="+mj-ea"/>
                <a:ea typeface="+mj-ea"/>
              </a:rPr>
              <a:t>                </a:t>
            </a:r>
            <a:r>
              <a:rPr lang="ko-KR" altLang="ko-KR" sz="1400" dirty="0" err="1">
                <a:effectLst/>
                <a:latin typeface="+mj-ea"/>
                <a:ea typeface="+mj-ea"/>
              </a:rPr>
              <a:t>if</a:t>
            </a:r>
            <a:r>
              <a:rPr lang="ko-KR" altLang="ko-KR" sz="1400" dirty="0">
                <a:effectLst/>
                <a:latin typeface="+mj-ea"/>
                <a:ea typeface="+mj-ea"/>
              </a:rPr>
              <a:t> (</a:t>
            </a:r>
            <a:r>
              <a:rPr lang="ko-KR" altLang="ko-KR" sz="1400" dirty="0" err="1">
                <a:effectLst/>
                <a:latin typeface="+mj-ea"/>
                <a:ea typeface="+mj-ea"/>
              </a:rPr>
              <a:t>equation.endsWith</a:t>
            </a:r>
            <a:r>
              <a:rPr lang="ko-KR" altLang="ko-KR" sz="1400" dirty="0">
                <a:effectLst/>
                <a:latin typeface="+mj-ea"/>
                <a:ea typeface="+mj-ea"/>
              </a:rPr>
              <a:t>(")") || </a:t>
            </a:r>
            <a:r>
              <a:rPr lang="ko-KR" altLang="ko-KR" sz="1400" dirty="0" err="1">
                <a:effectLst/>
                <a:latin typeface="+mj-ea"/>
                <a:ea typeface="+mj-ea"/>
              </a:rPr>
              <a:t>currentInput</a:t>
            </a:r>
            <a:r>
              <a:rPr lang="ko-KR" altLang="ko-KR" sz="1400" dirty="0">
                <a:effectLst/>
                <a:latin typeface="+mj-ea"/>
                <a:ea typeface="+mj-ea"/>
              </a:rPr>
              <a:t> === "") {</a:t>
            </a:r>
          </a:p>
          <a:p>
            <a:pPr>
              <a:lnSpc>
                <a:spcPct val="115000"/>
              </a:lnSpc>
            </a:pPr>
            <a:r>
              <a:rPr lang="ko-KR" altLang="ko-KR" sz="1400" dirty="0">
                <a:effectLst/>
                <a:latin typeface="+mj-ea"/>
                <a:ea typeface="+mj-ea"/>
              </a:rPr>
              <a:t>                    </a:t>
            </a:r>
            <a:r>
              <a:rPr lang="ko-KR" altLang="ko-KR" sz="1400" dirty="0" err="1">
                <a:effectLst/>
                <a:latin typeface="+mj-ea"/>
                <a:ea typeface="+mj-ea"/>
              </a:rPr>
              <a:t>equation</a:t>
            </a:r>
            <a:r>
              <a:rPr lang="ko-KR" altLang="ko-KR" sz="1400" dirty="0">
                <a:effectLst/>
                <a:latin typeface="+mj-ea"/>
                <a:ea typeface="+mj-ea"/>
              </a:rPr>
              <a:t> += "("; </a:t>
            </a:r>
          </a:p>
          <a:p>
            <a:pPr>
              <a:lnSpc>
                <a:spcPct val="115000"/>
              </a:lnSpc>
            </a:pPr>
            <a:r>
              <a:rPr lang="ko-KR" altLang="ko-KR" sz="1400" dirty="0">
                <a:effectLst/>
                <a:latin typeface="+mj-ea"/>
                <a:ea typeface="+mj-ea"/>
              </a:rPr>
              <a:t>                } </a:t>
            </a:r>
            <a:r>
              <a:rPr lang="ko-KR" altLang="ko-KR" sz="1400" dirty="0" err="1">
                <a:effectLst/>
                <a:latin typeface="+mj-ea"/>
                <a:ea typeface="+mj-ea"/>
              </a:rPr>
              <a:t>else</a:t>
            </a:r>
            <a:r>
              <a:rPr lang="ko-KR" altLang="ko-KR" sz="1400" dirty="0">
                <a:effectLst/>
                <a:latin typeface="+mj-ea"/>
                <a:ea typeface="+mj-ea"/>
              </a:rPr>
              <a:t> {</a:t>
            </a:r>
          </a:p>
          <a:p>
            <a:pPr>
              <a:lnSpc>
                <a:spcPct val="115000"/>
              </a:lnSpc>
            </a:pPr>
            <a:r>
              <a:rPr lang="ko-KR" altLang="ko-KR" sz="1400" dirty="0">
                <a:effectLst/>
                <a:latin typeface="+mj-ea"/>
                <a:ea typeface="+mj-ea"/>
              </a:rPr>
              <a:t>                    </a:t>
            </a:r>
            <a:r>
              <a:rPr lang="ko-KR" altLang="ko-KR" sz="1400" dirty="0" err="1">
                <a:effectLst/>
                <a:latin typeface="+mj-ea"/>
                <a:ea typeface="+mj-ea"/>
              </a:rPr>
              <a:t>equation</a:t>
            </a:r>
            <a:r>
              <a:rPr lang="ko-KR" altLang="ko-KR" sz="1400" dirty="0">
                <a:effectLst/>
                <a:latin typeface="+mj-ea"/>
                <a:ea typeface="+mj-ea"/>
              </a:rPr>
              <a:t> += </a:t>
            </a:r>
            <a:r>
              <a:rPr lang="ko-KR" altLang="ko-KR" sz="1400" dirty="0" err="1">
                <a:effectLst/>
                <a:latin typeface="+mj-ea"/>
                <a:ea typeface="+mj-ea"/>
              </a:rPr>
              <a:t>currentInput</a:t>
            </a:r>
            <a:r>
              <a:rPr lang="ko-KR" altLang="ko-KR" sz="1400" dirty="0">
                <a:effectLst/>
                <a:latin typeface="+mj-ea"/>
                <a:ea typeface="+mj-ea"/>
              </a:rPr>
              <a:t> + "("; </a:t>
            </a:r>
          </a:p>
          <a:p>
            <a:pPr>
              <a:lnSpc>
                <a:spcPct val="115000"/>
              </a:lnSpc>
            </a:pPr>
            <a:r>
              <a:rPr lang="ko-KR" altLang="ko-KR" sz="1400" dirty="0">
                <a:effectLst/>
                <a:latin typeface="+mj-ea"/>
                <a:ea typeface="+mj-ea"/>
              </a:rPr>
              <a:t>                    </a:t>
            </a:r>
            <a:r>
              <a:rPr lang="ko-KR" altLang="ko-KR" sz="1400" dirty="0" err="1">
                <a:effectLst/>
                <a:latin typeface="+mj-ea"/>
                <a:ea typeface="+mj-ea"/>
              </a:rPr>
              <a:t>currentInput</a:t>
            </a:r>
            <a:r>
              <a:rPr lang="ko-KR" altLang="ko-KR" sz="1400" dirty="0">
                <a:effectLst/>
                <a:latin typeface="+mj-ea"/>
                <a:ea typeface="+mj-ea"/>
              </a:rPr>
              <a:t> = ""; /</a:t>
            </a:r>
          </a:p>
          <a:p>
            <a:pPr>
              <a:lnSpc>
                <a:spcPct val="115000"/>
              </a:lnSpc>
            </a:pPr>
            <a:r>
              <a:rPr lang="ko-KR" altLang="ko-KR" sz="1400" dirty="0">
                <a:effectLst/>
                <a:latin typeface="+mj-ea"/>
                <a:ea typeface="+mj-ea"/>
              </a:rPr>
              <a:t>                }</a:t>
            </a:r>
          </a:p>
          <a:p>
            <a:r>
              <a:rPr lang="ko-KR" altLang="ko-KR" sz="1400" dirty="0" err="1">
                <a:effectLst/>
                <a:latin typeface="+mj-ea"/>
                <a:ea typeface="+mj-ea"/>
                <a:cs typeface="Arial" panose="020B0604020202020204" pitchFamily="34" charset="0"/>
              </a:rPr>
              <a:t>Q</a:t>
            </a:r>
            <a:r>
              <a:rPr lang="ko-KR" altLang="ko-KR" sz="1400" dirty="0">
                <a:effectLst/>
                <a:latin typeface="+mj-ea"/>
                <a:ea typeface="+mj-ea"/>
                <a:cs typeface="Arial" panose="020B0604020202020204" pitchFamily="34" charset="0"/>
              </a:rPr>
              <a:t>. 괄호가 제대로 열리고 닫히며, 어떤 조건을 넣어야 하나요?</a:t>
            </a:r>
            <a:r>
              <a:rPr lang="ko-KR" altLang="ko-KR" sz="1400" dirty="0">
                <a:effectLst/>
                <a:latin typeface="+mj-ea"/>
                <a:ea typeface="+mj-ea"/>
              </a:rPr>
              <a:t> </a:t>
            </a:r>
            <a:endParaRPr lang="en-US" altLang="ko-KR" sz="1400" dirty="0">
              <a:effectLst/>
              <a:latin typeface="+mj-ea"/>
              <a:ea typeface="+mj-ea"/>
            </a:endParaRPr>
          </a:p>
          <a:p>
            <a:endParaRPr lang="en-US" altLang="ko-KR" sz="1400" b="1" dirty="0">
              <a:latin typeface="+mj-ea"/>
              <a:ea typeface="+mj-ea"/>
            </a:endParaRPr>
          </a:p>
          <a:p>
            <a:r>
              <a:rPr lang="en-US" altLang="ko-KR" sz="1400" b="1" dirty="0">
                <a:latin typeface="+mj-ea"/>
                <a:ea typeface="+mj-ea"/>
              </a:rPr>
              <a:t>[</a:t>
            </a:r>
            <a:r>
              <a:rPr lang="ko-KR" altLang="en-US" sz="1400" b="1" dirty="0">
                <a:latin typeface="+mj-ea"/>
                <a:ea typeface="+mj-ea"/>
              </a:rPr>
              <a:t>답변</a:t>
            </a:r>
            <a:r>
              <a:rPr lang="en-US" altLang="ko-KR" sz="1400" b="1" dirty="0">
                <a:latin typeface="+mj-ea"/>
                <a:ea typeface="+mj-ea"/>
              </a:rPr>
              <a:t>3]</a:t>
            </a:r>
          </a:p>
          <a:p>
            <a:r>
              <a:rPr lang="ko-KR" altLang="en-US" sz="1400" dirty="0">
                <a:latin typeface="+mj-ea"/>
                <a:ea typeface="+mj-ea"/>
              </a:rPr>
              <a:t>코드에서 괄호가 제대로 열리고 닫히도록 하기 위해서는 </a:t>
            </a:r>
            <a:r>
              <a:rPr lang="ko-KR" altLang="en-US" sz="1400" b="1" dirty="0">
                <a:latin typeface="+mj-ea"/>
                <a:ea typeface="+mj-ea"/>
              </a:rPr>
              <a:t>열린 괄호의 수와 닫힌 괄호의 수를 정확히 파악</a:t>
            </a:r>
            <a:r>
              <a:rPr lang="ko-KR" altLang="en-US" sz="1400" dirty="0">
                <a:latin typeface="+mj-ea"/>
                <a:ea typeface="+mj-ea"/>
              </a:rPr>
              <a:t>하고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</a:p>
          <a:p>
            <a:r>
              <a:rPr lang="ko-KR" altLang="en-US" sz="1400" b="1" dirty="0">
                <a:latin typeface="+mj-ea"/>
                <a:ea typeface="+mj-ea"/>
              </a:rPr>
              <a:t>문법적으로 올바른 위치에서만 괄호가 추가되도록 제약 조건을 설정</a:t>
            </a:r>
            <a:r>
              <a:rPr lang="ko-KR" altLang="en-US" sz="1400" dirty="0">
                <a:latin typeface="+mj-ea"/>
                <a:ea typeface="+mj-ea"/>
              </a:rPr>
              <a:t>해야 합니다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endParaRPr lang="en-US" altLang="ko-KR" sz="1400" b="1" dirty="0">
              <a:latin typeface="+mj-ea"/>
              <a:ea typeface="+mj-ea"/>
            </a:endParaRPr>
          </a:p>
          <a:p>
            <a:r>
              <a:rPr lang="ko-KR" altLang="en-US" sz="1400" b="1" dirty="0">
                <a:latin typeface="+mj-ea"/>
                <a:ea typeface="+mj-ea"/>
              </a:rPr>
              <a:t>현재 코드 분석</a:t>
            </a:r>
          </a:p>
          <a:p>
            <a:pPr>
              <a:buFont typeface="+mj-lt"/>
              <a:buAutoNum type="arabicPeriod"/>
            </a:pPr>
            <a:r>
              <a:rPr lang="ko-KR" altLang="en-US" sz="1400" b="1" dirty="0">
                <a:latin typeface="+mj-ea"/>
                <a:ea typeface="+mj-ea"/>
              </a:rPr>
              <a:t>현재 코드 동작</a:t>
            </a:r>
            <a:endParaRPr lang="en-US" altLang="ko-KR" sz="1400" b="1" dirty="0">
              <a:latin typeface="+mj-ea"/>
              <a:ea typeface="+mj-ea"/>
            </a:endParaRPr>
          </a:p>
          <a:p>
            <a:r>
              <a:rPr lang="en-US" altLang="ko-KR" sz="1400" b="1" dirty="0">
                <a:latin typeface="+mj-ea"/>
                <a:ea typeface="+mj-ea"/>
              </a:rPr>
              <a:t>  -</a:t>
            </a:r>
            <a:r>
              <a:rPr lang="ko-KR" altLang="en-US" sz="1400" dirty="0">
                <a:latin typeface="+mj-ea"/>
                <a:ea typeface="+mj-ea"/>
              </a:rPr>
              <a:t>괄호 버튼</a:t>
            </a:r>
            <a:r>
              <a:rPr lang="en-US" altLang="ko-KR" sz="1400" dirty="0">
                <a:latin typeface="+mj-ea"/>
                <a:ea typeface="+mj-ea"/>
              </a:rPr>
              <a:t>(( )) </a:t>
            </a:r>
            <a:r>
              <a:rPr lang="ko-KR" altLang="en-US" sz="1400" dirty="0">
                <a:latin typeface="+mj-ea"/>
                <a:ea typeface="+mj-ea"/>
              </a:rPr>
              <a:t>클릭 시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</a:rPr>
              <a:t>    : </a:t>
            </a:r>
            <a:r>
              <a:rPr lang="en" altLang="ko-KR" sz="1400" dirty="0">
                <a:latin typeface="+mj-ea"/>
                <a:ea typeface="+mj-ea"/>
              </a:rPr>
              <a:t>equation</a:t>
            </a:r>
            <a:r>
              <a:rPr lang="ko-KR" altLang="en-US" sz="1400" dirty="0">
                <a:latin typeface="+mj-ea"/>
                <a:ea typeface="+mj-ea"/>
              </a:rPr>
              <a:t>이 닫는 괄호</a:t>
            </a:r>
            <a:r>
              <a:rPr lang="en-US" altLang="ko-KR" sz="1400" dirty="0">
                <a:latin typeface="+mj-ea"/>
                <a:ea typeface="+mj-ea"/>
              </a:rPr>
              <a:t>())</a:t>
            </a:r>
            <a:r>
              <a:rPr lang="ko-KR" altLang="en-US" sz="1400" dirty="0">
                <a:latin typeface="+mj-ea"/>
                <a:ea typeface="+mj-ea"/>
              </a:rPr>
              <a:t>로 끝나거나 </a:t>
            </a:r>
            <a:r>
              <a:rPr lang="en" altLang="ko-KR" sz="1400" dirty="0" err="1">
                <a:latin typeface="+mj-ea"/>
                <a:ea typeface="+mj-ea"/>
              </a:rPr>
              <a:t>currentInput</a:t>
            </a:r>
            <a:r>
              <a:rPr lang="ko-KR" altLang="en-US" sz="1400" dirty="0">
                <a:latin typeface="+mj-ea"/>
                <a:ea typeface="+mj-ea"/>
              </a:rPr>
              <a:t>이 비어 있을 때는 여는 괄호</a:t>
            </a:r>
            <a:r>
              <a:rPr lang="en-US" altLang="ko-KR" sz="1400" dirty="0">
                <a:latin typeface="+mj-ea"/>
                <a:ea typeface="+mj-ea"/>
              </a:rPr>
              <a:t>(()</a:t>
            </a:r>
            <a:r>
              <a:rPr lang="ko-KR" altLang="en-US" sz="1400" dirty="0" err="1">
                <a:latin typeface="+mj-ea"/>
                <a:ea typeface="+mj-ea"/>
              </a:rPr>
              <a:t>를</a:t>
            </a:r>
            <a:r>
              <a:rPr lang="ko-KR" altLang="en-US" sz="1400" dirty="0">
                <a:latin typeface="+mj-ea"/>
                <a:ea typeface="+mj-ea"/>
              </a:rPr>
              <a:t> 추가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   : </a:t>
            </a:r>
            <a:r>
              <a:rPr lang="ko-KR" altLang="en-US" sz="1400" dirty="0">
                <a:latin typeface="+mj-ea"/>
                <a:ea typeface="+mj-ea"/>
              </a:rPr>
              <a:t>그렇지 않을 경우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" altLang="ko-KR" sz="1400" dirty="0" err="1">
                <a:latin typeface="+mj-ea"/>
                <a:ea typeface="+mj-ea"/>
              </a:rPr>
              <a:t>currentInput</a:t>
            </a:r>
            <a:r>
              <a:rPr lang="en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값을 추가한 뒤 여는 괄호를 추가하고 </a:t>
            </a:r>
            <a:r>
              <a:rPr lang="en" altLang="ko-KR" sz="1400" dirty="0" err="1">
                <a:latin typeface="+mj-ea"/>
                <a:ea typeface="+mj-ea"/>
              </a:rPr>
              <a:t>currentInput</a:t>
            </a:r>
            <a:r>
              <a:rPr lang="ko-KR" altLang="en-US" sz="1400" dirty="0">
                <a:latin typeface="+mj-ea"/>
                <a:ea typeface="+mj-ea"/>
              </a:rPr>
              <a:t>을 초기화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  -</a:t>
            </a:r>
            <a:r>
              <a:rPr lang="ko-KR" altLang="en-US" sz="1400" dirty="0">
                <a:latin typeface="+mj-ea"/>
                <a:ea typeface="+mj-ea"/>
              </a:rPr>
              <a:t>문제점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</a:rPr>
              <a:t>    : </a:t>
            </a:r>
            <a:r>
              <a:rPr lang="ko-KR" altLang="en-US" sz="1400" dirty="0">
                <a:latin typeface="+mj-ea"/>
                <a:ea typeface="+mj-ea"/>
              </a:rPr>
              <a:t>닫는 괄호</a:t>
            </a:r>
            <a:r>
              <a:rPr lang="en-US" altLang="ko-KR" sz="1400" dirty="0">
                <a:latin typeface="+mj-ea"/>
                <a:ea typeface="+mj-ea"/>
              </a:rPr>
              <a:t>())</a:t>
            </a:r>
            <a:r>
              <a:rPr lang="ko-KR" altLang="en-US" sz="1400" dirty="0">
                <a:latin typeface="+mj-ea"/>
                <a:ea typeface="+mj-ea"/>
              </a:rPr>
              <a:t>가 여는 괄호</a:t>
            </a:r>
            <a:r>
              <a:rPr lang="en-US" altLang="ko-KR" sz="1400" dirty="0">
                <a:latin typeface="+mj-ea"/>
                <a:ea typeface="+mj-ea"/>
              </a:rPr>
              <a:t>(()</a:t>
            </a:r>
            <a:r>
              <a:rPr lang="ko-KR" altLang="en-US" sz="1400" dirty="0">
                <a:latin typeface="+mj-ea"/>
                <a:ea typeface="+mj-ea"/>
              </a:rPr>
              <a:t>보다 많아지는 경우도 허용되며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괄호가 문법적으로 맞지 않을 수 있음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   : </a:t>
            </a:r>
            <a:r>
              <a:rPr lang="ko-KR" altLang="en-US" sz="1400" dirty="0">
                <a:latin typeface="+mj-ea"/>
                <a:ea typeface="+mj-ea"/>
              </a:rPr>
              <a:t>예를 들어</a:t>
            </a:r>
            <a:r>
              <a:rPr lang="en-US" altLang="ko-KR" sz="1400" dirty="0">
                <a:latin typeface="+mj-ea"/>
                <a:ea typeface="+mj-ea"/>
              </a:rPr>
              <a:t>, ((2+3))</a:t>
            </a:r>
            <a:r>
              <a:rPr lang="ko-KR" altLang="en-US" sz="1400" dirty="0">
                <a:latin typeface="+mj-ea"/>
                <a:ea typeface="+mj-ea"/>
              </a:rPr>
              <a:t>와 같은 수식은 괜찮지만</a:t>
            </a:r>
            <a:r>
              <a:rPr lang="en-US" altLang="ko-KR" sz="1400" dirty="0">
                <a:latin typeface="+mj-ea"/>
                <a:ea typeface="+mj-ea"/>
              </a:rPr>
              <a:t>, ())</a:t>
            </a:r>
            <a:r>
              <a:rPr lang="ko-KR" altLang="en-US" sz="1400" dirty="0" err="1">
                <a:latin typeface="+mj-ea"/>
                <a:ea typeface="+mj-ea"/>
              </a:rPr>
              <a:t>처럼</a:t>
            </a:r>
            <a:r>
              <a:rPr lang="ko-KR" altLang="en-US" sz="1400" dirty="0">
                <a:latin typeface="+mj-ea"/>
                <a:ea typeface="+mj-ea"/>
              </a:rPr>
              <a:t> 닫는 괄호가 더 많거나</a:t>
            </a:r>
            <a:r>
              <a:rPr lang="en-US" altLang="ko-KR" sz="1400" dirty="0">
                <a:latin typeface="+mj-ea"/>
                <a:ea typeface="+mj-ea"/>
              </a:rPr>
              <a:t>, 2+(3</a:t>
            </a:r>
            <a:r>
              <a:rPr lang="ko-KR" altLang="en-US" sz="1400" dirty="0" err="1">
                <a:latin typeface="+mj-ea"/>
                <a:ea typeface="+mj-ea"/>
              </a:rPr>
              <a:t>처럼</a:t>
            </a:r>
            <a:r>
              <a:rPr lang="ko-KR" altLang="en-US" sz="1400" dirty="0">
                <a:latin typeface="+mj-ea"/>
                <a:ea typeface="+mj-ea"/>
              </a:rPr>
              <a:t> 괄호가 열리고 닫히지 않는 상황이 발생 가능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5230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7B304-7D47-6FCB-225F-B1B91DE09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7776A9-D7AB-A193-F823-C7141775095B}"/>
              </a:ext>
            </a:extLst>
          </p:cNvPr>
          <p:cNvSpPr txBox="1"/>
          <p:nvPr/>
        </p:nvSpPr>
        <p:spPr>
          <a:xfrm>
            <a:off x="148581" y="217240"/>
            <a:ext cx="9167894" cy="6771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+mj-ea"/>
                <a:ea typeface="+mj-ea"/>
              </a:rPr>
              <a:t>괄호 처리를 위한 조건</a:t>
            </a:r>
          </a:p>
          <a:p>
            <a:r>
              <a:rPr lang="ko-KR" altLang="en-US" sz="1400" dirty="0">
                <a:latin typeface="+mj-ea"/>
                <a:ea typeface="+mj-ea"/>
              </a:rPr>
              <a:t>괄호가 제대로 열리고 닫히도록 하려면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아래의 조건을 구현해야 합니다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sz="1400" b="1" dirty="0">
                <a:latin typeface="+mj-ea"/>
                <a:ea typeface="+mj-ea"/>
              </a:rPr>
              <a:t>여는 괄호 추가 조건</a:t>
            </a:r>
            <a:endParaRPr lang="en-US" altLang="ko-KR" sz="1400" b="1" dirty="0">
              <a:latin typeface="+mj-ea"/>
              <a:ea typeface="+mj-ea"/>
            </a:endParaRPr>
          </a:p>
          <a:p>
            <a:r>
              <a:rPr lang="ko-KR" altLang="en-US" sz="1400" b="1" dirty="0">
                <a:latin typeface="+mj-ea"/>
                <a:ea typeface="+mj-ea"/>
              </a:rPr>
              <a:t>   </a:t>
            </a:r>
            <a:r>
              <a:rPr lang="en-US" altLang="ko-KR" sz="1400" b="1" dirty="0">
                <a:latin typeface="+mj-ea"/>
                <a:ea typeface="+mj-ea"/>
              </a:rPr>
              <a:t>-</a:t>
            </a:r>
            <a:r>
              <a:rPr lang="ko-KR" altLang="en-US" sz="1400" dirty="0">
                <a:latin typeface="+mj-ea"/>
                <a:ea typeface="+mj-ea"/>
              </a:rPr>
              <a:t>여는 괄호</a:t>
            </a:r>
            <a:r>
              <a:rPr lang="en-US" altLang="ko-KR" sz="1400" dirty="0">
                <a:latin typeface="+mj-ea"/>
                <a:ea typeface="+mj-ea"/>
              </a:rPr>
              <a:t>(()</a:t>
            </a:r>
            <a:r>
              <a:rPr lang="ko-KR" altLang="en-US" sz="1400" dirty="0">
                <a:latin typeface="+mj-ea"/>
                <a:ea typeface="+mj-ea"/>
              </a:rPr>
              <a:t>는 다음 상황에서만 허용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</a:rPr>
              <a:t>      : </a:t>
            </a:r>
            <a:r>
              <a:rPr lang="ko-KR" altLang="en-US" sz="1400" dirty="0">
                <a:latin typeface="+mj-ea"/>
                <a:ea typeface="+mj-ea"/>
              </a:rPr>
              <a:t>수식이 </a:t>
            </a:r>
            <a:r>
              <a:rPr lang="ko-KR" altLang="en-US" sz="1400" dirty="0" err="1">
                <a:latin typeface="+mj-ea"/>
                <a:ea typeface="+mj-ea"/>
              </a:rPr>
              <a:t>비어있거나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" altLang="ko-KR" sz="1400" dirty="0">
                <a:latin typeface="+mj-ea"/>
                <a:ea typeface="+mj-ea"/>
              </a:rPr>
              <a:t>equation</a:t>
            </a:r>
            <a:r>
              <a:rPr lang="ko-KR" altLang="en-US" sz="1400" dirty="0">
                <a:latin typeface="+mj-ea"/>
                <a:ea typeface="+mj-ea"/>
              </a:rPr>
              <a:t>이 빈 문자열</a:t>
            </a:r>
            <a:r>
              <a:rPr lang="en-US" altLang="ko-KR" sz="1400" dirty="0">
                <a:latin typeface="+mj-ea"/>
                <a:ea typeface="+mj-ea"/>
              </a:rPr>
              <a:t>), </a:t>
            </a:r>
            <a:r>
              <a:rPr lang="ko-KR" altLang="en-US" sz="1400" dirty="0">
                <a:latin typeface="+mj-ea"/>
                <a:ea typeface="+mj-ea"/>
              </a:rPr>
              <a:t>마지막 입력이 연산자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예</a:t>
            </a:r>
            <a:r>
              <a:rPr lang="en-US" altLang="ko-KR" sz="1400" dirty="0">
                <a:latin typeface="+mj-ea"/>
                <a:ea typeface="+mj-ea"/>
              </a:rPr>
              <a:t>: +, -, *, /)</a:t>
            </a:r>
            <a:r>
              <a:rPr lang="ko-KR" altLang="en-US" sz="1400" dirty="0">
                <a:latin typeface="+mj-ea"/>
                <a:ea typeface="+mj-ea"/>
              </a:rPr>
              <a:t>인 경우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     : </a:t>
            </a:r>
            <a:r>
              <a:rPr lang="ko-KR" altLang="en-US" sz="1400" dirty="0">
                <a:latin typeface="+mj-ea"/>
                <a:ea typeface="+mj-ea"/>
              </a:rPr>
              <a:t>여는 괄호 뒤에 숫자나 새로운 계산식이 나올 가능성이 있는 경우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b="1" dirty="0">
                <a:latin typeface="+mj-ea"/>
                <a:ea typeface="+mj-ea"/>
              </a:rPr>
              <a:t>2.</a:t>
            </a:r>
            <a:r>
              <a:rPr lang="ko-KR" altLang="en-US" sz="1400" b="1" dirty="0">
                <a:latin typeface="+mj-ea"/>
                <a:ea typeface="+mj-ea"/>
              </a:rPr>
              <a:t>닫는 괄호 추가 조건</a:t>
            </a:r>
            <a:endParaRPr lang="en-US" altLang="ko-KR" sz="1400" b="1" dirty="0">
              <a:latin typeface="+mj-ea"/>
              <a:ea typeface="+mj-ea"/>
            </a:endParaRPr>
          </a:p>
          <a:p>
            <a:r>
              <a:rPr lang="ko-KR" altLang="en-US" sz="1400" b="1" dirty="0">
                <a:latin typeface="+mj-ea"/>
                <a:ea typeface="+mj-ea"/>
              </a:rPr>
              <a:t>   </a:t>
            </a:r>
            <a:r>
              <a:rPr lang="en-US" altLang="ko-KR" sz="1400" b="1" dirty="0">
                <a:latin typeface="+mj-ea"/>
                <a:ea typeface="+mj-ea"/>
              </a:rPr>
              <a:t>-</a:t>
            </a:r>
            <a:r>
              <a:rPr lang="ko-KR" altLang="en-US" sz="1400" dirty="0">
                <a:latin typeface="+mj-ea"/>
                <a:ea typeface="+mj-ea"/>
              </a:rPr>
              <a:t>닫는 괄호</a:t>
            </a:r>
            <a:r>
              <a:rPr lang="en-US" altLang="ko-KR" sz="1400" dirty="0">
                <a:latin typeface="+mj-ea"/>
                <a:ea typeface="+mj-ea"/>
              </a:rPr>
              <a:t>())</a:t>
            </a:r>
            <a:r>
              <a:rPr lang="ko-KR" altLang="en-US" sz="1400" dirty="0">
                <a:latin typeface="+mj-ea"/>
                <a:ea typeface="+mj-ea"/>
              </a:rPr>
              <a:t>는 다음 상황에서만 허용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</a:rPr>
              <a:t>      : </a:t>
            </a:r>
            <a:r>
              <a:rPr lang="ko-KR" altLang="en-US" sz="1400" dirty="0">
                <a:latin typeface="+mj-ea"/>
                <a:ea typeface="+mj-ea"/>
              </a:rPr>
              <a:t>이미 열린 괄호의 개수</a:t>
            </a:r>
            <a:r>
              <a:rPr lang="en-US" altLang="ko-KR" sz="1400" dirty="0">
                <a:latin typeface="+mj-ea"/>
                <a:ea typeface="+mj-ea"/>
              </a:rPr>
              <a:t>(()</a:t>
            </a:r>
            <a:r>
              <a:rPr lang="ko-KR" altLang="en-US" sz="1400" dirty="0">
                <a:latin typeface="+mj-ea"/>
                <a:ea typeface="+mj-ea"/>
              </a:rPr>
              <a:t>가 닫힌 괄호의 개수</a:t>
            </a:r>
            <a:r>
              <a:rPr lang="en-US" altLang="ko-KR" sz="1400" dirty="0">
                <a:latin typeface="+mj-ea"/>
                <a:ea typeface="+mj-ea"/>
              </a:rPr>
              <a:t>())</a:t>
            </a:r>
            <a:r>
              <a:rPr lang="ko-KR" altLang="en-US" sz="1400" dirty="0">
                <a:latin typeface="+mj-ea"/>
                <a:ea typeface="+mj-ea"/>
              </a:rPr>
              <a:t>보다 많아야 함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     : </a:t>
            </a:r>
            <a:r>
              <a:rPr lang="ko-KR" altLang="en-US" sz="1400" dirty="0">
                <a:latin typeface="+mj-ea"/>
                <a:ea typeface="+mj-ea"/>
              </a:rPr>
              <a:t>마지막 입력이 숫자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닫는 괄호</a:t>
            </a:r>
            <a:r>
              <a:rPr lang="en-US" altLang="ko-KR" sz="1400" dirty="0">
                <a:latin typeface="+mj-ea"/>
                <a:ea typeface="+mj-ea"/>
              </a:rPr>
              <a:t>()), </a:t>
            </a:r>
            <a:r>
              <a:rPr lang="ko-KR" altLang="en-US" sz="1400" dirty="0">
                <a:latin typeface="+mj-ea"/>
                <a:ea typeface="+mj-ea"/>
              </a:rPr>
              <a:t>또는 </a:t>
            </a:r>
            <a:r>
              <a:rPr lang="el-GR" altLang="ko-KR" sz="1400" dirty="0">
                <a:latin typeface="+mj-ea"/>
                <a:ea typeface="+mj-ea"/>
              </a:rPr>
              <a:t>π/</a:t>
            </a:r>
            <a:r>
              <a:rPr lang="en" altLang="ko-KR" sz="1400" dirty="0">
                <a:latin typeface="+mj-ea"/>
                <a:ea typeface="+mj-ea"/>
              </a:rPr>
              <a:t>e </a:t>
            </a:r>
            <a:r>
              <a:rPr lang="ko-KR" altLang="en-US" sz="1400" dirty="0">
                <a:latin typeface="+mj-ea"/>
                <a:ea typeface="+mj-ea"/>
              </a:rPr>
              <a:t>등의 상수여야 함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닫는 괄호 뒤에 숫자</a:t>
            </a:r>
            <a:r>
              <a:rPr lang="en-US" altLang="ko-KR" sz="1400" dirty="0">
                <a:latin typeface="+mj-ea"/>
                <a:ea typeface="+mj-ea"/>
              </a:rPr>
              <a:t>/</a:t>
            </a:r>
            <a:r>
              <a:rPr lang="ko-KR" altLang="en-US" sz="1400" dirty="0">
                <a:latin typeface="+mj-ea"/>
                <a:ea typeface="+mj-ea"/>
              </a:rPr>
              <a:t>연산자가 나올 수 없음</a:t>
            </a:r>
            <a:r>
              <a:rPr lang="en-US" altLang="ko-KR" sz="1400" dirty="0">
                <a:latin typeface="+mj-ea"/>
                <a:ea typeface="+mj-ea"/>
              </a:rPr>
              <a:t>).</a:t>
            </a:r>
          </a:p>
          <a:p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b="1" dirty="0">
                <a:latin typeface="+mj-ea"/>
                <a:ea typeface="+mj-ea"/>
              </a:rPr>
              <a:t>3.</a:t>
            </a:r>
            <a:r>
              <a:rPr lang="ko-KR" altLang="en-US" sz="1400" b="1" dirty="0">
                <a:latin typeface="+mj-ea"/>
                <a:ea typeface="+mj-ea"/>
              </a:rPr>
              <a:t>전체 괄호 검증 조건</a:t>
            </a:r>
            <a:endParaRPr lang="en-US" altLang="ko-KR" sz="1400" b="1" dirty="0">
              <a:latin typeface="+mj-ea"/>
              <a:ea typeface="+mj-ea"/>
            </a:endParaRPr>
          </a:p>
          <a:p>
            <a:r>
              <a:rPr lang="ko-KR" altLang="en-US" sz="1400" b="1" dirty="0">
                <a:latin typeface="+mj-ea"/>
                <a:ea typeface="+mj-ea"/>
              </a:rPr>
              <a:t>   </a:t>
            </a:r>
            <a:r>
              <a:rPr lang="en-US" altLang="ko-KR" sz="1400" b="1" dirty="0">
                <a:latin typeface="+mj-ea"/>
                <a:ea typeface="+mj-ea"/>
              </a:rPr>
              <a:t>-</a:t>
            </a:r>
            <a:r>
              <a:rPr lang="ko-KR" altLang="en-US" sz="1400" dirty="0">
                <a:latin typeface="+mj-ea"/>
                <a:ea typeface="+mj-ea"/>
              </a:rPr>
              <a:t>전체 수식에서 닫힌 괄호의 개수가 열린 괄호의 개수보다 많아지지 않도록 해야 함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  -</a:t>
            </a:r>
            <a:r>
              <a:rPr lang="ko-KR" altLang="en-US" sz="1400" dirty="0">
                <a:latin typeface="+mj-ea"/>
                <a:ea typeface="+mj-ea"/>
              </a:rPr>
              <a:t>계산 실행 시</a:t>
            </a:r>
            <a:r>
              <a:rPr lang="en-US" altLang="ko-KR" sz="1400" dirty="0">
                <a:latin typeface="+mj-ea"/>
                <a:ea typeface="+mj-ea"/>
              </a:rPr>
              <a:t>(= </a:t>
            </a:r>
            <a:r>
              <a:rPr lang="ko-KR" altLang="en-US" sz="1400" dirty="0">
                <a:latin typeface="+mj-ea"/>
                <a:ea typeface="+mj-ea"/>
              </a:rPr>
              <a:t>버튼</a:t>
            </a:r>
            <a:r>
              <a:rPr lang="en-US" altLang="ko-KR" sz="1400" dirty="0">
                <a:latin typeface="+mj-ea"/>
                <a:ea typeface="+mj-ea"/>
              </a:rPr>
              <a:t>) </a:t>
            </a:r>
            <a:r>
              <a:rPr lang="ko-KR" altLang="en-US" sz="1400" dirty="0">
                <a:latin typeface="+mj-ea"/>
                <a:ea typeface="+mj-ea"/>
              </a:rPr>
              <a:t>괄호가 균형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열린 괄호 수 </a:t>
            </a:r>
            <a:r>
              <a:rPr lang="en-US" altLang="ko-KR" sz="1400" dirty="0">
                <a:latin typeface="+mj-ea"/>
                <a:ea typeface="+mj-ea"/>
              </a:rPr>
              <a:t>=== </a:t>
            </a:r>
            <a:r>
              <a:rPr lang="ko-KR" altLang="en-US" sz="1400" dirty="0">
                <a:latin typeface="+mj-ea"/>
                <a:ea typeface="+mj-ea"/>
              </a:rPr>
              <a:t>닫힌 괄호 수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을 </a:t>
            </a:r>
            <a:r>
              <a:rPr lang="ko-KR" altLang="en-US" sz="1400" dirty="0" err="1">
                <a:latin typeface="+mj-ea"/>
                <a:ea typeface="+mj-ea"/>
              </a:rPr>
              <a:t>이루어야만</a:t>
            </a:r>
            <a:r>
              <a:rPr lang="ko-KR" altLang="en-US" sz="1400" dirty="0">
                <a:latin typeface="+mj-ea"/>
                <a:ea typeface="+mj-ea"/>
              </a:rPr>
              <a:t> 계산이 수행되도록 설정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b="1" dirty="0">
                <a:latin typeface="+mj-ea"/>
                <a:ea typeface="+mj-ea"/>
              </a:rPr>
              <a:t>(</a:t>
            </a:r>
            <a:r>
              <a:rPr lang="ko-KR" altLang="en-US" sz="1400" b="1" dirty="0">
                <a:latin typeface="+mj-ea"/>
                <a:ea typeface="+mj-ea"/>
              </a:rPr>
              <a:t>코드작성</a:t>
            </a:r>
            <a:r>
              <a:rPr lang="en-US" altLang="ko-KR" sz="1400" b="1" dirty="0">
                <a:latin typeface="+mj-ea"/>
                <a:ea typeface="+mj-ea"/>
              </a:rPr>
              <a:t>)</a:t>
            </a:r>
          </a:p>
          <a:p>
            <a:r>
              <a:rPr lang="en-US" altLang="ko-KR" sz="1400" dirty="0">
                <a:latin typeface="+mj-ea"/>
                <a:ea typeface="+mj-ea"/>
              </a:rPr>
              <a:t>else if (value === "( )") {</a:t>
            </a:r>
          </a:p>
          <a:p>
            <a:r>
              <a:rPr lang="en-US" altLang="ko-KR" sz="1400" dirty="0">
                <a:latin typeface="+mj-ea"/>
                <a:ea typeface="+mj-ea"/>
              </a:rPr>
              <a:t>    const </a:t>
            </a:r>
            <a:r>
              <a:rPr lang="en-US" altLang="ko-KR" sz="1400" dirty="0" err="1">
                <a:latin typeface="+mj-ea"/>
                <a:ea typeface="+mj-ea"/>
              </a:rPr>
              <a:t>openBrackets</a:t>
            </a:r>
            <a:r>
              <a:rPr lang="en-US" altLang="ko-KR" sz="1400" dirty="0">
                <a:latin typeface="+mj-ea"/>
                <a:ea typeface="+mj-ea"/>
              </a:rPr>
              <a:t> = (</a:t>
            </a:r>
            <a:r>
              <a:rPr lang="en-US" altLang="ko-KR" sz="1400" dirty="0" err="1">
                <a:latin typeface="+mj-ea"/>
                <a:ea typeface="+mj-ea"/>
              </a:rPr>
              <a:t>equation.match</a:t>
            </a:r>
            <a:r>
              <a:rPr lang="en-US" altLang="ko-KR" sz="1400" dirty="0">
                <a:latin typeface="+mj-ea"/>
                <a:ea typeface="+mj-ea"/>
              </a:rPr>
              <a:t>(/\(/g) || []).length; // </a:t>
            </a:r>
            <a:r>
              <a:rPr lang="ko-KR" altLang="en-US" sz="1400" dirty="0">
                <a:latin typeface="+mj-ea"/>
                <a:ea typeface="+mj-ea"/>
              </a:rPr>
              <a:t>열린 괄호 수</a:t>
            </a:r>
          </a:p>
          <a:p>
            <a:r>
              <a:rPr lang="ko-KR" altLang="en-US" sz="1400" dirty="0">
                <a:latin typeface="+mj-ea"/>
                <a:ea typeface="+mj-ea"/>
              </a:rPr>
              <a:t>    </a:t>
            </a:r>
            <a:r>
              <a:rPr lang="en-US" altLang="ko-KR" sz="1400" dirty="0">
                <a:latin typeface="+mj-ea"/>
                <a:ea typeface="+mj-ea"/>
              </a:rPr>
              <a:t>const </a:t>
            </a:r>
            <a:r>
              <a:rPr lang="en-US" altLang="ko-KR" sz="1400" dirty="0" err="1">
                <a:latin typeface="+mj-ea"/>
                <a:ea typeface="+mj-ea"/>
              </a:rPr>
              <a:t>closeBrackets</a:t>
            </a:r>
            <a:r>
              <a:rPr lang="en-US" altLang="ko-KR" sz="1400" dirty="0">
                <a:latin typeface="+mj-ea"/>
                <a:ea typeface="+mj-ea"/>
              </a:rPr>
              <a:t> = (</a:t>
            </a:r>
            <a:r>
              <a:rPr lang="en-US" altLang="ko-KR" sz="1400" dirty="0" err="1">
                <a:latin typeface="+mj-ea"/>
                <a:ea typeface="+mj-ea"/>
              </a:rPr>
              <a:t>equation.match</a:t>
            </a:r>
            <a:r>
              <a:rPr lang="en-US" altLang="ko-KR" sz="1400" dirty="0">
                <a:latin typeface="+mj-ea"/>
                <a:ea typeface="+mj-ea"/>
              </a:rPr>
              <a:t>(/\)/g) || []).length; // </a:t>
            </a:r>
            <a:r>
              <a:rPr lang="ko-KR" altLang="en-US" sz="1400" dirty="0">
                <a:latin typeface="+mj-ea"/>
                <a:ea typeface="+mj-ea"/>
              </a:rPr>
              <a:t>닫힌 괄호 수</a:t>
            </a:r>
          </a:p>
          <a:p>
            <a:endParaRPr lang="ko-KR" altLang="en-US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    </a:t>
            </a:r>
            <a:r>
              <a:rPr lang="en-US" altLang="ko-KR" sz="1400" dirty="0">
                <a:latin typeface="+mj-ea"/>
                <a:ea typeface="+mj-ea"/>
              </a:rPr>
              <a:t>if (</a:t>
            </a:r>
            <a:r>
              <a:rPr lang="en-US" altLang="ko-KR" sz="1400" dirty="0" err="1">
                <a:latin typeface="+mj-ea"/>
                <a:ea typeface="+mj-ea"/>
              </a:rPr>
              <a:t>openBrackets</a:t>
            </a:r>
            <a:r>
              <a:rPr lang="en-US" altLang="ko-KR" sz="1400" dirty="0">
                <a:latin typeface="+mj-ea"/>
                <a:ea typeface="+mj-ea"/>
              </a:rPr>
              <a:t> &gt; </a:t>
            </a:r>
            <a:r>
              <a:rPr lang="en-US" altLang="ko-KR" sz="1400" dirty="0" err="1">
                <a:latin typeface="+mj-ea"/>
                <a:ea typeface="+mj-ea"/>
              </a:rPr>
              <a:t>closeBrackets</a:t>
            </a:r>
            <a:r>
              <a:rPr lang="en-US" altLang="ko-KR" sz="1400" dirty="0">
                <a:latin typeface="+mj-ea"/>
                <a:ea typeface="+mj-ea"/>
              </a:rPr>
              <a:t> &amp;&amp; /[\d</a:t>
            </a:r>
            <a:r>
              <a:rPr lang="el-GR" altLang="ko-KR" sz="1400" dirty="0">
                <a:latin typeface="+mj-ea"/>
                <a:ea typeface="+mj-ea"/>
              </a:rPr>
              <a:t>π</a:t>
            </a:r>
            <a:r>
              <a:rPr lang="en-US" altLang="ko-KR" sz="1400" dirty="0">
                <a:latin typeface="+mj-ea"/>
                <a:ea typeface="+mj-ea"/>
              </a:rPr>
              <a:t>e)]$/.test(equation)) {</a:t>
            </a:r>
          </a:p>
          <a:p>
            <a:r>
              <a:rPr lang="en-US" altLang="ko-KR" sz="1400" dirty="0">
                <a:latin typeface="+mj-ea"/>
                <a:ea typeface="+mj-ea"/>
              </a:rPr>
              <a:t>        // </a:t>
            </a:r>
            <a:r>
              <a:rPr lang="ko-KR" altLang="en-US" sz="1400" dirty="0">
                <a:latin typeface="+mj-ea"/>
                <a:ea typeface="+mj-ea"/>
              </a:rPr>
              <a:t>닫는 괄호 추가 조건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ko-KR" altLang="en-US" sz="1400" dirty="0">
                <a:latin typeface="+mj-ea"/>
                <a:ea typeface="+mj-ea"/>
              </a:rPr>
              <a:t>열린 괄호가 닫힌 괄호보다 많고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마지막 입력이 숫자</a:t>
            </a:r>
            <a:r>
              <a:rPr lang="en-US" altLang="ko-KR" sz="1400" dirty="0">
                <a:latin typeface="+mj-ea"/>
                <a:ea typeface="+mj-ea"/>
              </a:rPr>
              <a:t>/</a:t>
            </a:r>
            <a:r>
              <a:rPr lang="el-GR" altLang="ko-KR" sz="1400" dirty="0">
                <a:latin typeface="+mj-ea"/>
                <a:ea typeface="+mj-ea"/>
              </a:rPr>
              <a:t>π/</a:t>
            </a:r>
            <a:r>
              <a:rPr lang="en-US" altLang="ko-KR" sz="1400" dirty="0">
                <a:latin typeface="+mj-ea"/>
                <a:ea typeface="+mj-ea"/>
              </a:rPr>
              <a:t>e/</a:t>
            </a:r>
            <a:r>
              <a:rPr lang="ko-KR" altLang="en-US" sz="1400" dirty="0">
                <a:latin typeface="+mj-ea"/>
                <a:ea typeface="+mj-ea"/>
              </a:rPr>
              <a:t>닫힌 괄호일 때</a:t>
            </a:r>
          </a:p>
          <a:p>
            <a:r>
              <a:rPr lang="ko-KR" altLang="en-US" sz="1400" dirty="0">
                <a:latin typeface="+mj-ea"/>
                <a:ea typeface="+mj-ea"/>
              </a:rPr>
              <a:t>        </a:t>
            </a:r>
            <a:r>
              <a:rPr lang="en-US" altLang="ko-KR" sz="1400" dirty="0">
                <a:latin typeface="+mj-ea"/>
                <a:ea typeface="+mj-ea"/>
              </a:rPr>
              <a:t>equation += ")";</a:t>
            </a:r>
          </a:p>
          <a:p>
            <a:r>
              <a:rPr lang="en-US" altLang="ko-KR" sz="1400" dirty="0">
                <a:latin typeface="+mj-ea"/>
                <a:ea typeface="+mj-ea"/>
              </a:rPr>
              <a:t>    } else if (/[\+\-\*\/\(]$|^$/.test(equation)) {</a:t>
            </a:r>
          </a:p>
          <a:p>
            <a:r>
              <a:rPr lang="en-US" altLang="ko-KR" sz="1400" dirty="0">
                <a:latin typeface="+mj-ea"/>
                <a:ea typeface="+mj-ea"/>
              </a:rPr>
              <a:t>        // </a:t>
            </a:r>
            <a:r>
              <a:rPr lang="ko-KR" altLang="en-US" sz="1400" dirty="0">
                <a:latin typeface="+mj-ea"/>
                <a:ea typeface="+mj-ea"/>
              </a:rPr>
              <a:t>여는 괄호 추가 조건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ko-KR" altLang="en-US" sz="1400" dirty="0">
                <a:latin typeface="+mj-ea"/>
                <a:ea typeface="+mj-ea"/>
              </a:rPr>
              <a:t>마지막 입력이 연산자</a:t>
            </a:r>
            <a:r>
              <a:rPr lang="en-US" altLang="ko-KR" sz="1400" dirty="0">
                <a:latin typeface="+mj-ea"/>
                <a:ea typeface="+mj-ea"/>
              </a:rPr>
              <a:t>/</a:t>
            </a:r>
            <a:r>
              <a:rPr lang="ko-KR" altLang="en-US" sz="1400" dirty="0">
                <a:latin typeface="+mj-ea"/>
                <a:ea typeface="+mj-ea"/>
              </a:rPr>
              <a:t>여는 괄호이거나 수식이 비어 있을 때</a:t>
            </a:r>
          </a:p>
          <a:p>
            <a:r>
              <a:rPr lang="ko-KR" altLang="en-US" sz="1400" dirty="0">
                <a:latin typeface="+mj-ea"/>
                <a:ea typeface="+mj-ea"/>
              </a:rPr>
              <a:t>        </a:t>
            </a:r>
            <a:r>
              <a:rPr lang="en-US" altLang="ko-KR" sz="1400" dirty="0">
                <a:latin typeface="+mj-ea"/>
                <a:ea typeface="+mj-ea"/>
              </a:rPr>
              <a:t>equation += "(";</a:t>
            </a:r>
          </a:p>
          <a:p>
            <a:r>
              <a:rPr lang="en-US" altLang="ko-KR" sz="1400" dirty="0">
                <a:latin typeface="+mj-ea"/>
                <a:ea typeface="+mj-ea"/>
              </a:rPr>
              <a:t>    }</a:t>
            </a:r>
          </a:p>
          <a:p>
            <a:r>
              <a:rPr lang="en-US" altLang="ko-KR" sz="1400" dirty="0">
                <a:latin typeface="+mj-ea"/>
                <a:ea typeface="+mj-ea"/>
              </a:rPr>
              <a:t>    </a:t>
            </a:r>
            <a:r>
              <a:rPr lang="en-US" altLang="ko-KR" sz="1400" dirty="0" err="1">
                <a:latin typeface="+mj-ea"/>
                <a:ea typeface="+mj-ea"/>
              </a:rPr>
              <a:t>equationDisplay.textContent</a:t>
            </a:r>
            <a:r>
              <a:rPr lang="en-US" altLang="ko-KR" sz="1400" dirty="0">
                <a:latin typeface="+mj-ea"/>
                <a:ea typeface="+mj-ea"/>
              </a:rPr>
              <a:t> = equation; // </a:t>
            </a:r>
            <a:r>
              <a:rPr lang="ko-KR" altLang="en-US" sz="1400" dirty="0">
                <a:latin typeface="+mj-ea"/>
                <a:ea typeface="+mj-ea"/>
              </a:rPr>
              <a:t>수식 화면 업데이트</a:t>
            </a:r>
          </a:p>
          <a:p>
            <a:r>
              <a:rPr lang="en-US" altLang="ko-KR" sz="1400" dirty="0">
                <a:latin typeface="+mj-ea"/>
                <a:ea typeface="+mj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7441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81B1F-DEC3-93E6-F45D-1C2EA061A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E152FA-5652-CB50-61BA-E15BDD5BCF6D}"/>
              </a:ext>
            </a:extLst>
          </p:cNvPr>
          <p:cNvSpPr txBox="1"/>
          <p:nvPr/>
        </p:nvSpPr>
        <p:spPr>
          <a:xfrm>
            <a:off x="148581" y="217240"/>
            <a:ext cx="1103058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+mj-ea"/>
                <a:ea typeface="+mj-ea"/>
              </a:rPr>
              <a:t>코드 설명</a:t>
            </a:r>
          </a:p>
          <a:p>
            <a:pPr>
              <a:buFont typeface="+mj-lt"/>
              <a:buAutoNum type="arabicPeriod"/>
            </a:pPr>
            <a:r>
              <a:rPr lang="ko-KR" altLang="en-US" sz="1400" b="1" dirty="0">
                <a:latin typeface="+mj-ea"/>
                <a:ea typeface="+mj-ea"/>
              </a:rPr>
              <a:t>열린 괄호 개수와 닫힌 괄호 개수 확인</a:t>
            </a:r>
            <a:endParaRPr lang="en-US" altLang="ko-KR" sz="1400" b="1" dirty="0">
              <a:latin typeface="+mj-ea"/>
              <a:ea typeface="+mj-ea"/>
            </a:endParaRPr>
          </a:p>
          <a:p>
            <a:r>
              <a:rPr lang="ko-KR" altLang="en-US" sz="1400" b="1" dirty="0">
                <a:latin typeface="+mj-ea"/>
                <a:ea typeface="+mj-ea"/>
              </a:rPr>
              <a:t>  </a:t>
            </a:r>
            <a:r>
              <a:rPr lang="en" altLang="ko-KR" sz="1400" dirty="0" err="1">
                <a:latin typeface="+mj-ea"/>
                <a:ea typeface="+mj-ea"/>
              </a:rPr>
              <a:t>equation.match</a:t>
            </a:r>
            <a:r>
              <a:rPr lang="en" altLang="ko-KR" sz="1400" dirty="0">
                <a:latin typeface="+mj-ea"/>
                <a:ea typeface="+mj-ea"/>
              </a:rPr>
              <a:t>(/\(/g)</a:t>
            </a:r>
            <a:r>
              <a:rPr lang="ko-KR" altLang="en-US" sz="1400" dirty="0">
                <a:latin typeface="+mj-ea"/>
                <a:ea typeface="+mj-ea"/>
              </a:rPr>
              <a:t>로 열린 괄호</a:t>
            </a:r>
            <a:r>
              <a:rPr lang="en-US" altLang="ko-KR" sz="1400" dirty="0">
                <a:latin typeface="+mj-ea"/>
                <a:ea typeface="+mj-ea"/>
              </a:rPr>
              <a:t>(() </a:t>
            </a:r>
            <a:r>
              <a:rPr lang="ko-KR" altLang="en-US" sz="1400" dirty="0">
                <a:latin typeface="+mj-ea"/>
                <a:ea typeface="+mj-ea"/>
              </a:rPr>
              <a:t>개수를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" altLang="ko-KR" sz="1400" dirty="0" err="1">
                <a:latin typeface="+mj-ea"/>
                <a:ea typeface="+mj-ea"/>
              </a:rPr>
              <a:t>equation.match</a:t>
            </a:r>
            <a:r>
              <a:rPr lang="en" altLang="ko-KR" sz="1400" dirty="0">
                <a:latin typeface="+mj-ea"/>
                <a:ea typeface="+mj-ea"/>
              </a:rPr>
              <a:t>(/\)/g)</a:t>
            </a:r>
            <a:r>
              <a:rPr lang="ko-KR" altLang="en-US" sz="1400" dirty="0">
                <a:latin typeface="+mj-ea"/>
                <a:ea typeface="+mj-ea"/>
              </a:rPr>
              <a:t>로 닫힌 괄호</a:t>
            </a:r>
            <a:r>
              <a:rPr lang="en-US" altLang="ko-KR" sz="1400" dirty="0">
                <a:latin typeface="+mj-ea"/>
                <a:ea typeface="+mj-ea"/>
              </a:rPr>
              <a:t>()) </a:t>
            </a:r>
            <a:r>
              <a:rPr lang="ko-KR" altLang="en-US" sz="1400" dirty="0">
                <a:latin typeface="+mj-ea"/>
                <a:ea typeface="+mj-ea"/>
              </a:rPr>
              <a:t>개수를 계산합니다</a:t>
            </a:r>
            <a:r>
              <a:rPr lang="en-US" altLang="ko-KR" sz="1400" dirty="0">
                <a:latin typeface="+mj-ea"/>
                <a:ea typeface="+mj-ea"/>
              </a:rPr>
              <a:t>. </a:t>
            </a:r>
          </a:p>
          <a:p>
            <a:r>
              <a:rPr lang="en-US" altLang="ko-KR" sz="1400" dirty="0">
                <a:latin typeface="+mj-ea"/>
                <a:ea typeface="+mj-ea"/>
              </a:rPr>
              <a:t>  </a:t>
            </a:r>
            <a:r>
              <a:rPr lang="en" altLang="ko-KR" sz="1400" dirty="0">
                <a:latin typeface="+mj-ea"/>
                <a:ea typeface="+mj-ea"/>
              </a:rPr>
              <a:t>match()</a:t>
            </a:r>
            <a:r>
              <a:rPr lang="ko-KR" altLang="en-US" sz="1400" dirty="0">
                <a:latin typeface="+mj-ea"/>
                <a:ea typeface="+mj-ea"/>
              </a:rPr>
              <a:t>는 배열을 반환하므로</a:t>
            </a:r>
            <a:r>
              <a:rPr lang="en-US" altLang="ko-KR" sz="1400" dirty="0">
                <a:latin typeface="+mj-ea"/>
                <a:ea typeface="+mj-ea"/>
              </a:rPr>
              <a:t>, || []</a:t>
            </a:r>
            <a:r>
              <a:rPr lang="ko-KR" altLang="en-US" sz="1400" dirty="0" err="1">
                <a:latin typeface="+mj-ea"/>
                <a:ea typeface="+mj-ea"/>
              </a:rPr>
              <a:t>를</a:t>
            </a:r>
            <a:r>
              <a:rPr lang="ko-KR" altLang="en-US" sz="1400" dirty="0">
                <a:latin typeface="+mj-ea"/>
                <a:ea typeface="+mj-ea"/>
              </a:rPr>
              <a:t> 사용해 매치되지 않을 경우에도 빈 배열로 처리합니다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b="1" dirty="0">
                <a:latin typeface="+mj-ea"/>
                <a:ea typeface="+mj-ea"/>
              </a:rPr>
              <a:t>2.</a:t>
            </a:r>
            <a:r>
              <a:rPr lang="ko-KR" altLang="en-US" sz="1400" b="1" dirty="0">
                <a:latin typeface="+mj-ea"/>
                <a:ea typeface="+mj-ea"/>
              </a:rPr>
              <a:t>닫는 괄호 추가 조건</a:t>
            </a:r>
            <a:endParaRPr lang="en-US" altLang="ko-KR" sz="1400" b="1" dirty="0">
              <a:latin typeface="+mj-ea"/>
              <a:ea typeface="+mj-ea"/>
            </a:endParaRPr>
          </a:p>
          <a:p>
            <a:r>
              <a:rPr lang="ko-KR" altLang="en-US" sz="1400" b="1" dirty="0">
                <a:latin typeface="+mj-ea"/>
                <a:ea typeface="+mj-ea"/>
              </a:rPr>
              <a:t>   </a:t>
            </a:r>
            <a:r>
              <a:rPr lang="en-US" altLang="ko-KR" sz="1400" b="1" dirty="0">
                <a:latin typeface="+mj-ea"/>
                <a:ea typeface="+mj-ea"/>
              </a:rPr>
              <a:t>-</a:t>
            </a:r>
            <a:r>
              <a:rPr lang="en" altLang="ko-KR" sz="1400" dirty="0" err="1">
                <a:latin typeface="+mj-ea"/>
                <a:ea typeface="+mj-ea"/>
              </a:rPr>
              <a:t>openBrackets</a:t>
            </a:r>
            <a:r>
              <a:rPr lang="en" altLang="ko-KR" sz="1400" dirty="0">
                <a:latin typeface="+mj-ea"/>
                <a:ea typeface="+mj-ea"/>
              </a:rPr>
              <a:t> &gt; </a:t>
            </a:r>
            <a:r>
              <a:rPr lang="en" altLang="ko-KR" sz="1400" dirty="0" err="1">
                <a:latin typeface="+mj-ea"/>
                <a:ea typeface="+mj-ea"/>
              </a:rPr>
              <a:t>closeBrackets</a:t>
            </a:r>
            <a:r>
              <a:rPr lang="en" altLang="ko-KR" sz="1400" dirty="0">
                <a:latin typeface="+mj-ea"/>
                <a:ea typeface="+mj-ea"/>
              </a:rPr>
              <a:t>: </a:t>
            </a:r>
            <a:r>
              <a:rPr lang="ko-KR" altLang="en-US" sz="1400" dirty="0">
                <a:latin typeface="+mj-ea"/>
                <a:ea typeface="+mj-ea"/>
              </a:rPr>
              <a:t>열린 괄호가 닫힌 괄호보다 많아야 함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  -/[\</a:t>
            </a:r>
            <a:r>
              <a:rPr lang="en" altLang="ko-KR" sz="1400" dirty="0">
                <a:latin typeface="+mj-ea"/>
                <a:ea typeface="+mj-ea"/>
              </a:rPr>
              <a:t>d</a:t>
            </a:r>
            <a:r>
              <a:rPr lang="el-GR" altLang="ko-KR" sz="1400" dirty="0">
                <a:latin typeface="+mj-ea"/>
                <a:ea typeface="+mj-ea"/>
              </a:rPr>
              <a:t>π</a:t>
            </a:r>
            <a:r>
              <a:rPr lang="en" altLang="ko-KR" sz="1400" dirty="0">
                <a:latin typeface="+mj-ea"/>
                <a:ea typeface="+mj-ea"/>
              </a:rPr>
              <a:t>e)]$/.test(equation): </a:t>
            </a:r>
            <a:r>
              <a:rPr lang="ko-KR" altLang="en-US" sz="1400" dirty="0">
                <a:latin typeface="+mj-ea"/>
                <a:ea typeface="+mj-ea"/>
              </a:rPr>
              <a:t>마지막 입력이 숫자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l-GR" altLang="ko-KR" sz="1400" dirty="0">
                <a:latin typeface="+mj-ea"/>
                <a:ea typeface="+mj-ea"/>
              </a:rPr>
              <a:t>π, </a:t>
            </a:r>
            <a:r>
              <a:rPr lang="en" altLang="ko-KR" sz="1400" dirty="0">
                <a:latin typeface="+mj-ea"/>
                <a:ea typeface="+mj-ea"/>
              </a:rPr>
              <a:t>e, </a:t>
            </a:r>
            <a:r>
              <a:rPr lang="ko-KR" altLang="en-US" sz="1400" dirty="0">
                <a:latin typeface="+mj-ea"/>
                <a:ea typeface="+mj-ea"/>
              </a:rPr>
              <a:t>또는 닫힌 괄호일 때만 닫는 괄호 추가 가능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b="1" dirty="0">
                <a:latin typeface="+mj-ea"/>
                <a:ea typeface="+mj-ea"/>
              </a:rPr>
              <a:t>3.</a:t>
            </a:r>
            <a:r>
              <a:rPr lang="ko-KR" altLang="en-US" sz="1400" b="1" dirty="0">
                <a:latin typeface="+mj-ea"/>
                <a:ea typeface="+mj-ea"/>
              </a:rPr>
              <a:t>여는 괄호 추가 조건</a:t>
            </a:r>
            <a:endParaRPr lang="en-US" altLang="ko-KR" sz="1400" b="1" dirty="0">
              <a:latin typeface="+mj-ea"/>
              <a:ea typeface="+mj-ea"/>
            </a:endParaRPr>
          </a:p>
          <a:p>
            <a:r>
              <a:rPr lang="ko-KR" altLang="en-US" sz="1400" b="1" dirty="0">
                <a:latin typeface="+mj-ea"/>
                <a:ea typeface="+mj-ea"/>
              </a:rPr>
              <a:t>   </a:t>
            </a:r>
            <a:r>
              <a:rPr lang="en-US" altLang="ko-KR" sz="1400" dirty="0">
                <a:latin typeface="+mj-ea"/>
                <a:ea typeface="+mj-ea"/>
              </a:rPr>
              <a:t>/[\+\-\*\/\(]$|^$/.</a:t>
            </a:r>
            <a:r>
              <a:rPr lang="en" altLang="ko-KR" sz="1400" dirty="0">
                <a:latin typeface="+mj-ea"/>
                <a:ea typeface="+mj-ea"/>
              </a:rPr>
              <a:t>test(equation): </a:t>
            </a:r>
            <a:r>
              <a:rPr lang="ko-KR" altLang="en-US" sz="1400" dirty="0">
                <a:latin typeface="+mj-ea"/>
                <a:ea typeface="+mj-ea"/>
              </a:rPr>
              <a:t>마지막 입력이 연산자</a:t>
            </a:r>
            <a:r>
              <a:rPr lang="en-US" altLang="ko-KR" sz="1400" dirty="0">
                <a:latin typeface="+mj-ea"/>
                <a:ea typeface="+mj-ea"/>
              </a:rPr>
              <a:t>(+, -, *, /), </a:t>
            </a:r>
            <a:r>
              <a:rPr lang="ko-KR" altLang="en-US" sz="1400" dirty="0">
                <a:latin typeface="+mj-ea"/>
                <a:ea typeface="+mj-ea"/>
              </a:rPr>
              <a:t>여는 괄호</a:t>
            </a:r>
            <a:r>
              <a:rPr lang="en-US" altLang="ko-KR" sz="1400" dirty="0">
                <a:latin typeface="+mj-ea"/>
                <a:ea typeface="+mj-ea"/>
              </a:rPr>
              <a:t>(()</a:t>
            </a:r>
            <a:r>
              <a:rPr lang="ko-KR" altLang="en-US" sz="1400" dirty="0">
                <a:latin typeface="+mj-ea"/>
                <a:ea typeface="+mj-ea"/>
              </a:rPr>
              <a:t>이거나 수식이 비어 있을 때만 여는 괄호 추가 가능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b="1" dirty="0">
                <a:latin typeface="+mj-ea"/>
                <a:ea typeface="+mj-ea"/>
              </a:rPr>
              <a:t>4.</a:t>
            </a:r>
            <a:r>
              <a:rPr lang="ko-KR" altLang="en-US" sz="1400" b="1" dirty="0">
                <a:latin typeface="+mj-ea"/>
                <a:ea typeface="+mj-ea"/>
              </a:rPr>
              <a:t>수식 업데이트</a:t>
            </a:r>
            <a:endParaRPr lang="en-US" altLang="ko-KR" sz="1400" b="1" dirty="0">
              <a:latin typeface="+mj-ea"/>
              <a:ea typeface="+mj-ea"/>
            </a:endParaRPr>
          </a:p>
          <a:p>
            <a:r>
              <a:rPr lang="ko-KR" altLang="en-US" sz="1400" b="1" dirty="0">
                <a:latin typeface="+mj-ea"/>
                <a:ea typeface="+mj-ea"/>
              </a:rPr>
              <a:t>   </a:t>
            </a:r>
            <a:r>
              <a:rPr lang="ko-KR" altLang="en-US" sz="1400" dirty="0">
                <a:latin typeface="+mj-ea"/>
                <a:ea typeface="+mj-ea"/>
              </a:rPr>
              <a:t>조건을 만족한 경우에만 괄호를 추가하며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" altLang="ko-KR" sz="1400" dirty="0" err="1">
                <a:latin typeface="+mj-ea"/>
                <a:ea typeface="+mj-ea"/>
              </a:rPr>
              <a:t>equationDisplay</a:t>
            </a:r>
            <a:r>
              <a:rPr lang="ko-KR" altLang="en-US" sz="1400" dirty="0" err="1">
                <a:latin typeface="+mj-ea"/>
                <a:ea typeface="+mj-ea"/>
              </a:rPr>
              <a:t>를</a:t>
            </a:r>
            <a:r>
              <a:rPr lang="ko-KR" altLang="en-US" sz="1400" dirty="0">
                <a:latin typeface="+mj-ea"/>
                <a:ea typeface="+mj-ea"/>
              </a:rPr>
              <a:t> 업데이트합니다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9957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B1370C-87D8-8C84-55A6-47488BC56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60172E-7911-2341-44D3-23194AD30DC3}"/>
              </a:ext>
            </a:extLst>
          </p:cNvPr>
          <p:cNvSpPr txBox="1"/>
          <p:nvPr/>
        </p:nvSpPr>
        <p:spPr>
          <a:xfrm>
            <a:off x="148581" y="217240"/>
            <a:ext cx="991649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sz="1400" b="1" dirty="0">
                <a:latin typeface="+mj-ea"/>
                <a:ea typeface="+mj-ea"/>
              </a:rPr>
              <a:t>[</a:t>
            </a:r>
            <a:r>
              <a:rPr lang="ko-KR" altLang="en-US" sz="1400" b="1" dirty="0">
                <a:latin typeface="+mj-ea"/>
                <a:ea typeface="+mj-ea"/>
              </a:rPr>
              <a:t>질문</a:t>
            </a:r>
            <a:r>
              <a:rPr lang="en-US" altLang="ko-KR" sz="1400" b="1" dirty="0">
                <a:latin typeface="+mj-ea"/>
                <a:ea typeface="+mj-ea"/>
              </a:rPr>
              <a:t>4]</a:t>
            </a:r>
          </a:p>
          <a:p>
            <a:pPr>
              <a:lnSpc>
                <a:spcPct val="115000"/>
              </a:lnSpc>
            </a:pPr>
            <a:r>
              <a:rPr lang="ko-KR" altLang="ko-KR" sz="1400" dirty="0" err="1">
                <a:effectLst/>
                <a:latin typeface="+mj-ea"/>
                <a:ea typeface="+mj-ea"/>
              </a:rPr>
              <a:t>else</a:t>
            </a:r>
            <a:r>
              <a:rPr lang="ko-KR" altLang="ko-KR" sz="1400" dirty="0">
                <a:effectLst/>
                <a:latin typeface="+mj-ea"/>
                <a:ea typeface="+mj-ea"/>
              </a:rPr>
              <a:t> </a:t>
            </a:r>
            <a:r>
              <a:rPr lang="ko-KR" altLang="ko-KR" sz="1400" dirty="0" err="1">
                <a:effectLst/>
                <a:latin typeface="+mj-ea"/>
                <a:ea typeface="+mj-ea"/>
              </a:rPr>
              <a:t>if</a:t>
            </a:r>
            <a:r>
              <a:rPr lang="ko-KR" altLang="ko-KR" sz="1400" dirty="0">
                <a:effectLst/>
                <a:latin typeface="+mj-ea"/>
                <a:ea typeface="+mj-ea"/>
              </a:rPr>
              <a:t> (</a:t>
            </a:r>
            <a:r>
              <a:rPr lang="ko-KR" altLang="ko-KR" sz="1400" dirty="0" err="1">
                <a:effectLst/>
                <a:latin typeface="+mj-ea"/>
                <a:ea typeface="+mj-ea"/>
              </a:rPr>
              <a:t>equation</a:t>
            </a:r>
            <a:r>
              <a:rPr lang="ko-KR" altLang="ko-KR" sz="1400" dirty="0">
                <a:effectLst/>
                <a:latin typeface="+mj-ea"/>
                <a:ea typeface="+mj-ea"/>
              </a:rPr>
              <a:t> !== "") {</a:t>
            </a:r>
          </a:p>
          <a:p>
            <a:pPr>
              <a:lnSpc>
                <a:spcPct val="115000"/>
              </a:lnSpc>
            </a:pPr>
            <a:r>
              <a:rPr lang="ko-KR" altLang="ko-KR" sz="1400" dirty="0">
                <a:effectLst/>
                <a:latin typeface="+mj-ea"/>
                <a:ea typeface="+mj-ea"/>
              </a:rPr>
              <a:t>                    </a:t>
            </a:r>
            <a:r>
              <a:rPr lang="ko-KR" altLang="ko-KR" sz="1400" dirty="0" err="1">
                <a:effectLst/>
                <a:latin typeface="+mj-ea"/>
                <a:ea typeface="+mj-ea"/>
              </a:rPr>
              <a:t>equation</a:t>
            </a:r>
            <a:r>
              <a:rPr lang="ko-KR" altLang="ko-KR" sz="1400" dirty="0">
                <a:effectLst/>
                <a:latin typeface="+mj-ea"/>
                <a:ea typeface="+mj-ea"/>
              </a:rPr>
              <a:t> = </a:t>
            </a:r>
            <a:r>
              <a:rPr lang="ko-KR" altLang="ko-KR" sz="1400" dirty="0" err="1">
                <a:effectLst/>
                <a:latin typeface="+mj-ea"/>
                <a:ea typeface="+mj-ea"/>
              </a:rPr>
              <a:t>equation.trimEnd</a:t>
            </a:r>
            <a:r>
              <a:rPr lang="ko-KR" altLang="ko-KR" sz="1400" dirty="0">
                <a:effectLst/>
                <a:latin typeface="+mj-ea"/>
                <a:ea typeface="+mj-ea"/>
              </a:rPr>
              <a:t>(); </a:t>
            </a:r>
          </a:p>
          <a:p>
            <a:pPr>
              <a:lnSpc>
                <a:spcPct val="115000"/>
              </a:lnSpc>
            </a:pPr>
            <a:r>
              <a:rPr lang="ko-KR" altLang="ko-KR" sz="1400" dirty="0">
                <a:effectLst/>
                <a:latin typeface="+mj-ea"/>
                <a:ea typeface="+mj-ea"/>
              </a:rPr>
              <a:t>                    </a:t>
            </a:r>
            <a:r>
              <a:rPr lang="ko-KR" altLang="ko-KR" sz="1400" dirty="0" err="1">
                <a:effectLst/>
                <a:latin typeface="+mj-ea"/>
                <a:ea typeface="+mj-ea"/>
              </a:rPr>
              <a:t>if</a:t>
            </a:r>
            <a:r>
              <a:rPr lang="ko-KR" altLang="ko-KR" sz="1400" dirty="0">
                <a:effectLst/>
                <a:latin typeface="+mj-ea"/>
                <a:ea typeface="+mj-ea"/>
              </a:rPr>
              <a:t> (</a:t>
            </a:r>
            <a:r>
              <a:rPr lang="ko-KR" altLang="ko-KR" sz="1400" dirty="0" err="1">
                <a:effectLst/>
                <a:latin typeface="+mj-ea"/>
                <a:ea typeface="+mj-ea"/>
              </a:rPr>
              <a:t>equation.endsWith</a:t>
            </a:r>
            <a:r>
              <a:rPr lang="ko-KR" altLang="ko-KR" sz="1400" dirty="0">
                <a:effectLst/>
                <a:latin typeface="+mj-ea"/>
                <a:ea typeface="+mj-ea"/>
              </a:rPr>
              <a:t>("+") || </a:t>
            </a:r>
            <a:r>
              <a:rPr lang="ko-KR" altLang="ko-KR" sz="1400" dirty="0" err="1">
                <a:effectLst/>
                <a:latin typeface="+mj-ea"/>
                <a:ea typeface="+mj-ea"/>
              </a:rPr>
              <a:t>equation.endsWith</a:t>
            </a:r>
            <a:r>
              <a:rPr lang="ko-KR" altLang="ko-KR" sz="1400" dirty="0">
                <a:effectLst/>
                <a:latin typeface="+mj-ea"/>
                <a:ea typeface="+mj-ea"/>
              </a:rPr>
              <a:t>("-") || </a:t>
            </a:r>
            <a:r>
              <a:rPr lang="ko-KR" altLang="ko-KR" sz="1400" dirty="0" err="1">
                <a:effectLst/>
                <a:latin typeface="+mj-ea"/>
                <a:ea typeface="+mj-ea"/>
              </a:rPr>
              <a:t>equation.endsWith</a:t>
            </a:r>
            <a:r>
              <a:rPr lang="ko-KR" altLang="ko-KR" sz="1400" dirty="0">
                <a:effectLst/>
                <a:latin typeface="+mj-ea"/>
                <a:ea typeface="+mj-ea"/>
              </a:rPr>
              <a:t>("*") || </a:t>
            </a:r>
            <a:r>
              <a:rPr lang="ko-KR" altLang="ko-KR" sz="1400" dirty="0" err="1">
                <a:effectLst/>
                <a:latin typeface="+mj-ea"/>
                <a:ea typeface="+mj-ea"/>
              </a:rPr>
              <a:t>equation.endsWith</a:t>
            </a:r>
            <a:r>
              <a:rPr lang="ko-KR" altLang="ko-KR" sz="1400" dirty="0">
                <a:effectLst/>
                <a:latin typeface="+mj-ea"/>
                <a:ea typeface="+mj-ea"/>
              </a:rPr>
              <a:t>("/")) {</a:t>
            </a:r>
          </a:p>
          <a:p>
            <a:pPr>
              <a:lnSpc>
                <a:spcPct val="115000"/>
              </a:lnSpc>
            </a:pPr>
            <a:r>
              <a:rPr lang="ko-KR" altLang="ko-KR" sz="1400" dirty="0">
                <a:effectLst/>
                <a:latin typeface="+mj-ea"/>
                <a:ea typeface="+mj-ea"/>
              </a:rPr>
              <a:t>                        </a:t>
            </a:r>
            <a:r>
              <a:rPr lang="ko-KR" altLang="ko-KR" sz="1400" dirty="0" err="1">
                <a:effectLst/>
                <a:latin typeface="+mj-ea"/>
                <a:ea typeface="+mj-ea"/>
              </a:rPr>
              <a:t>equation</a:t>
            </a:r>
            <a:r>
              <a:rPr lang="ko-KR" altLang="ko-KR" sz="1400" dirty="0">
                <a:effectLst/>
                <a:latin typeface="+mj-ea"/>
                <a:ea typeface="+mj-ea"/>
              </a:rPr>
              <a:t> = </a:t>
            </a:r>
            <a:r>
              <a:rPr lang="ko-KR" altLang="ko-KR" sz="1400" dirty="0" err="1">
                <a:effectLst/>
                <a:latin typeface="+mj-ea"/>
                <a:ea typeface="+mj-ea"/>
              </a:rPr>
              <a:t>equation.slice</a:t>
            </a:r>
            <a:r>
              <a:rPr lang="ko-KR" altLang="ko-KR" sz="1400" dirty="0">
                <a:effectLst/>
                <a:latin typeface="+mj-ea"/>
                <a:ea typeface="+mj-ea"/>
              </a:rPr>
              <a:t>(0, -2); </a:t>
            </a:r>
          </a:p>
          <a:p>
            <a:pPr>
              <a:lnSpc>
                <a:spcPct val="115000"/>
              </a:lnSpc>
            </a:pPr>
            <a:r>
              <a:rPr lang="ko-KR" altLang="ko-KR" sz="1400" dirty="0">
                <a:effectLst/>
                <a:latin typeface="+mj-ea"/>
                <a:ea typeface="+mj-ea"/>
              </a:rPr>
              <a:t>                    } </a:t>
            </a:r>
            <a:r>
              <a:rPr lang="ko-KR" altLang="ko-KR" sz="1400" dirty="0" err="1">
                <a:effectLst/>
                <a:latin typeface="+mj-ea"/>
                <a:ea typeface="+mj-ea"/>
              </a:rPr>
              <a:t>else</a:t>
            </a:r>
            <a:r>
              <a:rPr lang="ko-KR" altLang="ko-KR" sz="1400" dirty="0">
                <a:effectLst/>
                <a:latin typeface="+mj-ea"/>
                <a:ea typeface="+mj-ea"/>
              </a:rPr>
              <a:t> {</a:t>
            </a:r>
          </a:p>
          <a:p>
            <a:pPr>
              <a:lnSpc>
                <a:spcPct val="115000"/>
              </a:lnSpc>
            </a:pPr>
            <a:r>
              <a:rPr lang="ko-KR" altLang="ko-KR" sz="1400" dirty="0">
                <a:effectLst/>
                <a:latin typeface="+mj-ea"/>
                <a:ea typeface="+mj-ea"/>
              </a:rPr>
              <a:t>                        </a:t>
            </a:r>
            <a:r>
              <a:rPr lang="ko-KR" altLang="ko-KR" sz="1400" dirty="0" err="1">
                <a:effectLst/>
                <a:latin typeface="+mj-ea"/>
                <a:ea typeface="+mj-ea"/>
              </a:rPr>
              <a:t>equation</a:t>
            </a:r>
            <a:r>
              <a:rPr lang="ko-KR" altLang="ko-KR" sz="1400" dirty="0">
                <a:effectLst/>
                <a:latin typeface="+mj-ea"/>
                <a:ea typeface="+mj-ea"/>
              </a:rPr>
              <a:t> = </a:t>
            </a:r>
            <a:r>
              <a:rPr lang="ko-KR" altLang="ko-KR" sz="1400" dirty="0" err="1">
                <a:effectLst/>
                <a:latin typeface="+mj-ea"/>
                <a:ea typeface="+mj-ea"/>
              </a:rPr>
              <a:t>equation.slice</a:t>
            </a:r>
            <a:r>
              <a:rPr lang="ko-KR" altLang="ko-KR" sz="1400" dirty="0">
                <a:effectLst/>
                <a:latin typeface="+mj-ea"/>
                <a:ea typeface="+mj-ea"/>
              </a:rPr>
              <a:t>(0, -1); </a:t>
            </a:r>
          </a:p>
          <a:p>
            <a:pPr>
              <a:lnSpc>
                <a:spcPct val="115000"/>
              </a:lnSpc>
            </a:pPr>
            <a:r>
              <a:rPr lang="ko-KR" altLang="ko-KR" sz="1400" dirty="0">
                <a:effectLst/>
                <a:latin typeface="+mj-ea"/>
                <a:ea typeface="+mj-ea"/>
              </a:rPr>
              <a:t>                    }</a:t>
            </a:r>
          </a:p>
          <a:p>
            <a:pPr>
              <a:lnSpc>
                <a:spcPct val="115000"/>
              </a:lnSpc>
            </a:pPr>
            <a:r>
              <a:rPr lang="ko-KR" altLang="ko-KR" sz="1400" dirty="0">
                <a:effectLst/>
                <a:latin typeface="+mj-ea"/>
                <a:ea typeface="+mj-ea"/>
              </a:rPr>
              <a:t>                    </a:t>
            </a:r>
            <a:r>
              <a:rPr lang="ko-KR" altLang="ko-KR" sz="1400" dirty="0" err="1">
                <a:effectLst/>
                <a:latin typeface="+mj-ea"/>
                <a:ea typeface="+mj-ea"/>
              </a:rPr>
              <a:t>equationDisplay.textContent</a:t>
            </a:r>
            <a:r>
              <a:rPr lang="ko-KR" altLang="ko-KR" sz="1400" dirty="0">
                <a:effectLst/>
                <a:latin typeface="+mj-ea"/>
                <a:ea typeface="+mj-ea"/>
              </a:rPr>
              <a:t> = </a:t>
            </a:r>
            <a:r>
              <a:rPr lang="ko-KR" altLang="ko-KR" sz="1400" dirty="0" err="1">
                <a:effectLst/>
                <a:latin typeface="+mj-ea"/>
                <a:ea typeface="+mj-ea"/>
              </a:rPr>
              <a:t>equation</a:t>
            </a:r>
            <a:r>
              <a:rPr lang="ko-KR" altLang="ko-KR" sz="1400" dirty="0">
                <a:effectLst/>
                <a:latin typeface="+mj-ea"/>
                <a:ea typeface="+mj-ea"/>
              </a:rPr>
              <a:t>; </a:t>
            </a:r>
          </a:p>
          <a:p>
            <a:pPr>
              <a:lnSpc>
                <a:spcPct val="115000"/>
              </a:lnSpc>
            </a:pPr>
            <a:r>
              <a:rPr lang="ko-KR" altLang="ko-KR" sz="1400" dirty="0">
                <a:effectLst/>
                <a:latin typeface="+mj-ea"/>
                <a:ea typeface="+mj-ea"/>
              </a:rPr>
              <a:t>                }</a:t>
            </a:r>
          </a:p>
          <a:p>
            <a:r>
              <a:rPr lang="ko-KR" altLang="ko-KR" sz="1400" dirty="0">
                <a:effectLst/>
                <a:latin typeface="+mj-ea"/>
                <a:ea typeface="+mj-ea"/>
                <a:cs typeface="Arial" panose="020B0604020202020204" pitchFamily="34" charset="0"/>
              </a:rPr>
              <a:t> </a:t>
            </a:r>
            <a:r>
              <a:rPr lang="ko-KR" altLang="ko-KR" sz="1400" dirty="0" err="1">
                <a:effectLst/>
                <a:latin typeface="+mj-ea"/>
                <a:ea typeface="+mj-ea"/>
                <a:cs typeface="Arial" panose="020B0604020202020204" pitchFamily="34" charset="0"/>
              </a:rPr>
              <a:t>Q</a:t>
            </a:r>
            <a:r>
              <a:rPr lang="ko-KR" altLang="ko-KR" sz="1400" dirty="0">
                <a:effectLst/>
                <a:latin typeface="+mj-ea"/>
                <a:ea typeface="+mj-ea"/>
                <a:cs typeface="Arial" panose="020B0604020202020204" pitchFamily="34" charset="0"/>
              </a:rPr>
              <a:t>. 이 파트 로직과 기능어를 이해하기 어렵습니다</a:t>
            </a:r>
            <a:r>
              <a:rPr lang="ko-KR" altLang="ko-KR" sz="1400" dirty="0">
                <a:effectLst/>
                <a:latin typeface="+mj-ea"/>
                <a:ea typeface="+mj-ea"/>
              </a:rPr>
              <a:t> </a:t>
            </a:r>
            <a:endParaRPr lang="en-US" altLang="ko-KR" sz="1400" dirty="0">
              <a:effectLst/>
              <a:latin typeface="+mj-ea"/>
              <a:ea typeface="+mj-ea"/>
            </a:endParaRPr>
          </a:p>
          <a:p>
            <a:endParaRPr lang="en-US" altLang="ko-KR" sz="1400" b="1" dirty="0">
              <a:latin typeface="+mj-ea"/>
              <a:ea typeface="+mj-ea"/>
            </a:endParaRPr>
          </a:p>
          <a:p>
            <a:r>
              <a:rPr lang="en-US" altLang="ko-KR" sz="1400" b="1" dirty="0">
                <a:latin typeface="+mj-ea"/>
                <a:ea typeface="+mj-ea"/>
              </a:rPr>
              <a:t>[</a:t>
            </a:r>
            <a:r>
              <a:rPr lang="ko-KR" altLang="en-US" sz="1400" b="1" dirty="0">
                <a:latin typeface="+mj-ea"/>
                <a:ea typeface="+mj-ea"/>
              </a:rPr>
              <a:t>답변</a:t>
            </a:r>
            <a:r>
              <a:rPr lang="en-US" altLang="ko-KR" sz="1400" b="1" dirty="0">
                <a:latin typeface="+mj-ea"/>
                <a:ea typeface="+mj-ea"/>
              </a:rPr>
              <a:t>4]</a:t>
            </a:r>
          </a:p>
          <a:p>
            <a:r>
              <a:rPr lang="ko-KR" altLang="en-US" sz="1400" dirty="0">
                <a:latin typeface="+mj-ea"/>
                <a:ea typeface="+mj-ea"/>
              </a:rPr>
              <a:t>해당 코드 블록은 </a:t>
            </a:r>
            <a:r>
              <a:rPr lang="ko-KR" altLang="en-US" sz="1400" b="1" dirty="0">
                <a:latin typeface="+mj-ea"/>
                <a:ea typeface="+mj-ea"/>
              </a:rPr>
              <a:t>수식</a:t>
            </a:r>
            <a:r>
              <a:rPr lang="en-US" altLang="ko-KR" sz="1400" b="1" dirty="0">
                <a:latin typeface="+mj-ea"/>
                <a:ea typeface="+mj-ea"/>
              </a:rPr>
              <a:t>(</a:t>
            </a:r>
            <a:r>
              <a:rPr lang="en" altLang="ko-KR" sz="1400" b="1" dirty="0">
                <a:latin typeface="+mj-ea"/>
                <a:ea typeface="+mj-ea"/>
              </a:rPr>
              <a:t>equation)</a:t>
            </a:r>
            <a:r>
              <a:rPr lang="ko-KR" altLang="en-US" sz="1400" b="1" dirty="0">
                <a:latin typeface="+mj-ea"/>
                <a:ea typeface="+mj-ea"/>
              </a:rPr>
              <a:t>의 마지막 </a:t>
            </a:r>
            <a:r>
              <a:rPr lang="ko-KR" altLang="en-US" sz="1400" b="1" dirty="0" err="1">
                <a:latin typeface="+mj-ea"/>
                <a:ea typeface="+mj-ea"/>
              </a:rPr>
              <a:t>입력값을</a:t>
            </a:r>
            <a:r>
              <a:rPr lang="ko-KR" altLang="en-US" sz="1400" b="1" dirty="0">
                <a:latin typeface="+mj-ea"/>
                <a:ea typeface="+mj-ea"/>
              </a:rPr>
              <a:t> 삭제</a:t>
            </a:r>
            <a:r>
              <a:rPr lang="ko-KR" altLang="en-US" sz="1400" dirty="0">
                <a:latin typeface="+mj-ea"/>
                <a:ea typeface="+mj-ea"/>
              </a:rPr>
              <a:t>하는 로직입니다</a:t>
            </a:r>
            <a:r>
              <a:rPr lang="en-US" altLang="ko-KR" sz="1400" dirty="0">
                <a:latin typeface="+mj-ea"/>
                <a:ea typeface="+mj-ea"/>
              </a:rPr>
              <a:t>. </a:t>
            </a:r>
            <a:r>
              <a:rPr lang="ko-KR" altLang="en-US" sz="1400" dirty="0">
                <a:latin typeface="+mj-ea"/>
                <a:ea typeface="+mj-ea"/>
              </a:rPr>
              <a:t>사용자가 잘못 입력했거나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</a:p>
          <a:p>
            <a:r>
              <a:rPr lang="ko-KR" altLang="en-US" sz="1400" dirty="0">
                <a:latin typeface="+mj-ea"/>
                <a:ea typeface="+mj-ea"/>
              </a:rPr>
              <a:t>수식을 편집하고 싶을 때를 처리하기 위한 기능으로 보입니다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endParaRPr lang="en-US" altLang="ko-KR" sz="1400" b="1" dirty="0">
              <a:latin typeface="+mj-ea"/>
              <a:ea typeface="+mj-ea"/>
            </a:endParaRPr>
          </a:p>
          <a:p>
            <a:r>
              <a:rPr lang="ko-KR" altLang="en-US" sz="1400" b="1" dirty="0">
                <a:latin typeface="+mj-ea"/>
                <a:ea typeface="+mj-ea"/>
              </a:rPr>
              <a:t>코드의 동작 상세 분석</a:t>
            </a:r>
          </a:p>
          <a:p>
            <a:r>
              <a:rPr lang="en-US" altLang="ko-KR" sz="1400" b="1" dirty="0">
                <a:latin typeface="+mj-ea"/>
                <a:ea typeface="+mj-ea"/>
              </a:rPr>
              <a:t>1. </a:t>
            </a:r>
            <a:r>
              <a:rPr lang="en" altLang="ko-KR" sz="1400" b="1" dirty="0">
                <a:latin typeface="+mj-ea"/>
                <a:ea typeface="+mj-ea"/>
              </a:rPr>
              <a:t>equation !== "" </a:t>
            </a:r>
            <a:r>
              <a:rPr lang="ko-KR" altLang="en-US" sz="1400" b="1" dirty="0">
                <a:latin typeface="+mj-ea"/>
                <a:ea typeface="+mj-ea"/>
              </a:rPr>
              <a:t>조건</a:t>
            </a:r>
          </a:p>
          <a:p>
            <a:r>
              <a:rPr lang="en-US" altLang="ko-KR" sz="1400" dirty="0">
                <a:latin typeface="+mj-ea"/>
                <a:ea typeface="+mj-ea"/>
              </a:rPr>
              <a:t>-</a:t>
            </a:r>
            <a:r>
              <a:rPr lang="ko-KR" altLang="en-US" sz="1400" dirty="0">
                <a:latin typeface="+mj-ea"/>
                <a:ea typeface="+mj-ea"/>
              </a:rPr>
              <a:t>이 조건은 </a:t>
            </a:r>
            <a:r>
              <a:rPr lang="en" altLang="ko-KR" sz="1400" dirty="0">
                <a:latin typeface="+mj-ea"/>
                <a:ea typeface="+mj-ea"/>
              </a:rPr>
              <a:t>equation</a:t>
            </a:r>
            <a:r>
              <a:rPr lang="ko-KR" altLang="en-US" sz="1400" dirty="0">
                <a:latin typeface="+mj-ea"/>
                <a:ea typeface="+mj-ea"/>
              </a:rPr>
              <a:t>이 </a:t>
            </a:r>
            <a:r>
              <a:rPr lang="ko-KR" altLang="en-US" sz="1400" dirty="0" err="1">
                <a:latin typeface="+mj-ea"/>
                <a:ea typeface="+mj-ea"/>
              </a:rPr>
              <a:t>비어있지</a:t>
            </a:r>
            <a:r>
              <a:rPr lang="ko-KR" altLang="en-US" sz="1400" dirty="0">
                <a:latin typeface="+mj-ea"/>
                <a:ea typeface="+mj-ea"/>
              </a:rPr>
              <a:t> 않을 때만 실행되도록 설정합니다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-</a:t>
            </a:r>
            <a:r>
              <a:rPr lang="ko-KR" altLang="en-US" sz="1400" dirty="0">
                <a:latin typeface="+mj-ea"/>
                <a:ea typeface="+mj-ea"/>
              </a:rPr>
              <a:t>즉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수식이 </a:t>
            </a:r>
            <a:r>
              <a:rPr lang="ko-KR" altLang="en-US" sz="1400" dirty="0" err="1">
                <a:latin typeface="+mj-ea"/>
                <a:ea typeface="+mj-ea"/>
              </a:rPr>
              <a:t>비어있다면</a:t>
            </a:r>
            <a:r>
              <a:rPr lang="ko-KR" altLang="en-US" sz="1400" dirty="0">
                <a:latin typeface="+mj-ea"/>
                <a:ea typeface="+mj-ea"/>
              </a:rPr>
              <a:t> 삭제 로직이 실행되지 않고 종료됩니다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b="1" dirty="0">
                <a:latin typeface="+mj-ea"/>
                <a:ea typeface="+mj-ea"/>
              </a:rPr>
              <a:t>-</a:t>
            </a:r>
            <a:r>
              <a:rPr lang="ko-KR" altLang="en-US" sz="1400" b="1" dirty="0">
                <a:latin typeface="+mj-ea"/>
                <a:ea typeface="+mj-ea"/>
              </a:rPr>
              <a:t>의미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ko-KR" altLang="en-US" sz="1400" dirty="0">
                <a:latin typeface="+mj-ea"/>
                <a:ea typeface="+mj-ea"/>
              </a:rPr>
              <a:t>수식이 없는 상태에서는 삭제 작업을 할 필요가 없기 때문입니다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endParaRPr lang="en-US" altLang="ko-KR" sz="1400" b="1" dirty="0">
              <a:latin typeface="+mj-ea"/>
              <a:ea typeface="+mj-ea"/>
            </a:endParaRPr>
          </a:p>
          <a:p>
            <a:r>
              <a:rPr lang="en" altLang="ko-KR" sz="1400" b="1" dirty="0">
                <a:latin typeface="+mj-ea"/>
                <a:ea typeface="+mj-ea"/>
              </a:rPr>
              <a:t>2. equation = </a:t>
            </a:r>
            <a:r>
              <a:rPr lang="en" altLang="ko-KR" sz="1400" b="1" dirty="0" err="1">
                <a:latin typeface="+mj-ea"/>
                <a:ea typeface="+mj-ea"/>
              </a:rPr>
              <a:t>equation.trimEnd</a:t>
            </a:r>
            <a:r>
              <a:rPr lang="en" altLang="ko-KR" sz="1400" b="1" dirty="0">
                <a:latin typeface="+mj-ea"/>
                <a:ea typeface="+mj-ea"/>
              </a:rPr>
              <a:t>();</a:t>
            </a:r>
          </a:p>
          <a:p>
            <a:r>
              <a:rPr lang="en-US" altLang="ko-KR" sz="1400" dirty="0">
                <a:latin typeface="+mj-ea"/>
                <a:ea typeface="+mj-ea"/>
              </a:rPr>
              <a:t>-</a:t>
            </a:r>
            <a:r>
              <a:rPr lang="en" altLang="ko-KR" sz="1400" dirty="0" err="1">
                <a:latin typeface="+mj-ea"/>
                <a:ea typeface="+mj-ea"/>
              </a:rPr>
              <a:t>trimEnd</a:t>
            </a:r>
            <a:r>
              <a:rPr lang="en" altLang="ko-KR" sz="1400" dirty="0">
                <a:latin typeface="+mj-ea"/>
                <a:ea typeface="+mj-ea"/>
              </a:rPr>
              <a:t>()</a:t>
            </a:r>
            <a:r>
              <a:rPr lang="ko-KR" altLang="en-US" sz="1400" dirty="0">
                <a:latin typeface="+mj-ea"/>
                <a:ea typeface="+mj-ea"/>
              </a:rPr>
              <a:t>는 문자열의 오른쪽 끝에서 공백을 제거하는 메서드입니다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-</a:t>
            </a:r>
            <a:r>
              <a:rPr lang="ko-KR" altLang="en-US" sz="1400" dirty="0">
                <a:latin typeface="+mj-ea"/>
                <a:ea typeface="+mj-ea"/>
              </a:rPr>
              <a:t>이 코드가 필요한 이유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</a:rPr>
              <a:t>    : </a:t>
            </a:r>
            <a:r>
              <a:rPr lang="ko-KR" altLang="en-US" sz="1400" dirty="0">
                <a:latin typeface="+mj-ea"/>
                <a:ea typeface="+mj-ea"/>
              </a:rPr>
              <a:t>수식 끝에 불필요한 공백이 있을 경우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잘못된 처리가 발생할 수 있습니다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   : </a:t>
            </a:r>
            <a:r>
              <a:rPr lang="ko-KR" altLang="en-US" sz="1400" dirty="0">
                <a:latin typeface="+mj-ea"/>
                <a:ea typeface="+mj-ea"/>
              </a:rPr>
              <a:t>예를 들어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수식이 </a:t>
            </a:r>
            <a:r>
              <a:rPr lang="en-US" altLang="ko-KR" sz="1400" dirty="0">
                <a:latin typeface="+mj-ea"/>
                <a:ea typeface="+mj-ea"/>
              </a:rPr>
              <a:t>"3 + "</a:t>
            </a:r>
            <a:r>
              <a:rPr lang="ko-KR" altLang="en-US" sz="1400" dirty="0" err="1">
                <a:latin typeface="+mj-ea"/>
                <a:ea typeface="+mj-ea"/>
              </a:rPr>
              <a:t>처럼</a:t>
            </a:r>
            <a:r>
              <a:rPr lang="ko-KR" altLang="en-US" sz="1400" dirty="0">
                <a:latin typeface="+mj-ea"/>
                <a:ea typeface="+mj-ea"/>
              </a:rPr>
              <a:t> 끝에 공백을 포함한 경우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이를 정리한 뒤 삭제 작업을 수행합니다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0434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182252-8FE1-C5FC-219C-11359025F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3FE317-585F-1E66-63BA-3EBF30AC8B9F}"/>
              </a:ext>
            </a:extLst>
          </p:cNvPr>
          <p:cNvSpPr txBox="1"/>
          <p:nvPr/>
        </p:nvSpPr>
        <p:spPr>
          <a:xfrm>
            <a:off x="148581" y="217240"/>
            <a:ext cx="8241359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sz="1400" b="1" dirty="0">
                <a:latin typeface="+mj-ea"/>
                <a:ea typeface="+mj-ea"/>
              </a:rPr>
              <a:t>3. if (</a:t>
            </a:r>
            <a:r>
              <a:rPr lang="en" altLang="ko-KR" sz="1400" b="1" dirty="0" err="1">
                <a:latin typeface="+mj-ea"/>
                <a:ea typeface="+mj-ea"/>
              </a:rPr>
              <a:t>equation.endsWith</a:t>
            </a:r>
            <a:r>
              <a:rPr lang="en" altLang="ko-KR" sz="1400" b="1" dirty="0">
                <a:latin typeface="+mj-ea"/>
                <a:ea typeface="+mj-ea"/>
              </a:rPr>
              <a:t>("+") || </a:t>
            </a:r>
            <a:r>
              <a:rPr lang="en" altLang="ko-KR" sz="1400" b="1" dirty="0" err="1">
                <a:latin typeface="+mj-ea"/>
                <a:ea typeface="+mj-ea"/>
              </a:rPr>
              <a:t>equation.endsWith</a:t>
            </a:r>
            <a:r>
              <a:rPr lang="en" altLang="ko-KR" sz="1400" b="1" dirty="0">
                <a:latin typeface="+mj-ea"/>
                <a:ea typeface="+mj-ea"/>
              </a:rPr>
              <a:t>("-") || ...)</a:t>
            </a:r>
          </a:p>
          <a:p>
            <a:r>
              <a:rPr lang="en" altLang="ko-KR" sz="1400" dirty="0" err="1">
                <a:latin typeface="+mj-ea"/>
                <a:ea typeface="+mj-ea"/>
              </a:rPr>
              <a:t>equation.endsWith</a:t>
            </a:r>
            <a:r>
              <a:rPr lang="en" altLang="ko-KR" sz="1400" dirty="0">
                <a:latin typeface="+mj-ea"/>
                <a:ea typeface="+mj-ea"/>
              </a:rPr>
              <a:t>("+")</a:t>
            </a:r>
            <a:r>
              <a:rPr lang="ko-KR" altLang="en-US" sz="1400" dirty="0">
                <a:latin typeface="+mj-ea"/>
                <a:ea typeface="+mj-ea"/>
              </a:rPr>
              <a:t>는 문자열 </a:t>
            </a:r>
            <a:r>
              <a:rPr lang="en" altLang="ko-KR" sz="1400" dirty="0">
                <a:latin typeface="+mj-ea"/>
                <a:ea typeface="+mj-ea"/>
              </a:rPr>
              <a:t>equation</a:t>
            </a:r>
            <a:r>
              <a:rPr lang="ko-KR" altLang="en-US" sz="1400" dirty="0">
                <a:latin typeface="+mj-ea"/>
                <a:ea typeface="+mj-ea"/>
              </a:rPr>
              <a:t>이 특정 연산자로 끝나는지 확인합니다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||(</a:t>
            </a:r>
            <a:r>
              <a:rPr lang="en" altLang="ko-KR" sz="1400" dirty="0">
                <a:latin typeface="+mj-ea"/>
                <a:ea typeface="+mj-ea"/>
              </a:rPr>
              <a:t>OR) </a:t>
            </a:r>
            <a:r>
              <a:rPr lang="ko-KR" altLang="en-US" sz="1400" dirty="0">
                <a:latin typeface="+mj-ea"/>
                <a:ea typeface="+mj-ea"/>
              </a:rPr>
              <a:t>연산자를 사용해 </a:t>
            </a:r>
            <a:r>
              <a:rPr lang="en-US" altLang="ko-KR" sz="1400" dirty="0">
                <a:latin typeface="+mj-ea"/>
                <a:ea typeface="+mj-ea"/>
              </a:rPr>
              <a:t>+, -, *, /</a:t>
            </a:r>
            <a:r>
              <a:rPr lang="ko-KR" altLang="en-US" sz="1400" dirty="0">
                <a:latin typeface="+mj-ea"/>
                <a:ea typeface="+mj-ea"/>
              </a:rPr>
              <a:t>와 같은 연산자 중 하나로 끝나는 경우를 처리합니다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ko-KR" altLang="en-US" sz="1400" b="1" dirty="0">
                <a:latin typeface="+mj-ea"/>
                <a:ea typeface="+mj-ea"/>
              </a:rPr>
              <a:t>목적</a:t>
            </a:r>
            <a:endParaRPr lang="en-US" altLang="ko-KR" sz="1400" b="1" dirty="0">
              <a:latin typeface="+mj-ea"/>
              <a:ea typeface="+mj-ea"/>
            </a:endParaRPr>
          </a:p>
          <a:p>
            <a:r>
              <a:rPr lang="en-US" altLang="ko-KR" sz="1400" b="1" dirty="0">
                <a:latin typeface="+mj-ea"/>
                <a:ea typeface="+mj-ea"/>
              </a:rPr>
              <a:t>  -</a:t>
            </a:r>
            <a:r>
              <a:rPr lang="ko-KR" altLang="en-US" sz="1400" dirty="0">
                <a:latin typeface="+mj-ea"/>
                <a:ea typeface="+mj-ea"/>
              </a:rPr>
              <a:t>연산자 뒤에 공백이 있을 가능성을 고려해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공백까지 포함하여 수식을 삭제하려는 로직입니다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 -</a:t>
            </a:r>
            <a:r>
              <a:rPr lang="ko-KR" altLang="en-US" sz="1400" dirty="0">
                <a:latin typeface="+mj-ea"/>
                <a:ea typeface="+mj-ea"/>
              </a:rPr>
              <a:t>예를 들어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수식이 </a:t>
            </a:r>
            <a:r>
              <a:rPr lang="en-US" altLang="ko-KR" sz="1400" dirty="0">
                <a:latin typeface="+mj-ea"/>
                <a:ea typeface="+mj-ea"/>
              </a:rPr>
              <a:t>"3 + "</a:t>
            </a:r>
            <a:r>
              <a:rPr lang="ko-KR" altLang="en-US" sz="1400" dirty="0">
                <a:latin typeface="+mj-ea"/>
                <a:ea typeface="+mj-ea"/>
              </a:rPr>
              <a:t>로 끝난다면 </a:t>
            </a:r>
            <a:r>
              <a:rPr lang="en-US" altLang="ko-KR" sz="1400" dirty="0">
                <a:latin typeface="+mj-ea"/>
                <a:ea typeface="+mj-ea"/>
              </a:rPr>
              <a:t>+</a:t>
            </a:r>
            <a:r>
              <a:rPr lang="ko-KR" altLang="en-US" sz="1400" dirty="0">
                <a:latin typeface="+mj-ea"/>
                <a:ea typeface="+mj-ea"/>
              </a:rPr>
              <a:t>와 공백</a:t>
            </a:r>
            <a:r>
              <a:rPr lang="en-US" altLang="ko-KR" sz="1400" dirty="0">
                <a:latin typeface="+mj-ea"/>
                <a:ea typeface="+mj-ea"/>
              </a:rPr>
              <a:t>( "))</a:t>
            </a:r>
            <a:r>
              <a:rPr lang="ko-KR" altLang="en-US" sz="1400" dirty="0">
                <a:latin typeface="+mj-ea"/>
                <a:ea typeface="+mj-ea"/>
              </a:rPr>
              <a:t>을 함께 제거합니다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j-ea"/>
              <a:ea typeface="+mj-ea"/>
            </a:endParaRPr>
          </a:p>
          <a:p>
            <a:r>
              <a:rPr lang="en" altLang="ko-KR" sz="1400" b="1" dirty="0">
                <a:latin typeface="+mj-ea"/>
                <a:ea typeface="+mj-ea"/>
              </a:rPr>
              <a:t>4. equation = </a:t>
            </a:r>
            <a:r>
              <a:rPr lang="en" altLang="ko-KR" sz="1400" b="1" dirty="0" err="1">
                <a:latin typeface="+mj-ea"/>
                <a:ea typeface="+mj-ea"/>
              </a:rPr>
              <a:t>equation.slice</a:t>
            </a:r>
            <a:r>
              <a:rPr lang="en" altLang="ko-KR" sz="1400" b="1" dirty="0">
                <a:latin typeface="+mj-ea"/>
                <a:ea typeface="+mj-ea"/>
              </a:rPr>
              <a:t>(0, -2);</a:t>
            </a:r>
          </a:p>
          <a:p>
            <a:r>
              <a:rPr lang="en" altLang="ko-KR" sz="1400" dirty="0">
                <a:latin typeface="+mj-ea"/>
                <a:ea typeface="+mj-ea"/>
              </a:rPr>
              <a:t>slice(0, -2)</a:t>
            </a:r>
            <a:r>
              <a:rPr lang="ko-KR" altLang="en-US" sz="1400" dirty="0">
                <a:latin typeface="+mj-ea"/>
                <a:ea typeface="+mj-ea"/>
              </a:rPr>
              <a:t>는 문자열의 </a:t>
            </a:r>
            <a:r>
              <a:rPr lang="ko-KR" altLang="en-US" sz="1400" b="1" dirty="0">
                <a:latin typeface="+mj-ea"/>
                <a:ea typeface="+mj-ea"/>
              </a:rPr>
              <a:t>끝에서 두 글자</a:t>
            </a:r>
            <a:r>
              <a:rPr lang="en-US" altLang="ko-KR" sz="1400" b="1" dirty="0">
                <a:latin typeface="+mj-ea"/>
                <a:ea typeface="+mj-ea"/>
              </a:rPr>
              <a:t>(-2)</a:t>
            </a:r>
            <a:r>
              <a:rPr lang="ko-KR" altLang="en-US" sz="1400" b="1" dirty="0">
                <a:latin typeface="+mj-ea"/>
                <a:ea typeface="+mj-ea"/>
              </a:rPr>
              <a:t>까지 잘라내는 메서드</a:t>
            </a:r>
            <a:r>
              <a:rPr lang="ko-KR" altLang="en-US" sz="1400" dirty="0">
                <a:latin typeface="+mj-ea"/>
                <a:ea typeface="+mj-ea"/>
              </a:rPr>
              <a:t>입니다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ko-KR" altLang="en-US" sz="1400" b="1" dirty="0">
                <a:latin typeface="+mj-ea"/>
                <a:ea typeface="+mj-ea"/>
              </a:rPr>
              <a:t>의미</a:t>
            </a:r>
            <a:endParaRPr lang="en-US" altLang="ko-KR" sz="1400" b="1" dirty="0">
              <a:latin typeface="+mj-ea"/>
              <a:ea typeface="+mj-ea"/>
            </a:endParaRPr>
          </a:p>
          <a:p>
            <a:r>
              <a:rPr lang="en-US" altLang="ko-KR" sz="1400" b="1" dirty="0">
                <a:latin typeface="+mj-ea"/>
                <a:ea typeface="+mj-ea"/>
              </a:rPr>
              <a:t>  -</a:t>
            </a:r>
            <a:r>
              <a:rPr lang="ko-KR" altLang="en-US" sz="1400" dirty="0">
                <a:latin typeface="+mj-ea"/>
                <a:ea typeface="+mj-ea"/>
              </a:rPr>
              <a:t>연산자</a:t>
            </a:r>
            <a:r>
              <a:rPr lang="en-US" altLang="ko-KR" sz="1400" dirty="0">
                <a:latin typeface="+mj-ea"/>
                <a:ea typeface="+mj-ea"/>
              </a:rPr>
              <a:t>(+, -, *, /)</a:t>
            </a:r>
            <a:r>
              <a:rPr lang="ko-KR" altLang="en-US" sz="1400" dirty="0">
                <a:latin typeface="+mj-ea"/>
                <a:ea typeface="+mj-ea"/>
              </a:rPr>
              <a:t>와 그 뒤의 공백</a:t>
            </a:r>
            <a:r>
              <a:rPr lang="en-US" altLang="ko-KR" sz="1400" dirty="0">
                <a:latin typeface="+mj-ea"/>
                <a:ea typeface="+mj-ea"/>
              </a:rPr>
              <a:t>( "))</a:t>
            </a:r>
            <a:r>
              <a:rPr lang="ko-KR" altLang="en-US" sz="1400" dirty="0">
                <a:latin typeface="+mj-ea"/>
                <a:ea typeface="+mj-ea"/>
              </a:rPr>
              <a:t>을 모두 삭제합니다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 -</a:t>
            </a:r>
            <a:r>
              <a:rPr lang="ko-KR" altLang="en-US" sz="1400" dirty="0">
                <a:latin typeface="+mj-ea"/>
                <a:ea typeface="+mj-ea"/>
              </a:rPr>
              <a:t>예시</a:t>
            </a:r>
            <a:r>
              <a:rPr lang="en-US" altLang="ko-KR" sz="1400" dirty="0">
                <a:latin typeface="+mj-ea"/>
                <a:ea typeface="+mj-ea"/>
              </a:rPr>
              <a:t>: "3 + " → "3”</a:t>
            </a:r>
          </a:p>
          <a:p>
            <a:endParaRPr lang="en-US" altLang="ko-KR" sz="1400" dirty="0">
              <a:latin typeface="+mj-ea"/>
              <a:ea typeface="+mj-ea"/>
            </a:endParaRPr>
          </a:p>
          <a:p>
            <a:r>
              <a:rPr lang="en" altLang="ko-KR" sz="1400" b="1" dirty="0">
                <a:latin typeface="+mj-ea"/>
                <a:ea typeface="+mj-ea"/>
              </a:rPr>
              <a:t>5. else </a:t>
            </a:r>
            <a:r>
              <a:rPr lang="ko-KR" altLang="en-US" sz="1400" b="1" dirty="0">
                <a:latin typeface="+mj-ea"/>
                <a:ea typeface="+mj-ea"/>
              </a:rPr>
              <a:t>블록의 </a:t>
            </a:r>
            <a:r>
              <a:rPr lang="en" altLang="ko-KR" sz="1400" b="1" dirty="0">
                <a:latin typeface="+mj-ea"/>
                <a:ea typeface="+mj-ea"/>
              </a:rPr>
              <a:t>equation = </a:t>
            </a:r>
            <a:r>
              <a:rPr lang="en" altLang="ko-KR" sz="1400" b="1" dirty="0" err="1">
                <a:latin typeface="+mj-ea"/>
                <a:ea typeface="+mj-ea"/>
              </a:rPr>
              <a:t>equation.slice</a:t>
            </a:r>
            <a:r>
              <a:rPr lang="en" altLang="ko-KR" sz="1400" b="1" dirty="0">
                <a:latin typeface="+mj-ea"/>
                <a:ea typeface="+mj-ea"/>
              </a:rPr>
              <a:t>(0, -1);</a:t>
            </a:r>
          </a:p>
          <a:p>
            <a:r>
              <a:rPr lang="en" altLang="ko-KR" sz="1400" dirty="0">
                <a:latin typeface="+mj-ea"/>
                <a:ea typeface="+mj-ea"/>
              </a:rPr>
              <a:t>slice(0, -1)</a:t>
            </a:r>
            <a:r>
              <a:rPr lang="ko-KR" altLang="en-US" sz="1400" dirty="0">
                <a:latin typeface="+mj-ea"/>
                <a:ea typeface="+mj-ea"/>
              </a:rPr>
              <a:t>는 문자열의 </a:t>
            </a:r>
            <a:r>
              <a:rPr lang="ko-KR" altLang="en-US" sz="1400" b="1" dirty="0">
                <a:latin typeface="+mj-ea"/>
                <a:ea typeface="+mj-ea"/>
              </a:rPr>
              <a:t>끝에서 한 글자</a:t>
            </a:r>
            <a:r>
              <a:rPr lang="en-US" altLang="ko-KR" sz="1400" b="1" dirty="0">
                <a:latin typeface="+mj-ea"/>
                <a:ea typeface="+mj-ea"/>
              </a:rPr>
              <a:t>(-1)</a:t>
            </a:r>
            <a:r>
              <a:rPr lang="ko-KR" altLang="en-US" sz="1400" b="1" dirty="0">
                <a:latin typeface="+mj-ea"/>
                <a:ea typeface="+mj-ea"/>
              </a:rPr>
              <a:t>만 잘라내는 메서드</a:t>
            </a:r>
            <a:r>
              <a:rPr lang="ko-KR" altLang="en-US" sz="1400" dirty="0">
                <a:latin typeface="+mj-ea"/>
                <a:ea typeface="+mj-ea"/>
              </a:rPr>
              <a:t>입니다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ko-KR" altLang="en-US" sz="1400" b="1" dirty="0">
                <a:latin typeface="+mj-ea"/>
                <a:ea typeface="+mj-ea"/>
              </a:rPr>
              <a:t>목적</a:t>
            </a:r>
            <a:endParaRPr lang="en-US" altLang="ko-KR" sz="1400" b="1" dirty="0">
              <a:latin typeface="+mj-ea"/>
              <a:ea typeface="+mj-ea"/>
            </a:endParaRPr>
          </a:p>
          <a:p>
            <a:r>
              <a:rPr lang="en-US" altLang="ko-KR" sz="1400" b="1" dirty="0">
                <a:latin typeface="+mj-ea"/>
                <a:ea typeface="+mj-ea"/>
              </a:rPr>
              <a:t>  -</a:t>
            </a:r>
            <a:r>
              <a:rPr lang="ko-KR" altLang="en-US" sz="1400" dirty="0">
                <a:latin typeface="+mj-ea"/>
                <a:ea typeface="+mj-ea"/>
              </a:rPr>
              <a:t>수식이 연산자로 끝나지 않고 숫자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괄호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또는 다른 문자로 끝날 때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마지막 한 글자만 삭제합니다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 -</a:t>
            </a:r>
            <a:r>
              <a:rPr lang="ko-KR" altLang="en-US" sz="1400" dirty="0">
                <a:latin typeface="+mj-ea"/>
                <a:ea typeface="+mj-ea"/>
              </a:rPr>
              <a:t>예시</a:t>
            </a:r>
            <a:r>
              <a:rPr lang="en-US" altLang="ko-KR" sz="1400" dirty="0">
                <a:latin typeface="+mj-ea"/>
                <a:ea typeface="+mj-ea"/>
              </a:rPr>
              <a:t>: "3 + 5" → "3 + ”   /   "3 + (5" → "3 + ("</a:t>
            </a:r>
          </a:p>
          <a:p>
            <a:endParaRPr lang="en-US" altLang="ko-KR" sz="1400" dirty="0">
              <a:latin typeface="+mj-ea"/>
              <a:ea typeface="+mj-ea"/>
            </a:endParaRPr>
          </a:p>
          <a:p>
            <a:r>
              <a:rPr lang="en" altLang="ko-KR" sz="1400" b="1" dirty="0">
                <a:latin typeface="+mj-ea"/>
                <a:ea typeface="+mj-ea"/>
              </a:rPr>
              <a:t>6. </a:t>
            </a:r>
            <a:r>
              <a:rPr lang="en" altLang="ko-KR" sz="1400" b="1" dirty="0" err="1">
                <a:latin typeface="+mj-ea"/>
                <a:ea typeface="+mj-ea"/>
              </a:rPr>
              <a:t>equationDisplay.textContent</a:t>
            </a:r>
            <a:r>
              <a:rPr lang="en" altLang="ko-KR" sz="1400" b="1" dirty="0">
                <a:latin typeface="+mj-ea"/>
                <a:ea typeface="+mj-ea"/>
              </a:rPr>
              <a:t> = equation;</a:t>
            </a:r>
          </a:p>
          <a:p>
            <a:r>
              <a:rPr lang="en-US" altLang="ko-KR" sz="1400" dirty="0">
                <a:latin typeface="+mj-ea"/>
                <a:ea typeface="+mj-ea"/>
              </a:rPr>
              <a:t>-</a:t>
            </a:r>
            <a:r>
              <a:rPr lang="en" altLang="ko-KR" sz="1400" dirty="0" err="1">
                <a:latin typeface="+mj-ea"/>
                <a:ea typeface="+mj-ea"/>
              </a:rPr>
              <a:t>equationDisplay</a:t>
            </a:r>
            <a:r>
              <a:rPr lang="ko-KR" altLang="en-US" sz="1400" dirty="0">
                <a:latin typeface="+mj-ea"/>
                <a:ea typeface="+mj-ea"/>
              </a:rPr>
              <a:t>는 수식이 표시되는 </a:t>
            </a:r>
            <a:r>
              <a:rPr lang="en" altLang="ko-KR" sz="1400" dirty="0">
                <a:latin typeface="+mj-ea"/>
                <a:ea typeface="+mj-ea"/>
              </a:rPr>
              <a:t>HTML </a:t>
            </a:r>
            <a:r>
              <a:rPr lang="ko-KR" altLang="en-US" sz="1400" dirty="0">
                <a:latin typeface="+mj-ea"/>
                <a:ea typeface="+mj-ea"/>
              </a:rPr>
              <a:t>요소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" altLang="ko-KR" sz="1400" dirty="0">
                <a:latin typeface="+mj-ea"/>
                <a:ea typeface="+mj-ea"/>
              </a:rPr>
              <a:t>div)</a:t>
            </a:r>
            <a:r>
              <a:rPr lang="ko-KR" altLang="en-US" sz="1400" dirty="0">
                <a:latin typeface="+mj-ea"/>
                <a:ea typeface="+mj-ea"/>
              </a:rPr>
              <a:t>입니다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-</a:t>
            </a:r>
            <a:r>
              <a:rPr lang="en" altLang="ko-KR" sz="1400" dirty="0" err="1">
                <a:latin typeface="+mj-ea"/>
                <a:ea typeface="+mj-ea"/>
              </a:rPr>
              <a:t>textContent</a:t>
            </a:r>
            <a:r>
              <a:rPr lang="ko-KR" altLang="en-US" sz="1400" dirty="0" err="1">
                <a:latin typeface="+mj-ea"/>
                <a:ea typeface="+mj-ea"/>
              </a:rPr>
              <a:t>를</a:t>
            </a:r>
            <a:r>
              <a:rPr lang="ko-KR" altLang="en-US" sz="1400" dirty="0">
                <a:latin typeface="+mj-ea"/>
                <a:ea typeface="+mj-ea"/>
              </a:rPr>
              <a:t> 업데이트하여 변경된 수식을 사용자에게 실시간으로 보여줍니다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b="1" dirty="0">
                <a:latin typeface="+mj-ea"/>
                <a:ea typeface="+mj-ea"/>
              </a:rPr>
              <a:t>-</a:t>
            </a:r>
            <a:r>
              <a:rPr lang="ko-KR" altLang="en-US" sz="1400" b="1" dirty="0">
                <a:latin typeface="+mj-ea"/>
                <a:ea typeface="+mj-ea"/>
              </a:rPr>
              <a:t>의미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ko-KR" altLang="en-US" sz="1400" dirty="0">
                <a:latin typeface="+mj-ea"/>
                <a:ea typeface="+mj-ea"/>
              </a:rPr>
              <a:t>삭제 작업이 완료된 결과를 </a:t>
            </a:r>
            <a:r>
              <a:rPr lang="en" altLang="ko-KR" sz="1400" dirty="0">
                <a:latin typeface="+mj-ea"/>
                <a:ea typeface="+mj-ea"/>
              </a:rPr>
              <a:t>UI</a:t>
            </a:r>
            <a:r>
              <a:rPr lang="ko-KR" altLang="en-US" sz="1400" dirty="0" err="1">
                <a:latin typeface="+mj-ea"/>
                <a:ea typeface="+mj-ea"/>
              </a:rPr>
              <a:t>에</a:t>
            </a:r>
            <a:r>
              <a:rPr lang="ko-KR" altLang="en-US" sz="1400" dirty="0">
                <a:latin typeface="+mj-ea"/>
                <a:ea typeface="+mj-ea"/>
              </a:rPr>
              <a:t> 반영합니다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999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7BE79A-6F23-C8C4-AF9C-6824B0FDC1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7BFEA-4831-9E3F-A8C0-6C6D8E90AA30}"/>
              </a:ext>
            </a:extLst>
          </p:cNvPr>
          <p:cNvSpPr txBox="1"/>
          <p:nvPr/>
        </p:nvSpPr>
        <p:spPr>
          <a:xfrm>
            <a:off x="148581" y="217240"/>
            <a:ext cx="11054629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sz="1600" b="1" dirty="0">
                <a:solidFill>
                  <a:srgbClr val="FF0000"/>
                </a:solidFill>
                <a:latin typeface="+mj-ea"/>
                <a:ea typeface="+mj-ea"/>
              </a:rPr>
              <a:t>[</a:t>
            </a:r>
            <a:r>
              <a:rPr lang="ko-KR" altLang="en-US" sz="1600" b="1" dirty="0" err="1">
                <a:solidFill>
                  <a:srgbClr val="FF0000"/>
                </a:solidFill>
                <a:latin typeface="+mj-ea"/>
                <a:ea typeface="+mj-ea"/>
              </a:rPr>
              <a:t>톺아보기</a:t>
            </a:r>
            <a:r>
              <a:rPr lang="en-US" altLang="ko-KR" sz="1600" b="1" dirty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lang="en" altLang="ko-Kore-KR" sz="1600" b="1" dirty="0">
                <a:solidFill>
                  <a:srgbClr val="FF0000"/>
                </a:solidFill>
                <a:latin typeface="+mj-ea"/>
                <a:ea typeface="+mj-ea"/>
              </a:rPr>
              <a:t>]</a:t>
            </a:r>
            <a:endParaRPr lang="en" altLang="ko-Kore-KR" sz="1600" b="1" i="0" dirty="0">
              <a:solidFill>
                <a:srgbClr val="FF0000"/>
              </a:solidFill>
              <a:effectLst/>
              <a:latin typeface="+mj-ea"/>
              <a:ea typeface="+mj-ea"/>
            </a:endParaRPr>
          </a:p>
          <a:p>
            <a:r>
              <a:rPr lang="en" altLang="ko-Kore-KR" sz="13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-eval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의 경우 </a:t>
            </a:r>
            <a:r>
              <a:rPr lang="en" altLang="ko-Kore-KR" sz="13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XSS 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보안 이슈에 취약합니다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  <a:br>
              <a:rPr lang="ko-KR" altLang="en-US" sz="1300" dirty="0">
                <a:latin typeface="+mj-ea"/>
                <a:ea typeface="+mj-ea"/>
              </a:rPr>
            </a:br>
            <a:r>
              <a:rPr lang="ko-KR" altLang="en-US" sz="13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왜냐하면 제 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3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자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(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해커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)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가 </a:t>
            </a:r>
            <a:r>
              <a:rPr lang="en" altLang="ko-Kore-KR" sz="13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eval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부분에 본인이 원하는 코드를 넣으면 그대로 실행이 되게 할 수 있기 때문이에요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  <a:br>
              <a:rPr lang="ko-KR" altLang="en-US" sz="1300" dirty="0">
                <a:latin typeface="+mj-ea"/>
                <a:ea typeface="+mj-ea"/>
              </a:rPr>
            </a:br>
            <a:r>
              <a:rPr lang="en" altLang="ko-Kore-KR" sz="13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XSS 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보안 이슈에 취약한 코드들은 인터넷을 찾아보시면 많이 나와있으니 이부분도 참조하시면 좋을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것 같습니다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  <a:br>
              <a:rPr lang="ko-KR" altLang="en-US" sz="1300" dirty="0">
                <a:latin typeface="+mj-ea"/>
                <a:ea typeface="+mj-ea"/>
              </a:rPr>
            </a:br>
            <a:endParaRPr lang="en-US" altLang="ko-KR" sz="1300" dirty="0">
              <a:solidFill>
                <a:srgbClr val="000000"/>
              </a:solidFill>
              <a:latin typeface="+mj-ea"/>
              <a:ea typeface="+mj-ea"/>
            </a:endParaRPr>
          </a:p>
          <a:p>
            <a:r>
              <a:rPr lang="en-US" altLang="ko-KR" sz="1300" dirty="0">
                <a:effectLst/>
                <a:latin typeface="+mj-ea"/>
                <a:ea typeface="+mj-ea"/>
              </a:rPr>
              <a:t>-</a:t>
            </a:r>
            <a:r>
              <a:rPr lang="en-US" altLang="ko-KR" sz="1300" dirty="0">
                <a:latin typeface="+mj-ea"/>
                <a:ea typeface="+mj-ea"/>
              </a:rPr>
              <a:t>eval</a:t>
            </a:r>
            <a:r>
              <a:rPr lang="ko-KR" altLang="en-US" sz="1300" dirty="0">
                <a:latin typeface="+mj-ea"/>
                <a:ea typeface="+mj-ea"/>
              </a:rPr>
              <a:t> 추가 설명</a:t>
            </a:r>
            <a:endParaRPr lang="en-US" altLang="ko-KR" sz="1300" dirty="0">
              <a:latin typeface="+mj-ea"/>
              <a:ea typeface="+mj-ea"/>
            </a:endParaRPr>
          </a:p>
          <a:p>
            <a:r>
              <a:rPr lang="en" altLang="ko-Kore-KR" sz="1300" dirty="0">
                <a:latin typeface="+mj-ea"/>
                <a:ea typeface="+mj-ea"/>
              </a:rPr>
              <a:t>eval</a:t>
            </a:r>
            <a:r>
              <a:rPr lang="en" altLang="ko-Kore-KR" sz="1300" b="0" i="0" dirty="0">
                <a:effectLst/>
                <a:latin typeface="+mj-ea"/>
                <a:ea typeface="+mj-ea"/>
              </a:rPr>
              <a:t> </a:t>
            </a:r>
            <a:r>
              <a:rPr lang="ko-KR" altLang="en-US" sz="1300" b="0" i="0" dirty="0">
                <a:effectLst/>
                <a:latin typeface="+mj-ea"/>
                <a:ea typeface="+mj-ea"/>
              </a:rPr>
              <a:t>함수는 주어진 문자열을 </a:t>
            </a:r>
            <a:r>
              <a:rPr lang="en" altLang="ko-Kore-KR" sz="1300" b="0" i="0" dirty="0">
                <a:effectLst/>
                <a:latin typeface="+mj-ea"/>
                <a:ea typeface="+mj-ea"/>
              </a:rPr>
              <a:t>JavaScript </a:t>
            </a:r>
            <a:r>
              <a:rPr lang="ko-KR" altLang="en-US" sz="1300" b="0" i="0" dirty="0">
                <a:effectLst/>
                <a:latin typeface="+mj-ea"/>
                <a:ea typeface="+mj-ea"/>
              </a:rPr>
              <a:t>코드로 실행합니다</a:t>
            </a:r>
            <a:r>
              <a:rPr lang="en-US" altLang="ko-KR" sz="1300" b="0" i="0" dirty="0">
                <a:effectLst/>
                <a:latin typeface="+mj-ea"/>
                <a:ea typeface="+mj-ea"/>
              </a:rPr>
              <a:t>. </a:t>
            </a:r>
            <a:r>
              <a:rPr lang="ko-KR" altLang="en-US" sz="1300" b="0" i="0" dirty="0">
                <a:effectLst/>
                <a:latin typeface="+mj-ea"/>
                <a:ea typeface="+mj-ea"/>
              </a:rPr>
              <a:t>이로 인해 사용자 입력이 제대로 검증되지 않으면 보안 취약점이 발생할 수 있습니다</a:t>
            </a:r>
            <a:r>
              <a:rPr lang="en-US" altLang="ko-KR" sz="1300" b="0" i="0" dirty="0">
                <a:effectLst/>
                <a:latin typeface="+mj-ea"/>
                <a:ea typeface="+mj-ea"/>
              </a:rPr>
              <a:t>.</a:t>
            </a:r>
          </a:p>
          <a:p>
            <a:r>
              <a:rPr lang="ko-KR" altLang="en-US" sz="1300" b="0" i="0" dirty="0">
                <a:effectLst/>
                <a:latin typeface="+mj-ea"/>
                <a:ea typeface="+mj-ea"/>
              </a:rPr>
              <a:t>또한</a:t>
            </a:r>
            <a:r>
              <a:rPr lang="en-US" altLang="ko-KR" sz="1300" b="0" i="0" dirty="0">
                <a:effectLst/>
                <a:latin typeface="+mj-ea"/>
                <a:ea typeface="+mj-ea"/>
              </a:rPr>
              <a:t>, </a:t>
            </a:r>
            <a:r>
              <a:rPr lang="en" altLang="ko-Kore-KR" sz="1300" dirty="0">
                <a:latin typeface="+mj-ea"/>
                <a:ea typeface="+mj-ea"/>
              </a:rPr>
              <a:t>eval</a:t>
            </a:r>
            <a:r>
              <a:rPr lang="ko-KR" altLang="en-US" sz="1300" b="0" i="0" dirty="0">
                <a:effectLst/>
                <a:latin typeface="+mj-ea"/>
                <a:ea typeface="+mj-ea"/>
              </a:rPr>
              <a:t>은 성능 문제를 야기할 수 있습니다</a:t>
            </a:r>
            <a:r>
              <a:rPr lang="en-US" altLang="ko-KR" sz="1300" b="0" i="0" dirty="0">
                <a:effectLst/>
                <a:latin typeface="+mj-ea"/>
                <a:ea typeface="+mj-ea"/>
              </a:rPr>
              <a:t>.</a:t>
            </a:r>
            <a:endParaRPr lang="en-US" altLang="ko-KR" sz="1300" dirty="0">
              <a:latin typeface="+mj-ea"/>
              <a:ea typeface="+mj-ea"/>
            </a:endParaRPr>
          </a:p>
          <a:p>
            <a:r>
              <a:rPr lang="en-US" altLang="ko-KR" sz="1300" dirty="0">
                <a:solidFill>
                  <a:srgbClr val="222222"/>
                </a:solidFill>
                <a:latin typeface="+mj-ea"/>
                <a:ea typeface="+mj-ea"/>
              </a:rPr>
              <a:t>eval </a:t>
            </a:r>
            <a:r>
              <a:rPr lang="ko-KR" altLang="en-US" sz="1300" dirty="0">
                <a:solidFill>
                  <a:srgbClr val="222222"/>
                </a:solidFill>
                <a:latin typeface="+mj-ea"/>
                <a:ea typeface="+mj-ea"/>
              </a:rPr>
              <a:t>함수 대신</a:t>
            </a:r>
            <a:r>
              <a:rPr lang="ko-KR" altLang="en-US" sz="1300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 </a:t>
            </a:r>
            <a:r>
              <a:rPr lang="en" altLang="ko-Kore-KR" sz="1300" b="0" i="0" dirty="0" err="1">
                <a:solidFill>
                  <a:srgbClr val="222222"/>
                </a:solidFill>
                <a:effectLst/>
                <a:latin typeface="+mj-ea"/>
                <a:ea typeface="+mj-ea"/>
              </a:rPr>
              <a:t>math.evaluate</a:t>
            </a:r>
            <a:r>
              <a:rPr lang="ko-KR" altLang="en-US" sz="1300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 함수를 사용하여 개선할 수 있습니다</a:t>
            </a:r>
            <a:r>
              <a:rPr lang="en-US" altLang="ko-KR" sz="1300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.</a:t>
            </a:r>
            <a:r>
              <a:rPr lang="ko-KR" altLang="en-US" sz="1300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 아래는 </a:t>
            </a:r>
            <a:r>
              <a:rPr lang="en-US" altLang="ko-KR" sz="1300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eval</a:t>
            </a:r>
            <a:r>
              <a:rPr lang="ko-KR" altLang="en-US" sz="1300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과 </a:t>
            </a:r>
            <a:r>
              <a:rPr lang="en-US" altLang="ko-KR" sz="1300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evaluate</a:t>
            </a:r>
            <a:r>
              <a:rPr lang="ko-KR" altLang="en-US" sz="1300" b="0" i="0" dirty="0" err="1">
                <a:solidFill>
                  <a:srgbClr val="222222"/>
                </a:solidFill>
                <a:effectLst/>
                <a:latin typeface="+mj-ea"/>
                <a:ea typeface="+mj-ea"/>
              </a:rPr>
              <a:t>에</a:t>
            </a:r>
            <a:r>
              <a:rPr lang="ko-KR" altLang="en-US" sz="1300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 대한 설명입니다</a:t>
            </a:r>
            <a:r>
              <a:rPr lang="en-US" altLang="ko-KR" sz="1300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.</a:t>
            </a:r>
          </a:p>
          <a:p>
            <a:endParaRPr lang="en-US" altLang="ko-KR" sz="1300" dirty="0">
              <a:solidFill>
                <a:srgbClr val="222222"/>
              </a:solidFill>
              <a:latin typeface="+mj-ea"/>
              <a:ea typeface="+mj-ea"/>
            </a:endParaRPr>
          </a:p>
          <a:p>
            <a:pPr marL="0" algn="l" rtl="0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300" dirty="0">
                <a:effectLst/>
                <a:latin typeface="+mj-ea"/>
                <a:ea typeface="+mj-ea"/>
              </a:rPr>
              <a:t>-</a:t>
            </a:r>
            <a:r>
              <a:rPr lang="en" altLang="ko-Kore-KR" sz="1300" b="1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eval</a:t>
            </a:r>
            <a:r>
              <a:rPr lang="ko-KR" altLang="en-US" sz="1300" b="1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과 </a:t>
            </a:r>
            <a:r>
              <a:rPr lang="en" altLang="ko-Kore-KR" sz="1300" b="1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evaluate</a:t>
            </a:r>
            <a:r>
              <a:rPr lang="ko-KR" altLang="en-US" sz="1300" b="1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의 차이점</a:t>
            </a:r>
            <a:endParaRPr lang="ko-KR" altLang="en-US" sz="1300" b="0" i="0" dirty="0">
              <a:solidFill>
                <a:srgbClr val="222222"/>
              </a:solidFill>
              <a:effectLst/>
              <a:latin typeface="+mj-ea"/>
              <a:ea typeface="+mj-ea"/>
            </a:endParaRPr>
          </a:p>
          <a:p>
            <a:pPr marL="0" algn="l" rtl="0" latinLnBrk="0">
              <a:spcBef>
                <a:spcPts val="0"/>
              </a:spcBef>
              <a:spcAft>
                <a:spcPts val="0"/>
              </a:spcAft>
            </a:pPr>
            <a:r>
              <a:rPr lang="en" altLang="ko-Kore-KR" sz="1300" b="0" i="0" dirty="0" err="1">
                <a:solidFill>
                  <a:srgbClr val="222222"/>
                </a:solidFill>
                <a:effectLst/>
                <a:latin typeface="+mj-ea"/>
                <a:ea typeface="+mj-ea"/>
              </a:rPr>
              <a:t>math.evaluate</a:t>
            </a:r>
            <a:r>
              <a:rPr lang="en" altLang="ko-Kore-KR" sz="1300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 </a:t>
            </a:r>
            <a:r>
              <a:rPr lang="ko-KR" altLang="en-US" sz="1300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함수는 자체적으로 정의된 수학적 표현식을 인식하고 계산하는 범위 내에서만 동작한다는 것을 의미합니다</a:t>
            </a:r>
            <a:r>
              <a:rPr lang="en-US" altLang="ko-KR" sz="1300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. </a:t>
            </a:r>
            <a:r>
              <a:rPr lang="ko-KR" altLang="en-US" sz="1300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다시 말해</a:t>
            </a:r>
            <a:r>
              <a:rPr lang="en-US" altLang="ko-KR" sz="1300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, </a:t>
            </a:r>
            <a:r>
              <a:rPr lang="ko-KR" altLang="en-US" sz="1300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이 함수는</a:t>
            </a:r>
          </a:p>
          <a:p>
            <a:pPr marL="0" algn="l" rtl="0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300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입력으로 받은 문자열을 단순히 수학적 표현식으로만 해석하며</a:t>
            </a:r>
            <a:r>
              <a:rPr lang="en-US" altLang="ko-KR" sz="1300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, </a:t>
            </a:r>
            <a:r>
              <a:rPr lang="ko-KR" altLang="en-US" sz="1300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일반적인 </a:t>
            </a:r>
            <a:r>
              <a:rPr lang="en" altLang="ko-Kore-KR" sz="1300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JavaScript </a:t>
            </a:r>
            <a:r>
              <a:rPr lang="ko-KR" altLang="en-US" sz="1300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코드</a:t>
            </a:r>
            <a:r>
              <a:rPr lang="en-US" altLang="ko-KR" sz="1300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(</a:t>
            </a:r>
            <a:r>
              <a:rPr lang="ko-KR" altLang="en-US" sz="1300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변수 선언</a:t>
            </a:r>
            <a:r>
              <a:rPr lang="en-US" altLang="ko-KR" sz="1300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, </a:t>
            </a:r>
            <a:r>
              <a:rPr lang="ko-KR" altLang="en-US" sz="1300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함수 호출</a:t>
            </a:r>
            <a:r>
              <a:rPr lang="en-US" altLang="ko-KR" sz="1300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, </a:t>
            </a:r>
            <a:r>
              <a:rPr lang="ko-KR" altLang="en-US" sz="1300" b="0" i="0" dirty="0" err="1">
                <a:solidFill>
                  <a:srgbClr val="222222"/>
                </a:solidFill>
                <a:effectLst/>
                <a:latin typeface="+mj-ea"/>
                <a:ea typeface="+mj-ea"/>
              </a:rPr>
              <a:t>반복문</a:t>
            </a:r>
            <a:r>
              <a:rPr lang="en-US" altLang="ko-KR" sz="1300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, </a:t>
            </a:r>
            <a:r>
              <a:rPr lang="ko-KR" altLang="en-US" sz="1300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조건문 등</a:t>
            </a:r>
            <a:r>
              <a:rPr lang="en-US" altLang="ko-KR" sz="1300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)</a:t>
            </a:r>
            <a:r>
              <a:rPr lang="ko-KR" altLang="en-US" sz="1300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을 인식하거나</a:t>
            </a:r>
          </a:p>
          <a:p>
            <a:pPr marL="0" algn="l" rtl="0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300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실행하지 않습니다</a:t>
            </a:r>
            <a:r>
              <a:rPr lang="en-US" altLang="ko-KR" sz="1300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.</a:t>
            </a:r>
            <a:endParaRPr lang="ko-KR" altLang="en-US" sz="1300" b="0" i="0" dirty="0">
              <a:solidFill>
                <a:srgbClr val="222222"/>
              </a:solidFill>
              <a:effectLst/>
              <a:latin typeface="+mj-ea"/>
              <a:ea typeface="+mj-ea"/>
            </a:endParaRPr>
          </a:p>
          <a:p>
            <a:pPr marL="0" algn="l" rtl="0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300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이와 대조적으로 </a:t>
            </a:r>
            <a:r>
              <a:rPr lang="en" altLang="ko-Kore-KR" sz="1300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eval </a:t>
            </a:r>
            <a:r>
              <a:rPr lang="ko-KR" altLang="en-US" sz="1300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함수는 </a:t>
            </a:r>
            <a:r>
              <a:rPr lang="en" altLang="ko-Kore-KR" sz="1300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JavaScript </a:t>
            </a:r>
            <a:r>
              <a:rPr lang="ko-KR" altLang="en-US" sz="1300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코드의 모든 요소를 인식하고 실행합니다</a:t>
            </a:r>
            <a:r>
              <a:rPr lang="en-US" altLang="ko-KR" sz="1300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. </a:t>
            </a:r>
            <a:r>
              <a:rPr lang="ko-KR" altLang="en-US" sz="1300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예를 들어</a:t>
            </a:r>
            <a:r>
              <a:rPr lang="en-US" altLang="ko-KR" sz="1300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, </a:t>
            </a:r>
            <a:r>
              <a:rPr lang="en" altLang="ko-Kore-KR" sz="1300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eval</a:t>
            </a:r>
            <a:r>
              <a:rPr lang="ko-KR" altLang="en-US" sz="1300" b="0" i="0" dirty="0" err="1">
                <a:solidFill>
                  <a:srgbClr val="222222"/>
                </a:solidFill>
                <a:effectLst/>
                <a:latin typeface="+mj-ea"/>
                <a:ea typeface="+mj-ea"/>
              </a:rPr>
              <a:t>에</a:t>
            </a:r>
            <a:r>
              <a:rPr lang="ko-KR" altLang="en-US" sz="1300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 </a:t>
            </a:r>
            <a:r>
              <a:rPr lang="en-US" altLang="ko-KR" sz="1300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"</a:t>
            </a:r>
            <a:r>
              <a:rPr lang="en" altLang="ko-Kore-KR" sz="1300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var x = 10; x + 20;"</a:t>
            </a:r>
            <a:r>
              <a:rPr lang="ko-KR" altLang="en-US" sz="1300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와 같은 문자열을 넘기면</a:t>
            </a:r>
          </a:p>
          <a:p>
            <a:pPr marL="0" algn="l" rtl="0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300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이를 </a:t>
            </a:r>
            <a:r>
              <a:rPr lang="en" altLang="ko-Kore-KR" sz="1300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JavaScript </a:t>
            </a:r>
            <a:r>
              <a:rPr lang="ko-KR" altLang="en-US" sz="1300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코드로 해석하고 실행하여 결과 값을 반환합니다</a:t>
            </a:r>
            <a:r>
              <a:rPr lang="en-US" altLang="ko-KR" sz="1300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. </a:t>
            </a:r>
            <a:r>
              <a:rPr lang="ko-KR" altLang="en-US" sz="1300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따라서 이 기능은 잘못 사용되거나 악의적인 코드에 이용될 경우</a:t>
            </a:r>
            <a:r>
              <a:rPr lang="en-US" altLang="ko-KR" sz="1300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, </a:t>
            </a:r>
            <a:r>
              <a:rPr lang="ko-KR" altLang="en-US" sz="1300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보안 문제를</a:t>
            </a:r>
          </a:p>
          <a:p>
            <a:pPr marL="0" algn="l" rtl="0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300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초래할 수 있습니다</a:t>
            </a:r>
            <a:r>
              <a:rPr lang="en-US" altLang="ko-KR" sz="1300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.</a:t>
            </a:r>
            <a:endParaRPr lang="ko-KR" altLang="en-US" sz="1300" b="0" i="0" dirty="0">
              <a:solidFill>
                <a:srgbClr val="222222"/>
              </a:solidFill>
              <a:effectLst/>
              <a:latin typeface="+mj-ea"/>
              <a:ea typeface="+mj-ea"/>
            </a:endParaRPr>
          </a:p>
          <a:p>
            <a:pPr marL="0" algn="l" rtl="0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300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그러므로</a:t>
            </a:r>
            <a:r>
              <a:rPr lang="en-US" altLang="ko-KR" sz="1300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, </a:t>
            </a:r>
            <a:r>
              <a:rPr lang="ko-KR" altLang="en-US" sz="1300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만약 어떤 입력이 </a:t>
            </a:r>
            <a:r>
              <a:rPr lang="en" altLang="ko-Kore-KR" sz="1300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JavaScript </a:t>
            </a:r>
            <a:r>
              <a:rPr lang="ko-KR" altLang="en-US" sz="1300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코드의 일부로 실행되지 않고 오직 수학적 표현식으로만 처리되어야 한다면 </a:t>
            </a:r>
            <a:r>
              <a:rPr lang="en" altLang="ko-Kore-KR" sz="1300" b="0" i="0" dirty="0" err="1">
                <a:solidFill>
                  <a:srgbClr val="222222"/>
                </a:solidFill>
                <a:effectLst/>
                <a:latin typeface="+mj-ea"/>
                <a:ea typeface="+mj-ea"/>
              </a:rPr>
              <a:t>math.evaluate</a:t>
            </a:r>
            <a:r>
              <a:rPr lang="ko-KR" altLang="en-US" sz="1300" b="0" i="0" dirty="0" err="1">
                <a:solidFill>
                  <a:srgbClr val="222222"/>
                </a:solidFill>
                <a:effectLst/>
                <a:latin typeface="+mj-ea"/>
                <a:ea typeface="+mj-ea"/>
              </a:rPr>
              <a:t>를</a:t>
            </a:r>
            <a:r>
              <a:rPr lang="ko-KR" altLang="en-US" sz="1300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 사용하는</a:t>
            </a:r>
          </a:p>
          <a:p>
            <a:pPr marL="0" algn="l" rtl="0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300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것이 좋습니다</a:t>
            </a:r>
            <a:r>
              <a:rPr lang="en-US" altLang="ko-KR" sz="1300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. </a:t>
            </a:r>
            <a:r>
              <a:rPr lang="ko-KR" altLang="en-US" sz="1300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이렇게 하면 입력에 대한 해석과 처리가 오직 수학적 연산에만 국한되므로 잠재적인 보안 위험을 방지할 수 있습니다</a:t>
            </a:r>
            <a:r>
              <a:rPr lang="en-US" altLang="ko-KR" sz="1300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.</a:t>
            </a:r>
            <a:endParaRPr lang="ko-KR" altLang="en-US" sz="1300" b="0" i="0" dirty="0">
              <a:solidFill>
                <a:srgbClr val="222222"/>
              </a:solidFill>
              <a:effectLst/>
              <a:latin typeface="+mj-ea"/>
              <a:ea typeface="+mj-ea"/>
            </a:endParaRPr>
          </a:p>
          <a:p>
            <a:endParaRPr lang="en-US" altLang="ko-KR" sz="1300" dirty="0">
              <a:effectLst/>
              <a:latin typeface="+mj-ea"/>
              <a:ea typeface="+mj-ea"/>
            </a:endParaRPr>
          </a:p>
          <a:p>
            <a:pPr algn="l"/>
            <a:r>
              <a:rPr lang="en" altLang="ko-Kore-KR" sz="1300" b="0" i="0" dirty="0" err="1">
                <a:effectLst/>
                <a:latin typeface="+mj-ea"/>
                <a:ea typeface="+mj-ea"/>
              </a:rPr>
              <a:t>Math.js</a:t>
            </a:r>
            <a:r>
              <a:rPr lang="ko-KR" altLang="en-US" sz="1300" b="0" i="0" dirty="0" err="1">
                <a:effectLst/>
                <a:latin typeface="+mj-ea"/>
                <a:ea typeface="+mj-ea"/>
              </a:rPr>
              <a:t>를</a:t>
            </a:r>
            <a:r>
              <a:rPr lang="ko-KR" altLang="en-US" sz="1300" b="0" i="0" dirty="0">
                <a:effectLst/>
                <a:latin typeface="+mj-ea"/>
                <a:ea typeface="+mj-ea"/>
              </a:rPr>
              <a:t> 사용하는 것은 추가적인 옵션으로</a:t>
            </a:r>
            <a:r>
              <a:rPr lang="en-US" altLang="ko-KR" sz="1300" b="0" i="0" dirty="0">
                <a:effectLst/>
                <a:latin typeface="+mj-ea"/>
                <a:ea typeface="+mj-ea"/>
              </a:rPr>
              <a:t>, </a:t>
            </a:r>
            <a:r>
              <a:rPr lang="ko-KR" altLang="en-US" sz="1300" b="0" i="0" dirty="0">
                <a:effectLst/>
                <a:latin typeface="+mj-ea"/>
                <a:ea typeface="+mj-ea"/>
              </a:rPr>
              <a:t>보다 안전한 방법으로 수학 연산을 처리할 수 있도록 도와줍니다</a:t>
            </a:r>
            <a:r>
              <a:rPr lang="en-US" altLang="ko-KR" sz="1300" b="0" i="0" dirty="0">
                <a:effectLst/>
                <a:latin typeface="+mj-ea"/>
                <a:ea typeface="+mj-ea"/>
              </a:rPr>
              <a:t>. </a:t>
            </a:r>
          </a:p>
          <a:p>
            <a:pPr algn="l"/>
            <a:r>
              <a:rPr lang="en" altLang="ko-Kore-KR" sz="1300" b="0" i="0" dirty="0" err="1">
                <a:effectLst/>
                <a:latin typeface="+mj-ea"/>
                <a:ea typeface="+mj-ea"/>
              </a:rPr>
              <a:t>Math.js</a:t>
            </a:r>
            <a:r>
              <a:rPr lang="ko-KR" altLang="en-US" sz="1300" b="0" i="0" dirty="0" err="1">
                <a:effectLst/>
                <a:latin typeface="+mj-ea"/>
                <a:ea typeface="+mj-ea"/>
              </a:rPr>
              <a:t>를</a:t>
            </a:r>
            <a:r>
              <a:rPr lang="ko-KR" altLang="en-US" sz="1300" b="0" i="0" dirty="0">
                <a:effectLst/>
                <a:latin typeface="+mj-ea"/>
                <a:ea typeface="+mj-ea"/>
              </a:rPr>
              <a:t> 사용하려면 라이브러리를 추가하고</a:t>
            </a:r>
            <a:r>
              <a:rPr lang="en-US" altLang="ko-KR" sz="1300" b="0" i="0" dirty="0">
                <a:effectLst/>
                <a:latin typeface="+mj-ea"/>
                <a:ea typeface="+mj-ea"/>
              </a:rPr>
              <a:t>, </a:t>
            </a:r>
            <a:r>
              <a:rPr lang="ko-KR" altLang="en-US" sz="1300" b="0" i="0" dirty="0">
                <a:effectLst/>
                <a:latin typeface="+mj-ea"/>
                <a:ea typeface="+mj-ea"/>
              </a:rPr>
              <a:t>계산 로직을 </a:t>
            </a:r>
            <a:r>
              <a:rPr lang="en" altLang="ko-Kore-KR" sz="1300" b="0" i="0" dirty="0" err="1">
                <a:effectLst/>
                <a:latin typeface="+mj-ea"/>
                <a:ea typeface="+mj-ea"/>
              </a:rPr>
              <a:t>Math.js</a:t>
            </a:r>
            <a:r>
              <a:rPr lang="ko-KR" altLang="en-US" sz="1300" b="0" i="0" dirty="0">
                <a:effectLst/>
                <a:latin typeface="+mj-ea"/>
                <a:ea typeface="+mj-ea"/>
              </a:rPr>
              <a:t>의 함수를 사용하도록 수정해야 합니다</a:t>
            </a:r>
            <a:r>
              <a:rPr lang="en-US" altLang="ko-KR" sz="1300" b="0" i="0" dirty="0">
                <a:effectLst/>
                <a:latin typeface="+mj-ea"/>
                <a:ea typeface="+mj-ea"/>
              </a:rPr>
              <a:t>.</a:t>
            </a:r>
          </a:p>
          <a:p>
            <a:endParaRPr lang="en" altLang="ko-Kore-KR" sz="1300" dirty="0">
              <a:latin typeface="+mj-ea"/>
              <a:ea typeface="+mj-ea"/>
            </a:endParaRPr>
          </a:p>
          <a:p>
            <a:r>
              <a:rPr lang="ko-Kore-KR" altLang="en-US" sz="1300">
                <a:latin typeface="+mj-ea"/>
                <a:ea typeface="+mj-ea"/>
              </a:rPr>
              <a:t>아래는 </a:t>
            </a:r>
            <a:r>
              <a:rPr lang="en-US" altLang="ko-Kore-KR" sz="1300" dirty="0" err="1">
                <a:latin typeface="+mj-ea"/>
                <a:ea typeface="+mj-ea"/>
              </a:rPr>
              <a:t>math.js</a:t>
            </a:r>
            <a:r>
              <a:rPr lang="en-US" altLang="ko-Kore-KR" sz="1300" dirty="0">
                <a:latin typeface="+mj-ea"/>
                <a:ea typeface="+mj-ea"/>
              </a:rPr>
              <a:t> </a:t>
            </a:r>
            <a:r>
              <a:rPr lang="ko-Kore-KR" altLang="en-US" sz="1300">
                <a:latin typeface="+mj-ea"/>
                <a:ea typeface="+mj-ea"/>
              </a:rPr>
              <a:t>라이브러리를 추가하는 방법입니다</a:t>
            </a:r>
            <a:r>
              <a:rPr lang="en-US" altLang="ko-Kore-KR" sz="1300" dirty="0">
                <a:latin typeface="+mj-ea"/>
                <a:ea typeface="+mj-ea"/>
              </a:rPr>
              <a:t>.</a:t>
            </a:r>
            <a:endParaRPr lang="en" altLang="ko-Kore-KR" sz="1300" dirty="0">
              <a:latin typeface="+mj-ea"/>
              <a:ea typeface="+mj-ea"/>
            </a:endParaRPr>
          </a:p>
          <a:p>
            <a:endParaRPr lang="en" altLang="ko-KR" sz="1300" dirty="0">
              <a:latin typeface="+mj-ea"/>
              <a:ea typeface="+mj-ea"/>
            </a:endParaRPr>
          </a:p>
          <a:p>
            <a:r>
              <a:rPr lang="ko-KR" altLang="en-US" sz="1300" b="0" i="0" dirty="0">
                <a:effectLst/>
                <a:latin typeface="+mj-ea"/>
                <a:ea typeface="+mj-ea"/>
              </a:rPr>
              <a:t>라이브러리는 </a:t>
            </a:r>
            <a:r>
              <a:rPr lang="en" altLang="ko-Kore-KR" sz="1300" b="0" i="0" dirty="0" err="1">
                <a:effectLst/>
                <a:latin typeface="+mj-ea"/>
                <a:ea typeface="+mj-ea"/>
              </a:rPr>
              <a:t>Math.js</a:t>
            </a:r>
            <a:r>
              <a:rPr lang="en" altLang="ko-Kore-KR" sz="1300" b="0" i="0" dirty="0">
                <a:effectLst/>
                <a:latin typeface="+mj-ea"/>
                <a:ea typeface="+mj-ea"/>
              </a:rPr>
              <a:t> </a:t>
            </a:r>
            <a:r>
              <a:rPr lang="ko-KR" altLang="en-US" sz="1300" b="0" i="0" dirty="0">
                <a:effectLst/>
                <a:latin typeface="+mj-ea"/>
                <a:ea typeface="+mj-ea"/>
              </a:rPr>
              <a:t>공식 웹사이트에서 다운로드 받거나 </a:t>
            </a:r>
            <a:r>
              <a:rPr lang="en" altLang="ko-Kore-KR" sz="1300" b="0" i="0" dirty="0">
                <a:effectLst/>
                <a:latin typeface="+mj-ea"/>
                <a:ea typeface="+mj-ea"/>
              </a:rPr>
              <a:t>CDN</a:t>
            </a:r>
            <a:r>
              <a:rPr lang="ko-KR" altLang="en-US" sz="1300" b="0" i="0" dirty="0">
                <a:effectLst/>
                <a:latin typeface="+mj-ea"/>
                <a:ea typeface="+mj-ea"/>
              </a:rPr>
              <a:t>을 통해 사용할 수 있습니다</a:t>
            </a:r>
            <a:r>
              <a:rPr lang="en-US" altLang="ko-KR" sz="1300" b="0" i="0" dirty="0">
                <a:effectLst/>
                <a:latin typeface="+mj-ea"/>
                <a:ea typeface="+mj-ea"/>
              </a:rPr>
              <a:t>.</a:t>
            </a:r>
            <a:endParaRPr lang="en-US" altLang="ko-KR" sz="1300" b="1" i="0" dirty="0">
              <a:effectLst/>
              <a:latin typeface="+mj-ea"/>
              <a:ea typeface="+mj-ea"/>
            </a:endParaRPr>
          </a:p>
          <a:p>
            <a:r>
              <a:rPr lang="ko-KR" altLang="en-US" sz="1300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공식 사이트 </a:t>
            </a:r>
            <a:r>
              <a:rPr lang="en-US" altLang="ko-KR" sz="1300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: </a:t>
            </a:r>
            <a:r>
              <a:rPr lang="en-US" altLang="ko-KR" sz="1300" b="0" i="0" dirty="0">
                <a:solidFill>
                  <a:srgbClr val="222222"/>
                </a:solidFill>
                <a:effectLst/>
                <a:latin typeface="+mj-ea"/>
                <a:ea typeface="+mj-ea"/>
                <a:hlinkClick r:id="rId2"/>
              </a:rPr>
              <a:t>https://mathjs.org/download.html</a:t>
            </a:r>
            <a:endParaRPr lang="en-US" altLang="ko-KR" sz="1300" b="0" i="0" dirty="0">
              <a:solidFill>
                <a:srgbClr val="222222"/>
              </a:solidFill>
              <a:effectLst/>
              <a:latin typeface="+mj-ea"/>
              <a:ea typeface="+mj-ea"/>
            </a:endParaRPr>
          </a:p>
          <a:p>
            <a:r>
              <a:rPr lang="en-US" altLang="ko-KR" sz="1300" dirty="0">
                <a:solidFill>
                  <a:srgbClr val="222222"/>
                </a:solidFill>
                <a:latin typeface="+mj-ea"/>
                <a:ea typeface="+mj-ea"/>
              </a:rPr>
              <a:t>CDN </a:t>
            </a:r>
            <a:r>
              <a:rPr lang="ko-KR" altLang="en-US" sz="1300" dirty="0">
                <a:solidFill>
                  <a:srgbClr val="222222"/>
                </a:solidFill>
                <a:latin typeface="+mj-ea"/>
                <a:ea typeface="+mj-ea"/>
              </a:rPr>
              <a:t>에서 불러오기 </a:t>
            </a:r>
            <a:r>
              <a:rPr lang="en-US" altLang="ko-KR" sz="1300" dirty="0">
                <a:solidFill>
                  <a:srgbClr val="222222"/>
                </a:solidFill>
                <a:latin typeface="+mj-ea"/>
                <a:ea typeface="+mj-ea"/>
              </a:rPr>
              <a:t>: &lt;script </a:t>
            </a:r>
            <a:r>
              <a:rPr lang="en-US" altLang="ko-KR" sz="1300" dirty="0" err="1">
                <a:solidFill>
                  <a:srgbClr val="222222"/>
                </a:solidFill>
                <a:latin typeface="+mj-ea"/>
                <a:ea typeface="+mj-ea"/>
              </a:rPr>
              <a:t>src</a:t>
            </a:r>
            <a:r>
              <a:rPr lang="en-US" altLang="ko-KR" sz="1300" dirty="0">
                <a:solidFill>
                  <a:srgbClr val="222222"/>
                </a:solidFill>
                <a:latin typeface="+mj-ea"/>
                <a:ea typeface="+mj-ea"/>
              </a:rPr>
              <a:t>="https://</a:t>
            </a:r>
            <a:r>
              <a:rPr lang="en-US" altLang="ko-KR" sz="1300" dirty="0" err="1">
                <a:solidFill>
                  <a:srgbClr val="222222"/>
                </a:solidFill>
                <a:latin typeface="+mj-ea"/>
                <a:ea typeface="+mj-ea"/>
              </a:rPr>
              <a:t>cdnjs.cloudflare.com</a:t>
            </a:r>
            <a:r>
              <a:rPr lang="en-US" altLang="ko-KR" sz="1300" dirty="0">
                <a:solidFill>
                  <a:srgbClr val="222222"/>
                </a:solidFill>
                <a:latin typeface="+mj-ea"/>
                <a:ea typeface="+mj-ea"/>
              </a:rPr>
              <a:t>/ajax/libs/</a:t>
            </a:r>
            <a:r>
              <a:rPr lang="en-US" altLang="ko-KR" sz="1300" dirty="0" err="1">
                <a:solidFill>
                  <a:srgbClr val="222222"/>
                </a:solidFill>
                <a:latin typeface="+mj-ea"/>
                <a:ea typeface="+mj-ea"/>
              </a:rPr>
              <a:t>mathjs</a:t>
            </a:r>
            <a:r>
              <a:rPr lang="en-US" altLang="ko-KR" sz="1300" dirty="0">
                <a:solidFill>
                  <a:srgbClr val="222222"/>
                </a:solidFill>
                <a:latin typeface="+mj-ea"/>
                <a:ea typeface="+mj-ea"/>
              </a:rPr>
              <a:t>/14.0.1/</a:t>
            </a:r>
            <a:r>
              <a:rPr lang="en-US" altLang="ko-KR" sz="1300" dirty="0" err="1">
                <a:solidFill>
                  <a:srgbClr val="222222"/>
                </a:solidFill>
                <a:latin typeface="+mj-ea"/>
                <a:ea typeface="+mj-ea"/>
              </a:rPr>
              <a:t>math.js</a:t>
            </a:r>
            <a:r>
              <a:rPr lang="en-US" altLang="ko-KR" sz="1300" dirty="0">
                <a:solidFill>
                  <a:srgbClr val="222222"/>
                </a:solidFill>
                <a:latin typeface="+mj-ea"/>
                <a:ea typeface="+mj-ea"/>
              </a:rPr>
              <a:t> "&gt;&lt;/script&gt;</a:t>
            </a:r>
            <a:endParaRPr lang="en-US" altLang="ko-KR" sz="1300" b="0" i="0" dirty="0">
              <a:solidFill>
                <a:srgbClr val="222222"/>
              </a:solidFill>
              <a:effectLst/>
              <a:latin typeface="+mj-ea"/>
              <a:ea typeface="+mj-ea"/>
            </a:endParaRPr>
          </a:p>
          <a:p>
            <a:r>
              <a:rPr lang="ko-KR" altLang="en-US" sz="1300" b="0" i="0" dirty="0">
                <a:effectLst/>
                <a:latin typeface="+mj-ea"/>
                <a:ea typeface="+mj-ea"/>
              </a:rPr>
              <a:t>최신 버전을 사용하려면 위 예제에서 </a:t>
            </a:r>
            <a:r>
              <a:rPr lang="en-US" altLang="ko-KR" sz="1300" dirty="0">
                <a:latin typeface="+mj-ea"/>
                <a:ea typeface="+mj-ea"/>
              </a:rPr>
              <a:t>@14.0.1</a:t>
            </a:r>
            <a:r>
              <a:rPr lang="ko-KR" altLang="en-US" sz="1300" b="0" i="0" dirty="0">
                <a:effectLst/>
                <a:latin typeface="+mj-ea"/>
                <a:ea typeface="+mj-ea"/>
              </a:rPr>
              <a:t> 부분을 생략하면 됩니다</a:t>
            </a:r>
            <a:r>
              <a:rPr lang="en-US" altLang="ko-KR" sz="1300" dirty="0">
                <a:latin typeface="+mj-ea"/>
                <a:ea typeface="+mj-ea"/>
              </a:rPr>
              <a:t>.</a:t>
            </a:r>
          </a:p>
          <a:p>
            <a:endParaRPr lang="en-US" altLang="ko-KR" sz="1300" b="0" i="0" dirty="0">
              <a:effectLst/>
              <a:latin typeface="+mj-ea"/>
              <a:ea typeface="+mj-ea"/>
            </a:endParaRPr>
          </a:p>
          <a:p>
            <a:r>
              <a:rPr lang="en-US" altLang="ko-KR" sz="1300" b="0" i="0" dirty="0">
                <a:effectLst/>
                <a:latin typeface="+mj-ea"/>
                <a:ea typeface="+mj-ea"/>
                <a:hlinkClick r:id="rId3"/>
              </a:rPr>
              <a:t>https://cafe.naver.com/codingstudyplace/116</a:t>
            </a:r>
            <a:endParaRPr lang="en-US" altLang="ko-KR" sz="13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49799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878AD-3FF5-F7AF-7F36-891CC0A6C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17267F-474D-E484-5CA9-56AB0C5A9145}"/>
              </a:ext>
            </a:extLst>
          </p:cNvPr>
          <p:cNvSpPr txBox="1"/>
          <p:nvPr/>
        </p:nvSpPr>
        <p:spPr>
          <a:xfrm>
            <a:off x="148581" y="21724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993D43-B1BB-23CB-A83F-3C223158613C}"/>
              </a:ext>
            </a:extLst>
          </p:cNvPr>
          <p:cNvSpPr txBox="1"/>
          <p:nvPr/>
        </p:nvSpPr>
        <p:spPr>
          <a:xfrm>
            <a:off x="148581" y="217240"/>
            <a:ext cx="9680855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+mj-ea"/>
                <a:ea typeface="+mj-ea"/>
              </a:rPr>
              <a:t>코드의 전체 동작 과정</a:t>
            </a:r>
          </a:p>
          <a:p>
            <a:pPr>
              <a:buFont typeface="+mj-lt"/>
              <a:buAutoNum type="arabicPeriod"/>
            </a:pPr>
            <a:r>
              <a:rPr lang="ko-KR" altLang="en-US" sz="1400" b="1" dirty="0">
                <a:latin typeface="+mj-ea"/>
                <a:ea typeface="+mj-ea"/>
              </a:rPr>
              <a:t>수식이 비어 있지 </a:t>
            </a:r>
            <a:r>
              <a:rPr lang="ko-KR" altLang="en-US" sz="1400" b="1" dirty="0" err="1">
                <a:latin typeface="+mj-ea"/>
                <a:ea typeface="+mj-ea"/>
              </a:rPr>
              <a:t>않은지</a:t>
            </a:r>
            <a:r>
              <a:rPr lang="ko-KR" altLang="en-US" sz="1400" b="1" dirty="0">
                <a:latin typeface="+mj-ea"/>
                <a:ea typeface="+mj-ea"/>
              </a:rPr>
              <a:t> 확인</a:t>
            </a:r>
            <a:endParaRPr lang="en-US" altLang="ko-KR" sz="1400" b="1" dirty="0">
              <a:latin typeface="+mj-ea"/>
              <a:ea typeface="+mj-ea"/>
            </a:endParaRPr>
          </a:p>
          <a:p>
            <a:r>
              <a:rPr lang="en-US" altLang="ko-KR" sz="1400" b="1" dirty="0">
                <a:latin typeface="+mj-ea"/>
                <a:ea typeface="+mj-ea"/>
              </a:rPr>
              <a:t> - </a:t>
            </a:r>
            <a:r>
              <a:rPr lang="ko-KR" altLang="en-US" sz="1400" dirty="0">
                <a:latin typeface="+mj-ea"/>
                <a:ea typeface="+mj-ea"/>
              </a:rPr>
              <a:t>비어 있다면 삭제 작업을 하지 않음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b="1" dirty="0">
                <a:latin typeface="+mj-ea"/>
                <a:ea typeface="+mj-ea"/>
              </a:rPr>
              <a:t>2.</a:t>
            </a:r>
            <a:r>
              <a:rPr lang="ko-KR" altLang="en-US" sz="1400" b="1" dirty="0">
                <a:latin typeface="+mj-ea"/>
                <a:ea typeface="+mj-ea"/>
              </a:rPr>
              <a:t>수식 끝에 있는 공백 제거</a:t>
            </a:r>
            <a:endParaRPr lang="en-US" altLang="ko-KR" sz="1400" b="1" dirty="0">
              <a:latin typeface="+mj-ea"/>
              <a:ea typeface="+mj-ea"/>
            </a:endParaRPr>
          </a:p>
          <a:p>
            <a:r>
              <a:rPr lang="en-US" altLang="ko-KR" sz="1400" b="1" dirty="0">
                <a:latin typeface="+mj-ea"/>
                <a:ea typeface="+mj-ea"/>
              </a:rPr>
              <a:t> -</a:t>
            </a:r>
            <a:r>
              <a:rPr lang="en" altLang="ko-KR" sz="1400" dirty="0" err="1">
                <a:latin typeface="+mj-ea"/>
                <a:ea typeface="+mj-ea"/>
              </a:rPr>
              <a:t>trimEnd</a:t>
            </a:r>
            <a:r>
              <a:rPr lang="en" altLang="ko-KR" sz="1400" dirty="0">
                <a:latin typeface="+mj-ea"/>
                <a:ea typeface="+mj-ea"/>
              </a:rPr>
              <a:t>()</a:t>
            </a:r>
            <a:r>
              <a:rPr lang="ko-KR" altLang="en-US" sz="1400" dirty="0" err="1">
                <a:latin typeface="+mj-ea"/>
                <a:ea typeface="+mj-ea"/>
              </a:rPr>
              <a:t>를</a:t>
            </a:r>
            <a:r>
              <a:rPr lang="ko-KR" altLang="en-US" sz="1400" dirty="0">
                <a:latin typeface="+mj-ea"/>
                <a:ea typeface="+mj-ea"/>
              </a:rPr>
              <a:t> 사용해 불필요한 공백을 제거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b="1" dirty="0">
                <a:latin typeface="+mj-ea"/>
                <a:ea typeface="+mj-ea"/>
              </a:rPr>
              <a:t>3.</a:t>
            </a:r>
            <a:r>
              <a:rPr lang="ko-KR" altLang="en-US" sz="1400" b="1" dirty="0">
                <a:latin typeface="+mj-ea"/>
                <a:ea typeface="+mj-ea"/>
              </a:rPr>
              <a:t>수식이 연산자로 끝나는지 확인</a:t>
            </a:r>
            <a:endParaRPr lang="en-US" altLang="ko-KR" sz="1400" b="1" dirty="0">
              <a:latin typeface="+mj-ea"/>
              <a:ea typeface="+mj-ea"/>
            </a:endParaRPr>
          </a:p>
          <a:p>
            <a:r>
              <a:rPr lang="en-US" altLang="ko-KR" sz="1400" b="1" dirty="0">
                <a:latin typeface="+mj-ea"/>
                <a:ea typeface="+mj-ea"/>
              </a:rPr>
              <a:t> -</a:t>
            </a:r>
            <a:r>
              <a:rPr lang="ko-KR" altLang="en-US" sz="1400" dirty="0">
                <a:latin typeface="+mj-ea"/>
                <a:ea typeface="+mj-ea"/>
              </a:rPr>
              <a:t>끝에 연산자가 있으면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연산자와 그 뒤 공백을 함께 제거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-</a:t>
            </a:r>
            <a:r>
              <a:rPr lang="ko-KR" altLang="en-US" sz="1400" dirty="0">
                <a:latin typeface="+mj-ea"/>
                <a:ea typeface="+mj-ea"/>
              </a:rPr>
              <a:t>그렇지 않으면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끝에 있는 마지막 한 글자만 제거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" altLang="ko-KR" sz="1400" b="1" dirty="0">
                <a:latin typeface="+mj-ea"/>
                <a:ea typeface="+mj-ea"/>
              </a:rPr>
              <a:t>4.UI </a:t>
            </a:r>
            <a:r>
              <a:rPr lang="ko-KR" altLang="en-US" sz="1400" b="1" dirty="0">
                <a:latin typeface="+mj-ea"/>
                <a:ea typeface="+mj-ea"/>
              </a:rPr>
              <a:t>업데이트</a:t>
            </a:r>
            <a:endParaRPr lang="en-US" altLang="ko-KR" sz="1400" b="1" dirty="0">
              <a:latin typeface="+mj-ea"/>
              <a:ea typeface="+mj-ea"/>
            </a:endParaRPr>
          </a:p>
          <a:p>
            <a:r>
              <a:rPr lang="en-US" altLang="ko-KR" sz="1400" b="1" dirty="0">
                <a:latin typeface="+mj-ea"/>
                <a:ea typeface="+mj-ea"/>
              </a:rPr>
              <a:t> -</a:t>
            </a:r>
            <a:r>
              <a:rPr lang="ko-KR" altLang="en-US" sz="1400" dirty="0">
                <a:latin typeface="+mj-ea"/>
                <a:ea typeface="+mj-ea"/>
              </a:rPr>
              <a:t>수정된 수식을 화면에 표시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endParaRPr lang="en-US" altLang="ko-KR" sz="1400" dirty="0">
              <a:latin typeface="+mj-ea"/>
              <a:ea typeface="+mj-ea"/>
            </a:endParaRPr>
          </a:p>
          <a:p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  <a:t>[</a:t>
            </a:r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</a:rPr>
              <a:t>코드 개선</a:t>
            </a: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  <a:t>]</a:t>
            </a:r>
          </a:p>
          <a:p>
            <a:r>
              <a:rPr lang="ko-KR" altLang="en-US" sz="1400" b="1" dirty="0">
                <a:latin typeface="+mj-ea"/>
                <a:ea typeface="+mj-ea"/>
              </a:rPr>
              <a:t>가독성 향상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ko-KR" altLang="en-US" sz="1400" dirty="0">
                <a:latin typeface="+mj-ea"/>
                <a:ea typeface="+mj-ea"/>
              </a:rPr>
              <a:t>현재 조건문과 작업이 섞여 있어 가독성이 낮습니다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r>
              <a:rPr lang="ko-KR" altLang="en-US" sz="1400" dirty="0">
                <a:latin typeface="+mj-ea"/>
                <a:ea typeface="+mj-ea"/>
              </a:rPr>
              <a:t> 별도 함수로 분리하여 로직을 단순화할 수 있습니다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b="1" dirty="0">
                <a:latin typeface="+mj-ea"/>
                <a:ea typeface="+mj-ea"/>
              </a:rPr>
              <a:t>(TO-BE)</a:t>
            </a:r>
          </a:p>
          <a:p>
            <a:r>
              <a:rPr lang="en-US" altLang="ko-KR" sz="1400" dirty="0">
                <a:latin typeface="+mj-ea"/>
                <a:ea typeface="+mj-ea"/>
              </a:rPr>
              <a:t>function </a:t>
            </a:r>
            <a:r>
              <a:rPr lang="en-US" altLang="ko-KR" sz="1400" dirty="0" err="1">
                <a:latin typeface="+mj-ea"/>
                <a:ea typeface="+mj-ea"/>
              </a:rPr>
              <a:t>deleteLastInput</a:t>
            </a:r>
            <a:r>
              <a:rPr lang="en-US" altLang="ko-KR" sz="1400" dirty="0">
                <a:latin typeface="+mj-ea"/>
                <a:ea typeface="+mj-ea"/>
              </a:rPr>
              <a:t>() {</a:t>
            </a:r>
          </a:p>
          <a:p>
            <a:r>
              <a:rPr lang="en-US" altLang="ko-KR" sz="1400" dirty="0">
                <a:latin typeface="+mj-ea"/>
                <a:ea typeface="+mj-ea"/>
              </a:rPr>
              <a:t>    equation = </a:t>
            </a:r>
            <a:r>
              <a:rPr lang="en-US" altLang="ko-KR" sz="1400" dirty="0" err="1">
                <a:latin typeface="+mj-ea"/>
                <a:ea typeface="+mj-ea"/>
              </a:rPr>
              <a:t>equation.trimEnd</a:t>
            </a:r>
            <a:r>
              <a:rPr lang="en-US" altLang="ko-KR" sz="1400" dirty="0">
                <a:latin typeface="+mj-ea"/>
                <a:ea typeface="+mj-ea"/>
              </a:rPr>
              <a:t>();</a:t>
            </a:r>
          </a:p>
          <a:p>
            <a:r>
              <a:rPr lang="en-US" altLang="ko-KR" sz="1400" dirty="0">
                <a:latin typeface="+mj-ea"/>
                <a:ea typeface="+mj-ea"/>
              </a:rPr>
              <a:t>    if (/[+\-*/]$/.test(equation)) {</a:t>
            </a:r>
          </a:p>
          <a:p>
            <a:r>
              <a:rPr lang="en-US" altLang="ko-KR" sz="1400" dirty="0">
                <a:latin typeface="+mj-ea"/>
                <a:ea typeface="+mj-ea"/>
              </a:rPr>
              <a:t>        equation = </a:t>
            </a:r>
            <a:r>
              <a:rPr lang="en-US" altLang="ko-KR" sz="1400" dirty="0" err="1">
                <a:latin typeface="+mj-ea"/>
                <a:ea typeface="+mj-ea"/>
              </a:rPr>
              <a:t>equation.slice</a:t>
            </a:r>
            <a:r>
              <a:rPr lang="en-US" altLang="ko-KR" sz="1400" dirty="0">
                <a:latin typeface="+mj-ea"/>
                <a:ea typeface="+mj-ea"/>
              </a:rPr>
              <a:t>(0, -2); // </a:t>
            </a:r>
            <a:r>
              <a:rPr lang="ko-KR" altLang="en-US" sz="1400" dirty="0">
                <a:latin typeface="+mj-ea"/>
                <a:ea typeface="+mj-ea"/>
              </a:rPr>
              <a:t>연산자 </a:t>
            </a:r>
            <a:r>
              <a:rPr lang="en-US" altLang="ko-KR" sz="1400" dirty="0">
                <a:latin typeface="+mj-ea"/>
                <a:ea typeface="+mj-ea"/>
              </a:rPr>
              <a:t>+ </a:t>
            </a:r>
            <a:r>
              <a:rPr lang="ko-KR" altLang="en-US" sz="1400" dirty="0">
                <a:latin typeface="+mj-ea"/>
                <a:ea typeface="+mj-ea"/>
              </a:rPr>
              <a:t>공백 제거</a:t>
            </a:r>
          </a:p>
          <a:p>
            <a:r>
              <a:rPr lang="ko-KR" altLang="en-US" sz="1400" dirty="0">
                <a:latin typeface="+mj-ea"/>
                <a:ea typeface="+mj-ea"/>
              </a:rPr>
              <a:t>    </a:t>
            </a:r>
            <a:r>
              <a:rPr lang="en-US" altLang="ko-KR" sz="1400" dirty="0">
                <a:latin typeface="+mj-ea"/>
                <a:ea typeface="+mj-ea"/>
              </a:rPr>
              <a:t>} else {</a:t>
            </a:r>
          </a:p>
          <a:p>
            <a:r>
              <a:rPr lang="en-US" altLang="ko-KR" sz="1400" dirty="0">
                <a:latin typeface="+mj-ea"/>
                <a:ea typeface="+mj-ea"/>
              </a:rPr>
              <a:t>        equation = </a:t>
            </a:r>
            <a:r>
              <a:rPr lang="en-US" altLang="ko-KR" sz="1400" dirty="0" err="1">
                <a:latin typeface="+mj-ea"/>
                <a:ea typeface="+mj-ea"/>
              </a:rPr>
              <a:t>equation.slice</a:t>
            </a:r>
            <a:r>
              <a:rPr lang="en-US" altLang="ko-KR" sz="1400" dirty="0">
                <a:latin typeface="+mj-ea"/>
                <a:ea typeface="+mj-ea"/>
              </a:rPr>
              <a:t>(0, -1); // </a:t>
            </a:r>
            <a:r>
              <a:rPr lang="ko-KR" altLang="en-US" sz="1400" dirty="0">
                <a:latin typeface="+mj-ea"/>
                <a:ea typeface="+mj-ea"/>
              </a:rPr>
              <a:t>마지막 글자 제거</a:t>
            </a:r>
          </a:p>
          <a:p>
            <a:r>
              <a:rPr lang="ko-KR" altLang="en-US" sz="1400" dirty="0">
                <a:latin typeface="+mj-ea"/>
                <a:ea typeface="+mj-ea"/>
              </a:rPr>
              <a:t>    </a:t>
            </a:r>
            <a:r>
              <a:rPr lang="en-US" altLang="ko-KR" sz="1400" dirty="0">
                <a:latin typeface="+mj-ea"/>
                <a:ea typeface="+mj-ea"/>
              </a:rPr>
              <a:t>}</a:t>
            </a:r>
          </a:p>
          <a:p>
            <a:r>
              <a:rPr lang="en-US" altLang="ko-KR" sz="1400" dirty="0">
                <a:latin typeface="+mj-ea"/>
                <a:ea typeface="+mj-ea"/>
              </a:rPr>
              <a:t>}</a:t>
            </a:r>
          </a:p>
          <a:p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b="1" dirty="0">
                <a:latin typeface="+mj-ea"/>
                <a:ea typeface="+mj-ea"/>
              </a:rPr>
              <a:t>테스트 케이스 추가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en" altLang="ko-KR" sz="1400" dirty="0">
                <a:latin typeface="+mj-ea"/>
                <a:ea typeface="+mj-ea"/>
              </a:rPr>
              <a:t>equation</a:t>
            </a:r>
            <a:r>
              <a:rPr lang="ko-KR" altLang="en-US" sz="1400" dirty="0">
                <a:latin typeface="+mj-ea"/>
                <a:ea typeface="+mj-ea"/>
              </a:rPr>
              <a:t>이 빈 문자열일 때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잘못된 호출이 발생하지 않도록 추가적인 방어 로직을 추가합니다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if (!equation) return; // </a:t>
            </a:r>
            <a:r>
              <a:rPr lang="ko-KR" altLang="en-US" sz="1400" dirty="0">
                <a:latin typeface="+mj-ea"/>
                <a:ea typeface="+mj-ea"/>
              </a:rPr>
              <a:t>수식이 없으면 함수 종료</a:t>
            </a:r>
          </a:p>
        </p:txBody>
      </p:sp>
    </p:spTree>
    <p:extLst>
      <p:ext uri="{BB962C8B-B14F-4D97-AF65-F5344CB8AC3E}">
        <p14:creationId xmlns:p14="http://schemas.microsoft.com/office/powerpoint/2010/main" val="1946456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634B0-EA17-B231-6AFE-882A40A04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10D670-EFCF-DCE2-DD1D-6F527F730E14}"/>
              </a:ext>
            </a:extLst>
          </p:cNvPr>
          <p:cNvSpPr txBox="1"/>
          <p:nvPr/>
        </p:nvSpPr>
        <p:spPr>
          <a:xfrm>
            <a:off x="148581" y="21724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DD87F9-68B3-91FF-56F9-FE6260E46187}"/>
              </a:ext>
            </a:extLst>
          </p:cNvPr>
          <p:cNvSpPr txBox="1"/>
          <p:nvPr/>
        </p:nvSpPr>
        <p:spPr>
          <a:xfrm>
            <a:off x="148581" y="217240"/>
            <a:ext cx="104839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이 코드는 </a:t>
            </a:r>
            <a:r>
              <a:rPr lang="ko-KR" altLang="en-US" sz="1400" b="1" dirty="0">
                <a:latin typeface="+mj-ea"/>
                <a:ea typeface="+mj-ea"/>
              </a:rPr>
              <a:t>수식의 마지막 </a:t>
            </a:r>
            <a:r>
              <a:rPr lang="ko-KR" altLang="en-US" sz="1400" b="1" dirty="0" err="1">
                <a:latin typeface="+mj-ea"/>
                <a:ea typeface="+mj-ea"/>
              </a:rPr>
              <a:t>입력값을</a:t>
            </a:r>
            <a:r>
              <a:rPr lang="ko-KR" altLang="en-US" sz="1400" b="1" dirty="0">
                <a:latin typeface="+mj-ea"/>
                <a:ea typeface="+mj-ea"/>
              </a:rPr>
              <a:t> 삭제</a:t>
            </a:r>
            <a:r>
              <a:rPr lang="ko-KR" altLang="en-US" sz="1400" dirty="0">
                <a:latin typeface="+mj-ea"/>
                <a:ea typeface="+mj-ea"/>
              </a:rPr>
              <a:t>하여 수식을 편집할 수 있도록 돕는 기능입니다</a:t>
            </a:r>
            <a:r>
              <a:rPr lang="en-US" altLang="ko-KR" sz="1400" dirty="0">
                <a:latin typeface="+mj-ea"/>
                <a:ea typeface="+mj-ea"/>
              </a:rPr>
              <a:t>. </a:t>
            </a:r>
          </a:p>
          <a:p>
            <a:r>
              <a:rPr lang="en" altLang="ko-KR" sz="1400" dirty="0" err="1">
                <a:latin typeface="+mj-ea"/>
                <a:ea typeface="+mj-ea"/>
              </a:rPr>
              <a:t>trimEnd</a:t>
            </a:r>
            <a:r>
              <a:rPr lang="en" altLang="ko-KR" sz="1400" dirty="0">
                <a:latin typeface="+mj-ea"/>
                <a:ea typeface="+mj-ea"/>
              </a:rPr>
              <a:t>()</a:t>
            </a:r>
            <a:r>
              <a:rPr lang="ko-KR" altLang="en-US" sz="1400" dirty="0">
                <a:latin typeface="+mj-ea"/>
                <a:ea typeface="+mj-ea"/>
              </a:rPr>
              <a:t>와 </a:t>
            </a:r>
            <a:r>
              <a:rPr lang="en" altLang="ko-KR" sz="1400" dirty="0">
                <a:latin typeface="+mj-ea"/>
                <a:ea typeface="+mj-ea"/>
              </a:rPr>
              <a:t>slice()</a:t>
            </a:r>
            <a:r>
              <a:rPr lang="ko-KR" altLang="en-US" sz="1400" dirty="0" err="1">
                <a:latin typeface="+mj-ea"/>
                <a:ea typeface="+mj-ea"/>
              </a:rPr>
              <a:t>를</a:t>
            </a:r>
            <a:r>
              <a:rPr lang="ko-KR" altLang="en-US" sz="1400" dirty="0">
                <a:latin typeface="+mj-ea"/>
                <a:ea typeface="+mj-ea"/>
              </a:rPr>
              <a:t> 활용해 연산자 또는 숫자에 따라 각각 적절히 처리하고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수정된 수식을 화면에 실시간으로 업데이트합니다</a:t>
            </a:r>
            <a:r>
              <a:rPr lang="en-US" altLang="ko-KR" sz="1400" dirty="0">
                <a:latin typeface="+mj-ea"/>
                <a:ea typeface="+mj-ea"/>
              </a:rPr>
              <a:t>. </a:t>
            </a:r>
          </a:p>
          <a:p>
            <a:r>
              <a:rPr lang="ko-KR" altLang="en-US" sz="1400" dirty="0">
                <a:latin typeface="+mj-ea"/>
                <a:ea typeface="+mj-ea"/>
              </a:rPr>
              <a:t>가독성과 유지보수성을 높이기 위해 함수를 분리하거나 조건을 더 명확하게 구성하는 방식을 추천합니다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9906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23D9C-7BFF-3B9C-72CA-FFC437EC4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4338A4-DD55-ADBD-A869-222ED7CA0E8E}"/>
              </a:ext>
            </a:extLst>
          </p:cNvPr>
          <p:cNvSpPr txBox="1"/>
          <p:nvPr/>
        </p:nvSpPr>
        <p:spPr>
          <a:xfrm>
            <a:off x="148581" y="21724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0DDD4B-3B0F-9B8E-7587-1FA682D871DC}"/>
              </a:ext>
            </a:extLst>
          </p:cNvPr>
          <p:cNvSpPr txBox="1"/>
          <p:nvPr/>
        </p:nvSpPr>
        <p:spPr>
          <a:xfrm>
            <a:off x="148581" y="217240"/>
            <a:ext cx="12319398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[</a:t>
            </a:r>
            <a:r>
              <a:rPr lang="ko-KR" altLang="en-US" sz="1400" b="1" dirty="0">
                <a:latin typeface="+mj-ea"/>
                <a:ea typeface="+mj-ea"/>
              </a:rPr>
              <a:t>계산기 피드백</a:t>
            </a:r>
            <a:r>
              <a:rPr lang="en-US" altLang="ko-KR" sz="1400" b="1" dirty="0">
                <a:latin typeface="+mj-ea"/>
                <a:ea typeface="+mj-ea"/>
              </a:rPr>
              <a:t>] – </a:t>
            </a:r>
            <a:r>
              <a:rPr lang="ko-KR" altLang="en-US" sz="1400" b="1" dirty="0">
                <a:latin typeface="+mj-ea"/>
                <a:ea typeface="+mj-ea"/>
              </a:rPr>
              <a:t>질문 이외 피드백</a:t>
            </a:r>
            <a:endParaRPr lang="en-US" altLang="ko-KR" sz="1400" b="1" dirty="0">
              <a:latin typeface="+mj-ea"/>
              <a:ea typeface="+mj-ea"/>
            </a:endParaRPr>
          </a:p>
          <a:p>
            <a:r>
              <a:rPr lang="en-US" altLang="ko-KR" sz="1400" b="1" dirty="0">
                <a:latin typeface="+mj-ea"/>
                <a:ea typeface="+mj-ea"/>
              </a:rPr>
              <a:t>-</a:t>
            </a:r>
            <a:r>
              <a:rPr lang="ko-KR" altLang="en-US" sz="1400" b="1" dirty="0">
                <a:latin typeface="+mj-ea"/>
                <a:ea typeface="+mj-ea"/>
              </a:rPr>
              <a:t>코드 가독성과 유지보수성에 맞게 수정</a:t>
            </a:r>
          </a:p>
          <a:p>
            <a:r>
              <a:rPr lang="ko-KR" altLang="en-US" sz="1400" dirty="0">
                <a:latin typeface="+mj-ea"/>
                <a:ea typeface="+mj-ea"/>
              </a:rPr>
              <a:t>이벤트 </a:t>
            </a:r>
            <a:r>
              <a:rPr lang="ko-KR" altLang="en-US" sz="1400" dirty="0" err="1">
                <a:latin typeface="+mj-ea"/>
                <a:ea typeface="+mj-ea"/>
              </a:rPr>
              <a:t>핸들러의</a:t>
            </a:r>
            <a:r>
              <a:rPr lang="ko-KR" altLang="en-US" sz="1400" dirty="0">
                <a:latin typeface="+mj-ea"/>
                <a:ea typeface="+mj-ea"/>
              </a:rPr>
              <a:t> 로직이 복잡하게 얽혀 있으며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명확히 분리되지 않았습니다</a:t>
            </a:r>
            <a:r>
              <a:rPr lang="en-US" altLang="ko-KR" sz="1400" dirty="0">
                <a:latin typeface="+mj-ea"/>
                <a:ea typeface="+mj-ea"/>
              </a:rPr>
              <a:t>. </a:t>
            </a:r>
            <a:r>
              <a:rPr lang="ko-KR" altLang="en-US" sz="1400" dirty="0">
                <a:latin typeface="+mj-ea"/>
                <a:ea typeface="+mj-ea"/>
              </a:rPr>
              <a:t>복잡한 조건문과 문자열 조작 로직이 혼합되어 있어 이해하기 어렵습니다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 marL="285750" indent="-285750">
              <a:buFont typeface="Wingdings" pitchFamily="2" charset="2"/>
              <a:buChar char="è"/>
            </a:pPr>
            <a:r>
              <a:rPr lang="ko-KR" altLang="en-US" sz="1400" dirty="0">
                <a:latin typeface="+mj-ea"/>
                <a:ea typeface="+mj-ea"/>
              </a:rPr>
              <a:t>기능별로 함수를 분리하여 재사용성을 높이고 가독성을 개선해야 합니다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 marL="285750" indent="-285750">
              <a:buFont typeface="Wingdings" pitchFamily="2" charset="2"/>
              <a:buChar char="è"/>
            </a:pPr>
            <a:r>
              <a:rPr lang="en" altLang="ko-KR" sz="1400" dirty="0" err="1">
                <a:latin typeface="+mj-ea"/>
                <a:ea typeface="+mj-ea"/>
              </a:rPr>
              <a:t>handleNumberInput</a:t>
            </a:r>
            <a:r>
              <a:rPr lang="en" altLang="ko-KR" sz="1400" dirty="0">
                <a:latin typeface="+mj-ea"/>
                <a:ea typeface="+mj-ea"/>
              </a:rPr>
              <a:t>, </a:t>
            </a:r>
            <a:r>
              <a:rPr lang="en" altLang="ko-KR" sz="1400" dirty="0" err="1">
                <a:latin typeface="+mj-ea"/>
                <a:ea typeface="+mj-ea"/>
              </a:rPr>
              <a:t>handleOperatorInput</a:t>
            </a:r>
            <a:r>
              <a:rPr lang="en" altLang="ko-KR" sz="1400" dirty="0">
                <a:latin typeface="+mj-ea"/>
                <a:ea typeface="+mj-ea"/>
              </a:rPr>
              <a:t>, </a:t>
            </a:r>
            <a:r>
              <a:rPr lang="en" altLang="ko-KR" sz="1400" dirty="0" err="1">
                <a:latin typeface="+mj-ea"/>
                <a:ea typeface="+mj-ea"/>
              </a:rPr>
              <a:t>handleBracketInput</a:t>
            </a:r>
            <a:r>
              <a:rPr lang="en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등으로 나누기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b="1" dirty="0">
                <a:latin typeface="+mj-ea"/>
                <a:ea typeface="+mj-ea"/>
              </a:rPr>
              <a:t>(TO-BE)</a:t>
            </a:r>
          </a:p>
          <a:p>
            <a:r>
              <a:rPr lang="en-US" altLang="ko-KR" sz="1400" dirty="0">
                <a:latin typeface="+mj-ea"/>
                <a:ea typeface="+mj-ea"/>
              </a:rPr>
              <a:t>function </a:t>
            </a:r>
            <a:r>
              <a:rPr lang="en-US" altLang="ko-KR" sz="1400" dirty="0" err="1">
                <a:latin typeface="+mj-ea"/>
                <a:ea typeface="+mj-ea"/>
              </a:rPr>
              <a:t>handleNumberInput</a:t>
            </a:r>
            <a:r>
              <a:rPr lang="en-US" altLang="ko-KR" sz="1400" dirty="0">
                <a:latin typeface="+mj-ea"/>
                <a:ea typeface="+mj-ea"/>
              </a:rPr>
              <a:t>(value) {</a:t>
            </a:r>
          </a:p>
          <a:p>
            <a:r>
              <a:rPr lang="en-US" altLang="ko-KR" sz="1400" dirty="0">
                <a:latin typeface="+mj-ea"/>
                <a:ea typeface="+mj-ea"/>
              </a:rPr>
              <a:t>    </a:t>
            </a:r>
            <a:r>
              <a:rPr lang="en-US" altLang="ko-KR" sz="1400" dirty="0" err="1">
                <a:latin typeface="+mj-ea"/>
                <a:ea typeface="+mj-ea"/>
              </a:rPr>
              <a:t>currentInput</a:t>
            </a:r>
            <a:r>
              <a:rPr lang="en-US" altLang="ko-KR" sz="1400" dirty="0">
                <a:latin typeface="+mj-ea"/>
                <a:ea typeface="+mj-ea"/>
              </a:rPr>
              <a:t> += value;</a:t>
            </a:r>
          </a:p>
          <a:p>
            <a:r>
              <a:rPr lang="en-US" altLang="ko-KR" sz="1400" dirty="0">
                <a:latin typeface="+mj-ea"/>
                <a:ea typeface="+mj-ea"/>
              </a:rPr>
              <a:t>    </a:t>
            </a:r>
            <a:r>
              <a:rPr lang="en-US" altLang="ko-KR" sz="1400" dirty="0" err="1">
                <a:latin typeface="+mj-ea"/>
                <a:ea typeface="+mj-ea"/>
              </a:rPr>
              <a:t>updateDisplay</a:t>
            </a:r>
            <a:r>
              <a:rPr lang="en-US" altLang="ko-KR" sz="1400" dirty="0">
                <a:latin typeface="+mj-ea"/>
                <a:ea typeface="+mj-ea"/>
              </a:rPr>
              <a:t>();</a:t>
            </a:r>
          </a:p>
          <a:p>
            <a:r>
              <a:rPr lang="en-US" altLang="ko-KR" sz="1400" dirty="0">
                <a:latin typeface="+mj-ea"/>
                <a:ea typeface="+mj-ea"/>
              </a:rPr>
              <a:t>}</a:t>
            </a:r>
          </a:p>
          <a:p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</a:rPr>
              <a:t>function </a:t>
            </a:r>
            <a:r>
              <a:rPr lang="en-US" altLang="ko-KR" sz="1400" dirty="0" err="1">
                <a:latin typeface="+mj-ea"/>
                <a:ea typeface="+mj-ea"/>
              </a:rPr>
              <a:t>handleOperatorInput</a:t>
            </a:r>
            <a:r>
              <a:rPr lang="en-US" altLang="ko-KR" sz="1400" dirty="0">
                <a:latin typeface="+mj-ea"/>
                <a:ea typeface="+mj-ea"/>
              </a:rPr>
              <a:t>(value) {</a:t>
            </a:r>
          </a:p>
          <a:p>
            <a:r>
              <a:rPr lang="en-US" altLang="ko-KR" sz="1400" dirty="0">
                <a:latin typeface="+mj-ea"/>
                <a:ea typeface="+mj-ea"/>
              </a:rPr>
              <a:t>    if (</a:t>
            </a:r>
            <a:r>
              <a:rPr lang="en-US" altLang="ko-KR" sz="1400" dirty="0" err="1">
                <a:latin typeface="+mj-ea"/>
                <a:ea typeface="+mj-ea"/>
              </a:rPr>
              <a:t>currentInput</a:t>
            </a:r>
            <a:r>
              <a:rPr lang="en-US" altLang="ko-KR" sz="1400" dirty="0">
                <a:latin typeface="+mj-ea"/>
                <a:ea typeface="+mj-ea"/>
              </a:rPr>
              <a:t> !== "") {</a:t>
            </a:r>
          </a:p>
          <a:p>
            <a:r>
              <a:rPr lang="en-US" altLang="ko-KR" sz="1400" dirty="0">
                <a:latin typeface="+mj-ea"/>
                <a:ea typeface="+mj-ea"/>
              </a:rPr>
              <a:t>        equation += </a:t>
            </a:r>
            <a:r>
              <a:rPr lang="en-US" altLang="ko-KR" sz="1400" dirty="0" err="1">
                <a:latin typeface="+mj-ea"/>
                <a:ea typeface="+mj-ea"/>
              </a:rPr>
              <a:t>currentInput</a:t>
            </a:r>
            <a:r>
              <a:rPr lang="en-US" altLang="ko-KR" sz="1400" dirty="0">
                <a:latin typeface="+mj-ea"/>
                <a:ea typeface="+mj-ea"/>
              </a:rPr>
              <a:t> + " " + </a:t>
            </a:r>
            <a:r>
              <a:rPr lang="en-US" altLang="ko-KR" sz="1400" dirty="0" err="1">
                <a:latin typeface="+mj-ea"/>
                <a:ea typeface="+mj-ea"/>
              </a:rPr>
              <a:t>convertOperator</a:t>
            </a:r>
            <a:r>
              <a:rPr lang="en-US" altLang="ko-KR" sz="1400" dirty="0">
                <a:latin typeface="+mj-ea"/>
                <a:ea typeface="+mj-ea"/>
              </a:rPr>
              <a:t>(value) + " ";</a:t>
            </a:r>
          </a:p>
          <a:p>
            <a:r>
              <a:rPr lang="en-US" altLang="ko-KR" sz="1400" dirty="0">
                <a:latin typeface="+mj-ea"/>
                <a:ea typeface="+mj-ea"/>
              </a:rPr>
              <a:t>        </a:t>
            </a:r>
            <a:r>
              <a:rPr lang="en-US" altLang="ko-KR" sz="1400" dirty="0" err="1">
                <a:latin typeface="+mj-ea"/>
                <a:ea typeface="+mj-ea"/>
              </a:rPr>
              <a:t>currentInput</a:t>
            </a:r>
            <a:r>
              <a:rPr lang="en-US" altLang="ko-KR" sz="1400" dirty="0">
                <a:latin typeface="+mj-ea"/>
                <a:ea typeface="+mj-ea"/>
              </a:rPr>
              <a:t> = "";</a:t>
            </a:r>
          </a:p>
          <a:p>
            <a:r>
              <a:rPr lang="en-US" altLang="ko-KR" sz="1400" dirty="0">
                <a:latin typeface="+mj-ea"/>
                <a:ea typeface="+mj-ea"/>
              </a:rPr>
              <a:t>        </a:t>
            </a:r>
            <a:r>
              <a:rPr lang="en-US" altLang="ko-KR" sz="1400" dirty="0" err="1">
                <a:latin typeface="+mj-ea"/>
                <a:ea typeface="+mj-ea"/>
              </a:rPr>
              <a:t>updateDisplay</a:t>
            </a:r>
            <a:r>
              <a:rPr lang="en-US" altLang="ko-KR" sz="1400" dirty="0">
                <a:latin typeface="+mj-ea"/>
                <a:ea typeface="+mj-ea"/>
              </a:rPr>
              <a:t>();</a:t>
            </a:r>
          </a:p>
          <a:p>
            <a:r>
              <a:rPr lang="en-US" altLang="ko-KR" sz="1400" dirty="0">
                <a:latin typeface="+mj-ea"/>
                <a:ea typeface="+mj-ea"/>
              </a:rPr>
              <a:t>    }</a:t>
            </a:r>
          </a:p>
          <a:p>
            <a:r>
              <a:rPr lang="en-US" altLang="ko-KR" sz="1400" dirty="0">
                <a:latin typeface="+mj-ea"/>
                <a:ea typeface="+mj-ea"/>
              </a:rPr>
              <a:t>}</a:t>
            </a:r>
          </a:p>
          <a:p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</a:rPr>
              <a:t>function </a:t>
            </a:r>
            <a:r>
              <a:rPr lang="en-US" altLang="ko-KR" sz="1400" dirty="0" err="1">
                <a:latin typeface="+mj-ea"/>
                <a:ea typeface="+mj-ea"/>
              </a:rPr>
              <a:t>updateDisplay</a:t>
            </a:r>
            <a:r>
              <a:rPr lang="en-US" altLang="ko-KR" sz="1400" dirty="0">
                <a:latin typeface="+mj-ea"/>
                <a:ea typeface="+mj-ea"/>
              </a:rPr>
              <a:t>() {</a:t>
            </a:r>
          </a:p>
          <a:p>
            <a:r>
              <a:rPr lang="en-US" altLang="ko-KR" sz="1400" dirty="0">
                <a:latin typeface="+mj-ea"/>
                <a:ea typeface="+mj-ea"/>
              </a:rPr>
              <a:t>    </a:t>
            </a:r>
            <a:r>
              <a:rPr lang="en-US" altLang="ko-KR" sz="1400" dirty="0" err="1">
                <a:latin typeface="+mj-ea"/>
                <a:ea typeface="+mj-ea"/>
              </a:rPr>
              <a:t>equationDisplay.textContent</a:t>
            </a:r>
            <a:r>
              <a:rPr lang="en-US" altLang="ko-KR" sz="1400" dirty="0">
                <a:latin typeface="+mj-ea"/>
                <a:ea typeface="+mj-ea"/>
              </a:rPr>
              <a:t> = equation + </a:t>
            </a:r>
            <a:r>
              <a:rPr lang="en-US" altLang="ko-KR" sz="1400" dirty="0" err="1">
                <a:latin typeface="+mj-ea"/>
                <a:ea typeface="+mj-ea"/>
              </a:rPr>
              <a:t>currentInput</a:t>
            </a:r>
            <a:r>
              <a:rPr lang="en-US" altLang="ko-KR" sz="1400" dirty="0">
                <a:latin typeface="+mj-ea"/>
                <a:ea typeface="+mj-ea"/>
              </a:rPr>
              <a:t>;</a:t>
            </a:r>
          </a:p>
          <a:p>
            <a:r>
              <a:rPr lang="en-US" altLang="ko-KR" sz="1400" dirty="0">
                <a:latin typeface="+mj-ea"/>
                <a:ea typeface="+mj-ea"/>
              </a:rPr>
              <a:t>    </a:t>
            </a:r>
            <a:r>
              <a:rPr lang="en-US" altLang="ko-KR" sz="1400" dirty="0" err="1">
                <a:latin typeface="+mj-ea"/>
                <a:ea typeface="+mj-ea"/>
              </a:rPr>
              <a:t>outputDisplay.textContent</a:t>
            </a:r>
            <a:r>
              <a:rPr lang="en-US" altLang="ko-KR" sz="1400" dirty="0">
                <a:latin typeface="+mj-ea"/>
                <a:ea typeface="+mj-ea"/>
              </a:rPr>
              <a:t> = </a:t>
            </a:r>
            <a:r>
              <a:rPr lang="en-US" altLang="ko-KR" sz="1400" dirty="0" err="1">
                <a:latin typeface="+mj-ea"/>
                <a:ea typeface="+mj-ea"/>
              </a:rPr>
              <a:t>currentInput</a:t>
            </a:r>
            <a:r>
              <a:rPr lang="en-US" altLang="ko-KR" sz="1400" dirty="0">
                <a:latin typeface="+mj-ea"/>
                <a:ea typeface="+mj-ea"/>
              </a:rPr>
              <a:t> || "0";</a:t>
            </a:r>
          </a:p>
          <a:p>
            <a:r>
              <a:rPr lang="en-US" altLang="ko-KR" sz="1400" dirty="0">
                <a:latin typeface="+mj-ea"/>
                <a:ea typeface="+mj-ea"/>
              </a:rPr>
              <a:t>}</a:t>
            </a:r>
          </a:p>
          <a:p>
            <a:endParaRPr lang="en-US" altLang="ko-KR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66066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EB1214-9FD8-480B-6039-D83D410E8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72FF48-62F3-5DC5-5FDD-0E3AF0E6BC74}"/>
              </a:ext>
            </a:extLst>
          </p:cNvPr>
          <p:cNvSpPr txBox="1"/>
          <p:nvPr/>
        </p:nvSpPr>
        <p:spPr>
          <a:xfrm>
            <a:off x="148581" y="21724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CBD5F9-88E5-3377-5268-3A1E5031EC3D}"/>
              </a:ext>
            </a:extLst>
          </p:cNvPr>
          <p:cNvSpPr txBox="1"/>
          <p:nvPr/>
        </p:nvSpPr>
        <p:spPr>
          <a:xfrm>
            <a:off x="148581" y="217240"/>
            <a:ext cx="800892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-</a:t>
            </a:r>
            <a:r>
              <a:rPr lang="ko-KR" altLang="en-US" sz="1400" b="1" dirty="0">
                <a:latin typeface="+mj-ea"/>
                <a:ea typeface="+mj-ea"/>
              </a:rPr>
              <a:t>초기화 로직의 단순화</a:t>
            </a:r>
          </a:p>
          <a:p>
            <a:r>
              <a:rPr lang="en" altLang="ko-KR" sz="1400" dirty="0">
                <a:latin typeface="+mj-ea"/>
                <a:ea typeface="+mj-ea"/>
              </a:rPr>
              <a:t>C </a:t>
            </a:r>
            <a:r>
              <a:rPr lang="ko-KR" altLang="en-US" sz="1400" dirty="0">
                <a:latin typeface="+mj-ea"/>
                <a:ea typeface="+mj-ea"/>
              </a:rPr>
              <a:t>버튼의 초기화 로직이 다른 상태 변경과 섞여 있어 유지보수가 어렵습니다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 marL="285750" indent="-285750">
              <a:buFont typeface="Wingdings" pitchFamily="2" charset="2"/>
              <a:buChar char="è"/>
            </a:pPr>
            <a:r>
              <a:rPr lang="ko-KR" altLang="en-US" sz="1400" dirty="0">
                <a:latin typeface="+mj-ea"/>
                <a:ea typeface="+mj-ea"/>
              </a:rPr>
              <a:t>모든 초기화 작업을 한 곳에서 관리하도록 함수를 정의해야 합니다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b="1" dirty="0">
                <a:latin typeface="+mj-ea"/>
                <a:ea typeface="+mj-ea"/>
              </a:rPr>
              <a:t>(TO-BE)</a:t>
            </a:r>
          </a:p>
          <a:p>
            <a:r>
              <a:rPr lang="en-US" altLang="ko-KR" sz="1400" dirty="0">
                <a:latin typeface="+mj-ea"/>
                <a:ea typeface="+mj-ea"/>
              </a:rPr>
              <a:t>function </a:t>
            </a:r>
            <a:r>
              <a:rPr lang="en-US" altLang="ko-KR" sz="1400" dirty="0" err="1">
                <a:latin typeface="+mj-ea"/>
                <a:ea typeface="+mj-ea"/>
              </a:rPr>
              <a:t>resetCalculator</a:t>
            </a:r>
            <a:r>
              <a:rPr lang="en-US" altLang="ko-KR" sz="1400" dirty="0">
                <a:latin typeface="+mj-ea"/>
                <a:ea typeface="+mj-ea"/>
              </a:rPr>
              <a:t>() {</a:t>
            </a:r>
          </a:p>
          <a:p>
            <a:r>
              <a:rPr lang="en-US" altLang="ko-KR" sz="1400" dirty="0">
                <a:latin typeface="+mj-ea"/>
                <a:ea typeface="+mj-ea"/>
              </a:rPr>
              <a:t>    equation = "";</a:t>
            </a:r>
          </a:p>
          <a:p>
            <a:r>
              <a:rPr lang="en-US" altLang="ko-KR" sz="1400" dirty="0">
                <a:latin typeface="+mj-ea"/>
                <a:ea typeface="+mj-ea"/>
              </a:rPr>
              <a:t>    </a:t>
            </a:r>
            <a:r>
              <a:rPr lang="en-US" altLang="ko-KR" sz="1400" dirty="0" err="1">
                <a:latin typeface="+mj-ea"/>
                <a:ea typeface="+mj-ea"/>
              </a:rPr>
              <a:t>currentInput</a:t>
            </a:r>
            <a:r>
              <a:rPr lang="en-US" altLang="ko-KR" sz="1400" dirty="0">
                <a:latin typeface="+mj-ea"/>
                <a:ea typeface="+mj-ea"/>
              </a:rPr>
              <a:t> = "";</a:t>
            </a:r>
          </a:p>
          <a:p>
            <a:r>
              <a:rPr lang="en-US" altLang="ko-KR" sz="1400" dirty="0">
                <a:latin typeface="+mj-ea"/>
                <a:ea typeface="+mj-ea"/>
              </a:rPr>
              <a:t>    </a:t>
            </a:r>
            <a:r>
              <a:rPr lang="en-US" altLang="ko-KR" sz="1400" dirty="0" err="1">
                <a:latin typeface="+mj-ea"/>
                <a:ea typeface="+mj-ea"/>
              </a:rPr>
              <a:t>historyVisible</a:t>
            </a:r>
            <a:r>
              <a:rPr lang="en-US" altLang="ko-KR" sz="1400" dirty="0">
                <a:latin typeface="+mj-ea"/>
                <a:ea typeface="+mj-ea"/>
              </a:rPr>
              <a:t> = false;</a:t>
            </a:r>
          </a:p>
          <a:p>
            <a:r>
              <a:rPr lang="en-US" altLang="ko-KR" sz="1400" dirty="0">
                <a:latin typeface="+mj-ea"/>
                <a:ea typeface="+mj-ea"/>
              </a:rPr>
              <a:t>    </a:t>
            </a:r>
            <a:r>
              <a:rPr lang="en-US" altLang="ko-KR" sz="1400" dirty="0" err="1">
                <a:latin typeface="+mj-ea"/>
                <a:ea typeface="+mj-ea"/>
              </a:rPr>
              <a:t>updateDisplay</a:t>
            </a:r>
            <a:r>
              <a:rPr lang="en-US" altLang="ko-KR" sz="1400" dirty="0">
                <a:latin typeface="+mj-ea"/>
                <a:ea typeface="+mj-ea"/>
              </a:rPr>
              <a:t>();</a:t>
            </a:r>
          </a:p>
          <a:p>
            <a:r>
              <a:rPr lang="en-US" altLang="ko-KR" sz="1400" dirty="0">
                <a:latin typeface="+mj-ea"/>
                <a:ea typeface="+mj-ea"/>
              </a:rPr>
              <a:t>}</a:t>
            </a:r>
          </a:p>
          <a:p>
            <a:endParaRPr lang="en-US" altLang="ko-KR" sz="1400" dirty="0">
              <a:latin typeface="+mj-ea"/>
              <a:ea typeface="+mj-ea"/>
            </a:endParaRPr>
          </a:p>
          <a:p>
            <a:endParaRPr lang="en-US" altLang="ko-KR" sz="1400" dirty="0">
              <a:latin typeface="+mj-ea"/>
              <a:ea typeface="+mj-ea"/>
            </a:endParaRPr>
          </a:p>
          <a:p>
            <a:r>
              <a:rPr lang="en" altLang="ko-KR" sz="1400" b="1" dirty="0">
                <a:latin typeface="+mj-ea"/>
                <a:ea typeface="+mj-ea"/>
              </a:rPr>
              <a:t>-UI </a:t>
            </a:r>
            <a:r>
              <a:rPr lang="ko-KR" altLang="en-US" sz="1400" b="1" dirty="0">
                <a:latin typeface="+mj-ea"/>
                <a:ea typeface="+mj-ea"/>
              </a:rPr>
              <a:t>업데이트 중복 코드</a:t>
            </a:r>
          </a:p>
          <a:p>
            <a:r>
              <a:rPr lang="en" altLang="ko-KR" sz="1400" dirty="0" err="1">
                <a:latin typeface="+mj-ea"/>
                <a:ea typeface="+mj-ea"/>
              </a:rPr>
              <a:t>equationDisplay</a:t>
            </a:r>
            <a:r>
              <a:rPr lang="ko-KR" altLang="en-US" sz="1400" dirty="0">
                <a:latin typeface="+mj-ea"/>
                <a:ea typeface="+mj-ea"/>
              </a:rPr>
              <a:t>와 </a:t>
            </a:r>
            <a:r>
              <a:rPr lang="en" altLang="ko-KR" sz="1400" dirty="0" err="1">
                <a:latin typeface="+mj-ea"/>
                <a:ea typeface="+mj-ea"/>
              </a:rPr>
              <a:t>outputDisplay</a:t>
            </a:r>
            <a:r>
              <a:rPr lang="ko-KR" altLang="en-US" sz="1400" dirty="0" err="1">
                <a:latin typeface="+mj-ea"/>
                <a:ea typeface="+mj-ea"/>
              </a:rPr>
              <a:t>를</a:t>
            </a:r>
            <a:r>
              <a:rPr lang="ko-KR" altLang="en-US" sz="1400" dirty="0">
                <a:latin typeface="+mj-ea"/>
                <a:ea typeface="+mj-ea"/>
              </a:rPr>
              <a:t> 갱신하는 코드가 여러 곳에서 반복적으로 사용되고 있습니다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br>
              <a:rPr lang="en-US" altLang="ko-KR" sz="1400" dirty="0">
                <a:latin typeface="+mj-ea"/>
                <a:ea typeface="+mj-ea"/>
              </a:rPr>
            </a:br>
            <a:r>
              <a:rPr lang="en" altLang="ko-KR" sz="1400" dirty="0">
                <a:latin typeface="+mj-ea"/>
                <a:ea typeface="+mj-ea"/>
              </a:rPr>
              <a:t>UI </a:t>
            </a:r>
            <a:r>
              <a:rPr lang="ko-KR" altLang="en-US" sz="1400" dirty="0">
                <a:latin typeface="+mj-ea"/>
                <a:ea typeface="+mj-ea"/>
              </a:rPr>
              <a:t>업데이트를 별도 함수로 추출하여 중복을 제거할 수 있습니다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b="1" dirty="0">
                <a:latin typeface="+mj-ea"/>
                <a:ea typeface="+mj-ea"/>
              </a:rPr>
              <a:t>(TO-BE)</a:t>
            </a:r>
          </a:p>
          <a:p>
            <a:r>
              <a:rPr lang="en-US" altLang="ko-KR" sz="1400" dirty="0">
                <a:latin typeface="+mj-ea"/>
                <a:ea typeface="+mj-ea"/>
              </a:rPr>
              <a:t>function </a:t>
            </a:r>
            <a:r>
              <a:rPr lang="en-US" altLang="ko-KR" sz="1400" dirty="0" err="1">
                <a:latin typeface="+mj-ea"/>
                <a:ea typeface="+mj-ea"/>
              </a:rPr>
              <a:t>updateDisplay</a:t>
            </a:r>
            <a:r>
              <a:rPr lang="en-US" altLang="ko-KR" sz="1400" dirty="0">
                <a:latin typeface="+mj-ea"/>
                <a:ea typeface="+mj-ea"/>
              </a:rPr>
              <a:t>() {</a:t>
            </a:r>
          </a:p>
          <a:p>
            <a:r>
              <a:rPr lang="en-US" altLang="ko-KR" sz="1400" dirty="0">
                <a:latin typeface="+mj-ea"/>
                <a:ea typeface="+mj-ea"/>
              </a:rPr>
              <a:t>    </a:t>
            </a:r>
            <a:r>
              <a:rPr lang="en-US" altLang="ko-KR" sz="1400" dirty="0" err="1">
                <a:latin typeface="+mj-ea"/>
                <a:ea typeface="+mj-ea"/>
              </a:rPr>
              <a:t>equationDisplay.textContent</a:t>
            </a:r>
            <a:r>
              <a:rPr lang="en-US" altLang="ko-KR" sz="1400" dirty="0">
                <a:latin typeface="+mj-ea"/>
                <a:ea typeface="+mj-ea"/>
              </a:rPr>
              <a:t> = equation + </a:t>
            </a:r>
            <a:r>
              <a:rPr lang="en-US" altLang="ko-KR" sz="1400" dirty="0" err="1">
                <a:latin typeface="+mj-ea"/>
                <a:ea typeface="+mj-ea"/>
              </a:rPr>
              <a:t>currentInput</a:t>
            </a:r>
            <a:r>
              <a:rPr lang="en-US" altLang="ko-KR" sz="1400" dirty="0">
                <a:latin typeface="+mj-ea"/>
                <a:ea typeface="+mj-ea"/>
              </a:rPr>
              <a:t>;</a:t>
            </a:r>
          </a:p>
          <a:p>
            <a:r>
              <a:rPr lang="en-US" altLang="ko-KR" sz="1400" dirty="0">
                <a:latin typeface="+mj-ea"/>
                <a:ea typeface="+mj-ea"/>
              </a:rPr>
              <a:t>    </a:t>
            </a:r>
            <a:r>
              <a:rPr lang="en-US" altLang="ko-KR" sz="1400" dirty="0" err="1">
                <a:latin typeface="+mj-ea"/>
                <a:ea typeface="+mj-ea"/>
              </a:rPr>
              <a:t>outputDisplay.textContent</a:t>
            </a:r>
            <a:r>
              <a:rPr lang="en-US" altLang="ko-KR" sz="1400" dirty="0">
                <a:latin typeface="+mj-ea"/>
                <a:ea typeface="+mj-ea"/>
              </a:rPr>
              <a:t> = </a:t>
            </a:r>
            <a:r>
              <a:rPr lang="en-US" altLang="ko-KR" sz="1400" dirty="0" err="1">
                <a:latin typeface="+mj-ea"/>
                <a:ea typeface="+mj-ea"/>
              </a:rPr>
              <a:t>currentInput</a:t>
            </a:r>
            <a:r>
              <a:rPr lang="en-US" altLang="ko-KR" sz="1400" dirty="0">
                <a:latin typeface="+mj-ea"/>
                <a:ea typeface="+mj-ea"/>
              </a:rPr>
              <a:t> || "0";</a:t>
            </a:r>
          </a:p>
          <a:p>
            <a:r>
              <a:rPr lang="en-US" altLang="ko-KR" sz="1400" dirty="0">
                <a:latin typeface="+mj-ea"/>
                <a:ea typeface="+mj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9001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4C156-B420-7163-18F1-3759F5129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FF650D-95B2-AC65-711B-00C6E1B7CFE7}"/>
              </a:ext>
            </a:extLst>
          </p:cNvPr>
          <p:cNvSpPr txBox="1"/>
          <p:nvPr/>
        </p:nvSpPr>
        <p:spPr>
          <a:xfrm>
            <a:off x="148581" y="217240"/>
            <a:ext cx="347717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sz="1600" b="1" dirty="0">
                <a:solidFill>
                  <a:srgbClr val="FF0000"/>
                </a:solidFill>
                <a:latin typeface="+mj-ea"/>
                <a:ea typeface="+mj-ea"/>
              </a:rPr>
              <a:t>[</a:t>
            </a:r>
            <a:r>
              <a:rPr lang="ko-KR" altLang="en-US" sz="1600" b="1" dirty="0" err="1">
                <a:solidFill>
                  <a:srgbClr val="FF0000"/>
                </a:solidFill>
                <a:latin typeface="+mj-ea"/>
                <a:ea typeface="+mj-ea"/>
              </a:rPr>
              <a:t>톺아보기</a:t>
            </a:r>
            <a:r>
              <a:rPr lang="en-US" altLang="ko-KR" sz="1600" b="1" dirty="0">
                <a:solidFill>
                  <a:srgbClr val="FF0000"/>
                </a:solidFill>
                <a:latin typeface="+mj-ea"/>
                <a:ea typeface="+mj-ea"/>
              </a:rPr>
              <a:t>2</a:t>
            </a:r>
            <a:r>
              <a:rPr lang="en" altLang="ko-Kore-KR" sz="1600" b="1" dirty="0">
                <a:solidFill>
                  <a:srgbClr val="FF0000"/>
                </a:solidFill>
                <a:latin typeface="+mj-ea"/>
                <a:ea typeface="+mj-ea"/>
              </a:rPr>
              <a:t>]</a:t>
            </a:r>
            <a:endParaRPr lang="en" altLang="ko-Kore-KR" sz="1600" b="1" i="0" dirty="0">
              <a:solidFill>
                <a:srgbClr val="FF0000"/>
              </a:solidFill>
              <a:effectLst/>
              <a:latin typeface="+mj-ea"/>
              <a:ea typeface="+mj-ea"/>
            </a:endParaRPr>
          </a:p>
          <a:p>
            <a:r>
              <a:rPr lang="en" altLang="ko-Kore-KR" sz="13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-</a:t>
            </a:r>
            <a:r>
              <a:rPr lang="en-US" altLang="ko-Kore-KR" sz="1300" dirty="0">
                <a:solidFill>
                  <a:srgbClr val="000000"/>
                </a:solidFill>
                <a:latin typeface="+mj-ea"/>
                <a:ea typeface="+mj-ea"/>
              </a:rPr>
              <a:t>SOLID </a:t>
            </a:r>
            <a:r>
              <a:rPr lang="ko-KR" altLang="en-US" sz="1300" dirty="0">
                <a:solidFill>
                  <a:srgbClr val="000000"/>
                </a:solidFill>
                <a:latin typeface="+mj-ea"/>
                <a:ea typeface="+mj-ea"/>
              </a:rPr>
              <a:t>원칙 </a:t>
            </a:r>
            <a:r>
              <a:rPr lang="en-US" altLang="ko-KR" sz="130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ko-KR" altLang="en-US" sz="1300" dirty="0">
                <a:solidFill>
                  <a:srgbClr val="000000"/>
                </a:solidFill>
                <a:latin typeface="+mj-ea"/>
                <a:ea typeface="+mj-ea"/>
              </a:rPr>
              <a:t>단일책임 원칙</a:t>
            </a:r>
            <a:r>
              <a:rPr lang="en-US" altLang="ko-KR" sz="1300" dirty="0">
                <a:solidFill>
                  <a:srgbClr val="000000"/>
                </a:solidFill>
                <a:latin typeface="+mj-ea"/>
                <a:ea typeface="+mj-ea"/>
              </a:rPr>
              <a:t>)</a:t>
            </a:r>
          </a:p>
          <a:p>
            <a:r>
              <a:rPr lang="en-US" altLang="ko-KR" sz="1300" dirty="0">
                <a:latin typeface="+mj-ea"/>
                <a:ea typeface="+mj-ea"/>
                <a:hlinkClick r:id="rId2"/>
              </a:rPr>
              <a:t>https://cafe.naver.com/codingstudyplace/76</a:t>
            </a:r>
            <a:endParaRPr lang="en-US" altLang="ko-KR" sz="1300" dirty="0">
              <a:latin typeface="+mj-ea"/>
              <a:ea typeface="+mj-ea"/>
            </a:endParaRPr>
          </a:p>
          <a:p>
            <a:endParaRPr lang="en-US" altLang="ko-KR" sz="1300" dirty="0">
              <a:latin typeface="+mj-ea"/>
              <a:ea typeface="+mj-ea"/>
            </a:endParaRPr>
          </a:p>
          <a:p>
            <a:endParaRPr lang="en-US" altLang="ko-KR" sz="13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71500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9DD9E-CE93-52CA-1751-81ED06FD0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680E7E-1B50-D597-95DF-08928810A51A}"/>
              </a:ext>
            </a:extLst>
          </p:cNvPr>
          <p:cNvSpPr txBox="1"/>
          <p:nvPr/>
        </p:nvSpPr>
        <p:spPr>
          <a:xfrm>
            <a:off x="148581" y="217240"/>
            <a:ext cx="1260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00B050"/>
                </a:solidFill>
                <a:latin typeface="+mj-ea"/>
                <a:ea typeface="+mj-ea"/>
              </a:rPr>
              <a:t>1. </a:t>
            </a:r>
            <a:r>
              <a:rPr lang="ko-KR" altLang="en-US" sz="2000" b="1" dirty="0">
                <a:solidFill>
                  <a:srgbClr val="00B050"/>
                </a:solidFill>
                <a:latin typeface="+mj-ea"/>
                <a:ea typeface="+mj-ea"/>
              </a:rPr>
              <a:t>김서현</a:t>
            </a:r>
            <a:endParaRPr lang="en" altLang="ko-KR" sz="1400" dirty="0">
              <a:solidFill>
                <a:srgbClr val="202325"/>
              </a:solidFill>
              <a:latin typeface="Pretendard Variable" panose="02000503000000020004" pitchFamily="2" charset="-127"/>
              <a:ea typeface="Pretendard Variable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0516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6EEEE-3A46-A059-39EB-81682CC5B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F8F74E-5F2E-C098-BA35-A2E326359E99}"/>
              </a:ext>
            </a:extLst>
          </p:cNvPr>
          <p:cNvSpPr txBox="1"/>
          <p:nvPr/>
        </p:nvSpPr>
        <p:spPr>
          <a:xfrm>
            <a:off x="148581" y="217240"/>
            <a:ext cx="9140644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>
                <a:latin typeface="+mj-ea"/>
                <a:ea typeface="+mj-ea"/>
              </a:rPr>
              <a:t>[</a:t>
            </a:r>
            <a:r>
              <a:rPr lang="ko-KR" altLang="en-US" sz="1300" b="1" dirty="0">
                <a:latin typeface="+mj-ea"/>
                <a:ea typeface="+mj-ea"/>
              </a:rPr>
              <a:t>질문</a:t>
            </a:r>
            <a:r>
              <a:rPr lang="en-US" altLang="ko-KR" sz="1300" b="1" dirty="0">
                <a:latin typeface="+mj-ea"/>
                <a:ea typeface="+mj-ea"/>
              </a:rPr>
              <a:t>1]</a:t>
            </a:r>
          </a:p>
          <a:p>
            <a:r>
              <a:rPr lang="ko-KR" altLang="en-US" sz="1300" b="0" i="0" dirty="0" err="1">
                <a:solidFill>
                  <a:srgbClr val="202325"/>
                </a:solidFill>
                <a:effectLst/>
                <a:latin typeface="+mj-ea"/>
                <a:ea typeface="+mj-ea"/>
              </a:rPr>
              <a:t>알람설정에서</a:t>
            </a:r>
            <a:r>
              <a:rPr lang="ko-KR" altLang="en-US" sz="13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 시간 및 분</a:t>
            </a:r>
            <a:r>
              <a:rPr lang="en-US" altLang="ko-KR" sz="13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3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초를 옵션으로 </a:t>
            </a:r>
            <a:r>
              <a:rPr lang="en-US" altLang="ko-KR" sz="13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0~59</a:t>
            </a:r>
            <a:r>
              <a:rPr lang="ko-KR" altLang="en-US" sz="13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까지 하나하나 설정하는 방법 외에 간단히 구현할 수 있는 코드가 있나요</a:t>
            </a:r>
            <a:r>
              <a:rPr lang="en-US" altLang="ko-KR" sz="13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?</a:t>
            </a:r>
          </a:p>
          <a:p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b="1" dirty="0">
                <a:latin typeface="+mj-ea"/>
                <a:ea typeface="+mj-ea"/>
                <a:cs typeface="Arial" panose="020B0604020202020204" pitchFamily="34" charset="0"/>
              </a:rPr>
              <a:t>[</a:t>
            </a:r>
            <a:r>
              <a:rPr lang="ko-KR" altLang="en-US" sz="1300" b="1" dirty="0">
                <a:latin typeface="+mj-ea"/>
                <a:ea typeface="+mj-ea"/>
                <a:cs typeface="Arial" panose="020B0604020202020204" pitchFamily="34" charset="0"/>
              </a:rPr>
              <a:t>답변</a:t>
            </a:r>
            <a:r>
              <a:rPr lang="en-US" altLang="ko-KR" sz="1300" b="1" dirty="0">
                <a:latin typeface="+mj-ea"/>
                <a:ea typeface="+mj-ea"/>
                <a:cs typeface="Arial" panose="020B0604020202020204" pitchFamily="34" charset="0"/>
              </a:rPr>
              <a:t>1]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방법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1 -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동적으로 옵션값을 생성할 수 있습니다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r>
              <a:rPr lang="en-US" altLang="ko-KR" sz="1300" b="1" dirty="0">
                <a:latin typeface="+mj-ea"/>
                <a:ea typeface="+mj-ea"/>
                <a:cs typeface="Arial" panose="020B0604020202020204" pitchFamily="34" charset="0"/>
              </a:rPr>
              <a:t>(TO-BE)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//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시간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분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초 옵션 생성 함수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function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populateTimeOptions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 {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const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hourSelect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=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document.getElementById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("hour");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const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minuteSelect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=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document.getElementById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("minute");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const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secondSelect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=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document.getElementById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("second");</a:t>
            </a:r>
          </a:p>
          <a:p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//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시간 옵션 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(0~23)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for (let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i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= 0;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i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&lt; 24;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i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++) {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const option =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document.createElement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("option");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option.value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=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i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;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option.textContent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=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i.toString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().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padStart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(2, "0");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hourSelect.appendChild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(option);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}</a:t>
            </a:r>
          </a:p>
          <a:p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//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분과 초 옵션 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(0~59)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for (let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i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= 0;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i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&lt; 60;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i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++) {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const option =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document.createElement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("option");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option.value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=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i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;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option.textContent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=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i.toString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().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padStart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(2, "0");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minuteSelect.appendChild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(option);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  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secondSelect.appendChild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option.cloneNode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(true)); //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초에도 동일 옵션 추가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  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}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}</a:t>
            </a:r>
          </a:p>
          <a:p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//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페이지 로드 시 옵션 생성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document.addEventListener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("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DOMContentLoaded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",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populateTimeOptions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79267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CC811F-47C1-33EA-F21A-24C26606A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293B82-4101-D659-42A1-6B03E7DA0592}"/>
              </a:ext>
            </a:extLst>
          </p:cNvPr>
          <p:cNvSpPr txBox="1"/>
          <p:nvPr/>
        </p:nvSpPr>
        <p:spPr>
          <a:xfrm>
            <a:off x="148581" y="217240"/>
            <a:ext cx="10464724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(html)</a:t>
            </a:r>
          </a:p>
          <a:p>
            <a:r>
              <a:rPr lang="en-US" altLang="ko-KR" sz="1400" dirty="0">
                <a:latin typeface="+mj-ea"/>
                <a:ea typeface="+mj-ea"/>
              </a:rPr>
              <a:t>&lt;div&gt;</a:t>
            </a:r>
          </a:p>
          <a:p>
            <a:r>
              <a:rPr lang="en-US" altLang="ko-KR" sz="1400" dirty="0">
                <a:latin typeface="+mj-ea"/>
                <a:ea typeface="+mj-ea"/>
              </a:rPr>
              <a:t>  &lt;label class="label"&gt;</a:t>
            </a:r>
            <a:r>
              <a:rPr lang="ko-KR" altLang="en-US" sz="1400" dirty="0">
                <a:latin typeface="+mj-ea"/>
                <a:ea typeface="+mj-ea"/>
              </a:rPr>
              <a:t>알람 설정</a:t>
            </a:r>
            <a:r>
              <a:rPr lang="en-US" altLang="ko-KR" sz="1400" dirty="0">
                <a:latin typeface="+mj-ea"/>
                <a:ea typeface="+mj-ea"/>
              </a:rPr>
              <a:t>&lt;/label&gt;</a:t>
            </a:r>
          </a:p>
          <a:p>
            <a:r>
              <a:rPr lang="en-US" altLang="ko-KR" sz="1400" dirty="0">
                <a:latin typeface="+mj-ea"/>
                <a:ea typeface="+mj-ea"/>
              </a:rPr>
              <a:t>  &lt;div&gt;</a:t>
            </a:r>
          </a:p>
          <a:p>
            <a:r>
              <a:rPr lang="en-US" altLang="ko-KR" sz="1400" dirty="0">
                <a:latin typeface="+mj-ea"/>
                <a:ea typeface="+mj-ea"/>
              </a:rPr>
              <a:t>    &lt;select id="hour" class="control-select"&gt;</a:t>
            </a:r>
          </a:p>
          <a:p>
            <a:r>
              <a:rPr lang="en-US" altLang="ko-KR" sz="1400" dirty="0">
                <a:latin typeface="+mj-ea"/>
                <a:ea typeface="+mj-ea"/>
              </a:rPr>
              <a:t>      &lt;option value=""&gt;</a:t>
            </a:r>
            <a:r>
              <a:rPr lang="ko-KR" altLang="en-US" sz="1400" dirty="0">
                <a:latin typeface="+mj-ea"/>
                <a:ea typeface="+mj-ea"/>
              </a:rPr>
              <a:t>시</a:t>
            </a:r>
            <a:r>
              <a:rPr lang="en-US" altLang="ko-KR" sz="1400" dirty="0">
                <a:latin typeface="+mj-ea"/>
                <a:ea typeface="+mj-ea"/>
              </a:rPr>
              <a:t>&lt;/option&gt;</a:t>
            </a:r>
          </a:p>
          <a:p>
            <a:r>
              <a:rPr lang="en-US" altLang="ko-KR" sz="1400" dirty="0">
                <a:latin typeface="+mj-ea"/>
                <a:ea typeface="+mj-ea"/>
              </a:rPr>
              <a:t>    &lt;/select&gt;</a:t>
            </a:r>
          </a:p>
          <a:p>
            <a:r>
              <a:rPr lang="en-US" altLang="ko-KR" sz="1400" dirty="0">
                <a:latin typeface="+mj-ea"/>
                <a:ea typeface="+mj-ea"/>
              </a:rPr>
              <a:t>    :</a:t>
            </a:r>
          </a:p>
          <a:p>
            <a:r>
              <a:rPr lang="en-US" altLang="ko-KR" sz="1400" dirty="0">
                <a:latin typeface="+mj-ea"/>
                <a:ea typeface="+mj-ea"/>
              </a:rPr>
              <a:t>    &lt;select id="minute" class="control-select"&gt;</a:t>
            </a:r>
          </a:p>
          <a:p>
            <a:r>
              <a:rPr lang="en-US" altLang="ko-KR" sz="1400" dirty="0">
                <a:latin typeface="+mj-ea"/>
                <a:ea typeface="+mj-ea"/>
              </a:rPr>
              <a:t>      &lt;option value=""&gt;</a:t>
            </a:r>
            <a:r>
              <a:rPr lang="ko-KR" altLang="en-US" sz="1400" dirty="0">
                <a:latin typeface="+mj-ea"/>
                <a:ea typeface="+mj-ea"/>
              </a:rPr>
              <a:t>분</a:t>
            </a:r>
            <a:r>
              <a:rPr lang="en-US" altLang="ko-KR" sz="1400" dirty="0">
                <a:latin typeface="+mj-ea"/>
                <a:ea typeface="+mj-ea"/>
              </a:rPr>
              <a:t>&lt;/option&gt;</a:t>
            </a:r>
          </a:p>
          <a:p>
            <a:r>
              <a:rPr lang="en-US" altLang="ko-KR" sz="1400" dirty="0">
                <a:latin typeface="+mj-ea"/>
                <a:ea typeface="+mj-ea"/>
              </a:rPr>
              <a:t>    &lt;/select&gt;</a:t>
            </a:r>
          </a:p>
          <a:p>
            <a:r>
              <a:rPr lang="en-US" altLang="ko-KR" sz="1400" dirty="0">
                <a:latin typeface="+mj-ea"/>
                <a:ea typeface="+mj-ea"/>
              </a:rPr>
              <a:t>    :</a:t>
            </a:r>
          </a:p>
          <a:p>
            <a:r>
              <a:rPr lang="en-US" altLang="ko-KR" sz="1400" dirty="0">
                <a:latin typeface="+mj-ea"/>
                <a:ea typeface="+mj-ea"/>
              </a:rPr>
              <a:t>    &lt;select id="second" class="control-select"&gt;</a:t>
            </a:r>
          </a:p>
          <a:p>
            <a:r>
              <a:rPr lang="en-US" altLang="ko-KR" sz="1400" dirty="0">
                <a:latin typeface="+mj-ea"/>
                <a:ea typeface="+mj-ea"/>
              </a:rPr>
              <a:t>      &lt;option value=""&gt;</a:t>
            </a:r>
            <a:r>
              <a:rPr lang="ko-KR" altLang="en-US" sz="1400" dirty="0">
                <a:latin typeface="+mj-ea"/>
                <a:ea typeface="+mj-ea"/>
              </a:rPr>
              <a:t>초</a:t>
            </a:r>
            <a:r>
              <a:rPr lang="en-US" altLang="ko-KR" sz="1400" dirty="0">
                <a:latin typeface="+mj-ea"/>
                <a:ea typeface="+mj-ea"/>
              </a:rPr>
              <a:t>&lt;/option&gt;</a:t>
            </a:r>
          </a:p>
          <a:p>
            <a:r>
              <a:rPr lang="en-US" altLang="ko-KR" sz="1400" dirty="0">
                <a:latin typeface="+mj-ea"/>
                <a:ea typeface="+mj-ea"/>
              </a:rPr>
              <a:t>    &lt;/select&gt;</a:t>
            </a:r>
          </a:p>
          <a:p>
            <a:r>
              <a:rPr lang="en-US" altLang="ko-KR" sz="1400" dirty="0">
                <a:latin typeface="+mj-ea"/>
                <a:ea typeface="+mj-ea"/>
              </a:rPr>
              <a:t>    &lt;button id="add-alarm-button" class="control-button"&gt;</a:t>
            </a:r>
            <a:r>
              <a:rPr lang="ko-KR" altLang="en-US" sz="1400" dirty="0">
                <a:latin typeface="+mj-ea"/>
                <a:ea typeface="+mj-ea"/>
              </a:rPr>
              <a:t>추가</a:t>
            </a:r>
            <a:r>
              <a:rPr lang="en-US" altLang="ko-KR" sz="1400" dirty="0">
                <a:latin typeface="+mj-ea"/>
                <a:ea typeface="+mj-ea"/>
              </a:rPr>
              <a:t>&lt;/button&gt;</a:t>
            </a:r>
          </a:p>
          <a:p>
            <a:r>
              <a:rPr lang="en-US" altLang="ko-KR" sz="1400" dirty="0">
                <a:latin typeface="+mj-ea"/>
                <a:ea typeface="+mj-ea"/>
              </a:rPr>
              <a:t>  &lt;/div&gt;</a:t>
            </a:r>
          </a:p>
          <a:p>
            <a:r>
              <a:rPr lang="en-US" altLang="ko-KR" sz="1400" dirty="0">
                <a:latin typeface="+mj-ea"/>
                <a:ea typeface="+mj-ea"/>
              </a:rPr>
              <a:t>&lt;/div&gt;</a:t>
            </a:r>
          </a:p>
          <a:p>
            <a:endParaRPr lang="en-US" altLang="ko-KR" sz="1400" b="1" dirty="0">
              <a:latin typeface="+mj-ea"/>
              <a:ea typeface="+mj-ea"/>
            </a:endParaRPr>
          </a:p>
          <a:p>
            <a:endParaRPr lang="en-US" altLang="ko-KR" sz="1400" b="1" dirty="0">
              <a:latin typeface="+mj-ea"/>
              <a:ea typeface="+mj-ea"/>
            </a:endParaRPr>
          </a:p>
          <a:p>
            <a:r>
              <a:rPr lang="ko-KR" altLang="en-US" sz="1400" b="1" dirty="0">
                <a:latin typeface="+mj-ea"/>
                <a:ea typeface="+mj-ea"/>
              </a:rPr>
              <a:t>작동 방식</a:t>
            </a:r>
          </a:p>
          <a:p>
            <a:pPr>
              <a:buFont typeface="+mj-lt"/>
              <a:buAutoNum type="arabicPeriod"/>
            </a:pPr>
            <a:r>
              <a:rPr lang="en" altLang="ko-KR" sz="1400" dirty="0" err="1">
                <a:latin typeface="+mj-ea"/>
                <a:ea typeface="+mj-ea"/>
              </a:rPr>
              <a:t>populateTimeOptions</a:t>
            </a:r>
            <a:r>
              <a:rPr lang="en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함수는 </a:t>
            </a:r>
            <a:r>
              <a:rPr lang="en-US" altLang="ko-KR" sz="1400" dirty="0">
                <a:latin typeface="+mj-ea"/>
                <a:ea typeface="+mj-ea"/>
              </a:rPr>
              <a:t>3</a:t>
            </a:r>
            <a:r>
              <a:rPr lang="ko-KR" altLang="en-US" sz="1400" dirty="0">
                <a:latin typeface="+mj-ea"/>
                <a:ea typeface="+mj-ea"/>
              </a:rPr>
              <a:t>개의 </a:t>
            </a:r>
            <a:r>
              <a:rPr lang="en" altLang="ko-KR" sz="1400" dirty="0">
                <a:latin typeface="+mj-ea"/>
                <a:ea typeface="+mj-ea"/>
              </a:rPr>
              <a:t>select </a:t>
            </a:r>
            <a:r>
              <a:rPr lang="ko-KR" altLang="en-US" sz="1400" dirty="0">
                <a:latin typeface="+mj-ea"/>
                <a:ea typeface="+mj-ea"/>
              </a:rPr>
              <a:t>요소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" altLang="ko-KR" sz="1400" dirty="0">
                <a:latin typeface="+mj-ea"/>
                <a:ea typeface="+mj-ea"/>
              </a:rPr>
              <a:t>hour, minute, second)</a:t>
            </a:r>
            <a:r>
              <a:rPr lang="ko-KR" altLang="en-US" sz="1400" dirty="0" err="1">
                <a:latin typeface="+mj-ea"/>
                <a:ea typeface="+mj-ea"/>
              </a:rPr>
              <a:t>에</a:t>
            </a:r>
            <a:r>
              <a:rPr lang="ko-KR" altLang="en-US" sz="1400" dirty="0">
                <a:latin typeface="+mj-ea"/>
                <a:ea typeface="+mj-ea"/>
              </a:rPr>
              <a:t> 대해 동적으로 옵션을 추가합니다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" altLang="ko-KR" sz="1400" dirty="0">
                <a:latin typeface="+mj-ea"/>
                <a:ea typeface="+mj-ea"/>
              </a:rPr>
              <a:t>for </a:t>
            </a:r>
            <a:r>
              <a:rPr lang="ko-KR" altLang="en-US" sz="1400" dirty="0">
                <a:latin typeface="+mj-ea"/>
                <a:ea typeface="+mj-ea"/>
              </a:rPr>
              <a:t>반복문을 사용하여 범위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시간</a:t>
            </a:r>
            <a:r>
              <a:rPr lang="en-US" altLang="ko-KR" sz="1400" dirty="0">
                <a:latin typeface="+mj-ea"/>
                <a:ea typeface="+mj-ea"/>
              </a:rPr>
              <a:t>: 023, </a:t>
            </a:r>
            <a:r>
              <a:rPr lang="ko-KR" altLang="en-US" sz="1400" dirty="0">
                <a:latin typeface="+mj-ea"/>
                <a:ea typeface="+mj-ea"/>
              </a:rPr>
              <a:t>분</a:t>
            </a:r>
            <a:r>
              <a:rPr lang="en-US" altLang="ko-KR" sz="1400" dirty="0">
                <a:latin typeface="+mj-ea"/>
                <a:ea typeface="+mj-ea"/>
              </a:rPr>
              <a:t>/</a:t>
            </a:r>
            <a:r>
              <a:rPr lang="ko-KR" altLang="en-US" sz="1400" dirty="0">
                <a:latin typeface="+mj-ea"/>
                <a:ea typeface="+mj-ea"/>
              </a:rPr>
              <a:t>초</a:t>
            </a:r>
            <a:r>
              <a:rPr lang="en-US" altLang="ko-KR" sz="1400" dirty="0">
                <a:latin typeface="+mj-ea"/>
                <a:ea typeface="+mj-ea"/>
              </a:rPr>
              <a:t>: 059)</a:t>
            </a:r>
            <a:r>
              <a:rPr lang="ko-KR" altLang="en-US" sz="1400" dirty="0" err="1">
                <a:latin typeface="+mj-ea"/>
                <a:ea typeface="+mj-ea"/>
              </a:rPr>
              <a:t>에</a:t>
            </a:r>
            <a:r>
              <a:rPr lang="ko-KR" altLang="en-US" sz="1400" dirty="0">
                <a:latin typeface="+mj-ea"/>
                <a:ea typeface="+mj-ea"/>
              </a:rPr>
              <a:t> 해당하는 숫자를 생성하고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" altLang="ko-KR" sz="1400" dirty="0">
                <a:latin typeface="+mj-ea"/>
                <a:ea typeface="+mj-ea"/>
              </a:rPr>
              <a:t>option </a:t>
            </a:r>
            <a:r>
              <a:rPr lang="ko-KR" altLang="en-US" sz="1400" dirty="0">
                <a:latin typeface="+mj-ea"/>
                <a:ea typeface="+mj-ea"/>
              </a:rPr>
              <a:t>요소를 만들어 각 </a:t>
            </a:r>
            <a:r>
              <a:rPr lang="en" altLang="ko-KR" sz="1400" dirty="0">
                <a:latin typeface="+mj-ea"/>
                <a:ea typeface="+mj-ea"/>
              </a:rPr>
              <a:t>select</a:t>
            </a:r>
            <a:r>
              <a:rPr lang="ko-KR" altLang="en-US" sz="1400" dirty="0" err="1">
                <a:latin typeface="+mj-ea"/>
                <a:ea typeface="+mj-ea"/>
              </a:rPr>
              <a:t>에</a:t>
            </a:r>
            <a:r>
              <a:rPr lang="ko-KR" altLang="en-US" sz="1400" dirty="0">
                <a:latin typeface="+mj-ea"/>
                <a:ea typeface="+mj-ea"/>
              </a:rPr>
              <a:t> 추가합니다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" altLang="ko-KR" sz="1400" dirty="0" err="1">
                <a:latin typeface="+mj-ea"/>
                <a:ea typeface="+mj-ea"/>
              </a:rPr>
              <a:t>textContent</a:t>
            </a:r>
            <a:r>
              <a:rPr lang="ko-KR" altLang="en-US" sz="1400" dirty="0" err="1">
                <a:latin typeface="+mj-ea"/>
                <a:ea typeface="+mj-ea"/>
              </a:rPr>
              <a:t>를</a:t>
            </a:r>
            <a:r>
              <a:rPr lang="ko-KR" altLang="en-US" sz="1400" dirty="0">
                <a:latin typeface="+mj-ea"/>
                <a:ea typeface="+mj-ea"/>
              </a:rPr>
              <a:t> 두 자리로 </a:t>
            </a:r>
            <a:r>
              <a:rPr lang="ko-KR" altLang="en-US" sz="1400" dirty="0" err="1">
                <a:latin typeface="+mj-ea"/>
                <a:ea typeface="+mj-ea"/>
              </a:rPr>
              <a:t>포맷팅하기</a:t>
            </a:r>
            <a:r>
              <a:rPr lang="ko-KR" altLang="en-US" sz="1400" dirty="0">
                <a:latin typeface="+mj-ea"/>
                <a:ea typeface="+mj-ea"/>
              </a:rPr>
              <a:t> 위해 </a:t>
            </a:r>
            <a:r>
              <a:rPr lang="en" altLang="ko-KR" sz="1400" dirty="0" err="1">
                <a:latin typeface="+mj-ea"/>
                <a:ea typeface="+mj-ea"/>
              </a:rPr>
              <a:t>padStart</a:t>
            </a:r>
            <a:r>
              <a:rPr lang="ko-KR" altLang="en-US" sz="1400" dirty="0" err="1">
                <a:latin typeface="+mj-ea"/>
                <a:ea typeface="+mj-ea"/>
              </a:rPr>
              <a:t>를</a:t>
            </a:r>
            <a:r>
              <a:rPr lang="ko-KR" altLang="en-US" sz="1400" dirty="0">
                <a:latin typeface="+mj-ea"/>
                <a:ea typeface="+mj-ea"/>
              </a:rPr>
              <a:t> 사용합니다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" altLang="ko-KR" sz="1400" dirty="0" err="1">
                <a:latin typeface="+mj-ea"/>
                <a:ea typeface="+mj-ea"/>
              </a:rPr>
              <a:t>DOMContentLoaded</a:t>
            </a:r>
            <a:r>
              <a:rPr lang="en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이벤트 </a:t>
            </a:r>
            <a:r>
              <a:rPr lang="ko-KR" altLang="en-US" sz="1400" dirty="0" err="1">
                <a:latin typeface="+mj-ea"/>
                <a:ea typeface="+mj-ea"/>
              </a:rPr>
              <a:t>리스너를</a:t>
            </a:r>
            <a:r>
              <a:rPr lang="ko-KR" altLang="en-US" sz="1400" dirty="0">
                <a:latin typeface="+mj-ea"/>
                <a:ea typeface="+mj-ea"/>
              </a:rPr>
              <a:t> 통해 </a:t>
            </a:r>
            <a:r>
              <a:rPr lang="en" altLang="ko-KR" sz="1400" dirty="0">
                <a:latin typeface="+mj-ea"/>
                <a:ea typeface="+mj-ea"/>
              </a:rPr>
              <a:t>HTML</a:t>
            </a:r>
            <a:r>
              <a:rPr lang="ko-KR" altLang="en-US" sz="1400" dirty="0">
                <a:latin typeface="+mj-ea"/>
                <a:ea typeface="+mj-ea"/>
              </a:rPr>
              <a:t>이 로드된 후 해당 함수를 호출합니다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205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0380BE-E1D9-C95D-7A79-B35954984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6B50DD-AD08-87EA-9267-ABCFE1F4D493}"/>
              </a:ext>
            </a:extLst>
          </p:cNvPr>
          <p:cNvSpPr txBox="1"/>
          <p:nvPr/>
        </p:nvSpPr>
        <p:spPr>
          <a:xfrm>
            <a:off x="148581" y="217240"/>
            <a:ext cx="8142742" cy="629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>
                <a:latin typeface="+mj-ea"/>
                <a:ea typeface="+mj-ea"/>
              </a:rPr>
              <a:t>방법</a:t>
            </a:r>
            <a:r>
              <a:rPr lang="en-US" altLang="ko-KR" sz="1300" b="1" dirty="0">
                <a:latin typeface="+mj-ea"/>
                <a:ea typeface="+mj-ea"/>
              </a:rPr>
              <a:t>2 – </a:t>
            </a:r>
            <a:r>
              <a:rPr lang="ko-KR" altLang="en-US" sz="1300" b="1" dirty="0">
                <a:latin typeface="+mj-ea"/>
                <a:ea typeface="+mj-ea"/>
              </a:rPr>
              <a:t>직접 입력 필드 </a:t>
            </a:r>
            <a:r>
              <a:rPr lang="en-US" altLang="ko-KR" sz="1300" b="1" dirty="0">
                <a:latin typeface="+mj-ea"/>
                <a:ea typeface="+mj-ea"/>
              </a:rPr>
              <a:t>(&lt;</a:t>
            </a:r>
            <a:r>
              <a:rPr lang="en" altLang="ko-KR" sz="1300" b="1" dirty="0">
                <a:latin typeface="+mj-ea"/>
                <a:ea typeface="+mj-ea"/>
              </a:rPr>
              <a:t>input&gt; </a:t>
            </a:r>
            <a:r>
              <a:rPr lang="ko-KR" altLang="en-US" sz="1300" b="1" dirty="0">
                <a:latin typeface="+mj-ea"/>
                <a:ea typeface="+mj-ea"/>
              </a:rPr>
              <a:t>텍스트 박스 활용</a:t>
            </a:r>
            <a:r>
              <a:rPr lang="en-US" altLang="ko-KR" sz="1300" b="1" dirty="0">
                <a:latin typeface="+mj-ea"/>
                <a:ea typeface="+mj-ea"/>
              </a:rPr>
              <a:t>)</a:t>
            </a:r>
          </a:p>
          <a:p>
            <a:r>
              <a:rPr lang="en-US" altLang="ko-KR" sz="1300" b="1" dirty="0">
                <a:latin typeface="+mj-ea"/>
                <a:ea typeface="+mj-ea"/>
              </a:rPr>
              <a:t>(TO-BE)</a:t>
            </a:r>
          </a:p>
          <a:p>
            <a:r>
              <a:rPr lang="en-US" altLang="ko-KR" sz="1300" dirty="0">
                <a:latin typeface="+mj-ea"/>
                <a:ea typeface="+mj-ea"/>
              </a:rPr>
              <a:t>&lt;div&gt;</a:t>
            </a:r>
          </a:p>
          <a:p>
            <a:r>
              <a:rPr lang="en-US" altLang="ko-KR" sz="1300" dirty="0">
                <a:latin typeface="+mj-ea"/>
                <a:ea typeface="+mj-ea"/>
              </a:rPr>
              <a:t>  &lt;label&gt;</a:t>
            </a:r>
            <a:r>
              <a:rPr lang="ko-KR" altLang="en-US" sz="1300" dirty="0">
                <a:latin typeface="+mj-ea"/>
                <a:ea typeface="+mj-ea"/>
              </a:rPr>
              <a:t>알람 설정</a:t>
            </a:r>
            <a:r>
              <a:rPr lang="en-US" altLang="ko-KR" sz="1300" dirty="0">
                <a:latin typeface="+mj-ea"/>
                <a:ea typeface="+mj-ea"/>
              </a:rPr>
              <a:t>&lt;/label&gt;</a:t>
            </a:r>
          </a:p>
          <a:p>
            <a:r>
              <a:rPr lang="en-US" altLang="ko-KR" sz="1300" dirty="0">
                <a:latin typeface="+mj-ea"/>
                <a:ea typeface="+mj-ea"/>
              </a:rPr>
              <a:t>  &lt;div&gt;</a:t>
            </a:r>
          </a:p>
          <a:p>
            <a:r>
              <a:rPr lang="en-US" altLang="ko-KR" sz="1300" dirty="0">
                <a:latin typeface="+mj-ea"/>
                <a:ea typeface="+mj-ea"/>
              </a:rPr>
              <a:t>    &lt;input id="hour" type="number" class="time-input" placeholder="</a:t>
            </a:r>
            <a:r>
              <a:rPr lang="ko-KR" altLang="en-US" sz="1300" dirty="0">
                <a:latin typeface="+mj-ea"/>
                <a:ea typeface="+mj-ea"/>
              </a:rPr>
              <a:t>시</a:t>
            </a:r>
            <a:r>
              <a:rPr lang="en-US" altLang="ko-KR" sz="1300" dirty="0">
                <a:latin typeface="+mj-ea"/>
                <a:ea typeface="+mj-ea"/>
              </a:rPr>
              <a:t>" min="0" max="23" /&gt;</a:t>
            </a:r>
          </a:p>
          <a:p>
            <a:r>
              <a:rPr lang="en-US" altLang="ko-KR" sz="1300" dirty="0">
                <a:latin typeface="+mj-ea"/>
                <a:ea typeface="+mj-ea"/>
              </a:rPr>
              <a:t>    :</a:t>
            </a:r>
          </a:p>
          <a:p>
            <a:r>
              <a:rPr lang="en-US" altLang="ko-KR" sz="1300" dirty="0">
                <a:latin typeface="+mj-ea"/>
                <a:ea typeface="+mj-ea"/>
              </a:rPr>
              <a:t>    &lt;input id="minute" type="number" class="time-input" placeholder="</a:t>
            </a:r>
            <a:r>
              <a:rPr lang="ko-KR" altLang="en-US" sz="1300" dirty="0">
                <a:latin typeface="+mj-ea"/>
                <a:ea typeface="+mj-ea"/>
              </a:rPr>
              <a:t>분</a:t>
            </a:r>
            <a:r>
              <a:rPr lang="en-US" altLang="ko-KR" sz="1300" dirty="0">
                <a:latin typeface="+mj-ea"/>
                <a:ea typeface="+mj-ea"/>
              </a:rPr>
              <a:t>" min="0" max="59" /&gt;</a:t>
            </a:r>
          </a:p>
          <a:p>
            <a:r>
              <a:rPr lang="en-US" altLang="ko-KR" sz="1300" dirty="0">
                <a:latin typeface="+mj-ea"/>
                <a:ea typeface="+mj-ea"/>
              </a:rPr>
              <a:t>    :</a:t>
            </a:r>
          </a:p>
          <a:p>
            <a:r>
              <a:rPr lang="en-US" altLang="ko-KR" sz="1300" dirty="0">
                <a:latin typeface="+mj-ea"/>
                <a:ea typeface="+mj-ea"/>
              </a:rPr>
              <a:t>    &lt;input id="second" type="number" class="time-input" placeholder="</a:t>
            </a:r>
            <a:r>
              <a:rPr lang="ko-KR" altLang="en-US" sz="1300" dirty="0">
                <a:latin typeface="+mj-ea"/>
                <a:ea typeface="+mj-ea"/>
              </a:rPr>
              <a:t>초</a:t>
            </a:r>
            <a:r>
              <a:rPr lang="en-US" altLang="ko-KR" sz="1300" dirty="0">
                <a:latin typeface="+mj-ea"/>
                <a:ea typeface="+mj-ea"/>
              </a:rPr>
              <a:t>" min="0" max="59" /&gt;</a:t>
            </a:r>
          </a:p>
          <a:p>
            <a:r>
              <a:rPr lang="en-US" altLang="ko-KR" sz="1300" dirty="0">
                <a:latin typeface="+mj-ea"/>
                <a:ea typeface="+mj-ea"/>
              </a:rPr>
              <a:t>    &lt;button id="add-alarm-button" class="control-button"&gt;</a:t>
            </a:r>
            <a:r>
              <a:rPr lang="ko-KR" altLang="en-US" sz="1300" dirty="0">
                <a:latin typeface="+mj-ea"/>
                <a:ea typeface="+mj-ea"/>
              </a:rPr>
              <a:t>추가</a:t>
            </a:r>
            <a:r>
              <a:rPr lang="en-US" altLang="ko-KR" sz="1300" dirty="0">
                <a:latin typeface="+mj-ea"/>
                <a:ea typeface="+mj-ea"/>
              </a:rPr>
              <a:t>&lt;/button&gt;</a:t>
            </a:r>
          </a:p>
          <a:p>
            <a:r>
              <a:rPr lang="en-US" altLang="ko-KR" sz="1300" dirty="0">
                <a:latin typeface="+mj-ea"/>
                <a:ea typeface="+mj-ea"/>
              </a:rPr>
              <a:t>  &lt;/div&gt;</a:t>
            </a:r>
          </a:p>
          <a:p>
            <a:r>
              <a:rPr lang="en-US" altLang="ko-KR" sz="1300" dirty="0">
                <a:latin typeface="+mj-ea"/>
                <a:ea typeface="+mj-ea"/>
              </a:rPr>
              <a:t>&lt;/div&gt;</a:t>
            </a:r>
          </a:p>
          <a:p>
            <a:endParaRPr lang="en-US" altLang="ko-KR" sz="1300" dirty="0">
              <a:latin typeface="+mj-ea"/>
              <a:ea typeface="+mj-ea"/>
            </a:endParaRPr>
          </a:p>
          <a:p>
            <a:r>
              <a:rPr lang="en-US" altLang="ko-KR" sz="1300" dirty="0" err="1">
                <a:latin typeface="+mj-ea"/>
                <a:ea typeface="+mj-ea"/>
              </a:rPr>
              <a:t>document.getElementById</a:t>
            </a:r>
            <a:r>
              <a:rPr lang="en-US" altLang="ko-KR" sz="1300" dirty="0">
                <a:latin typeface="+mj-ea"/>
                <a:ea typeface="+mj-ea"/>
              </a:rPr>
              <a:t>("add-alarm-button").</a:t>
            </a:r>
            <a:r>
              <a:rPr lang="en-US" altLang="ko-KR" sz="1300" dirty="0" err="1">
                <a:latin typeface="+mj-ea"/>
                <a:ea typeface="+mj-ea"/>
              </a:rPr>
              <a:t>addEventListener</a:t>
            </a:r>
            <a:r>
              <a:rPr lang="en-US" altLang="ko-KR" sz="1300" dirty="0">
                <a:latin typeface="+mj-ea"/>
                <a:ea typeface="+mj-ea"/>
              </a:rPr>
              <a:t>("click", () =&gt; {</a:t>
            </a:r>
          </a:p>
          <a:p>
            <a:r>
              <a:rPr lang="en-US" altLang="ko-KR" sz="1300" dirty="0">
                <a:latin typeface="+mj-ea"/>
                <a:ea typeface="+mj-ea"/>
              </a:rPr>
              <a:t>  const hour = </a:t>
            </a:r>
            <a:r>
              <a:rPr lang="en-US" altLang="ko-KR" sz="1300" dirty="0" err="1">
                <a:latin typeface="+mj-ea"/>
                <a:ea typeface="+mj-ea"/>
              </a:rPr>
              <a:t>document.getElementById</a:t>
            </a:r>
            <a:r>
              <a:rPr lang="en-US" altLang="ko-KR" sz="1300" dirty="0">
                <a:latin typeface="+mj-ea"/>
                <a:ea typeface="+mj-ea"/>
              </a:rPr>
              <a:t>("hour").value;</a:t>
            </a:r>
          </a:p>
          <a:p>
            <a:r>
              <a:rPr lang="en-US" altLang="ko-KR" sz="1300" dirty="0">
                <a:latin typeface="+mj-ea"/>
                <a:ea typeface="+mj-ea"/>
              </a:rPr>
              <a:t>  const minute = </a:t>
            </a:r>
            <a:r>
              <a:rPr lang="en-US" altLang="ko-KR" sz="1300" dirty="0" err="1">
                <a:latin typeface="+mj-ea"/>
                <a:ea typeface="+mj-ea"/>
              </a:rPr>
              <a:t>document.getElementById</a:t>
            </a:r>
            <a:r>
              <a:rPr lang="en-US" altLang="ko-KR" sz="1300" dirty="0">
                <a:latin typeface="+mj-ea"/>
                <a:ea typeface="+mj-ea"/>
              </a:rPr>
              <a:t>("minute").value;</a:t>
            </a:r>
          </a:p>
          <a:p>
            <a:r>
              <a:rPr lang="en-US" altLang="ko-KR" sz="1300" dirty="0">
                <a:latin typeface="+mj-ea"/>
                <a:ea typeface="+mj-ea"/>
              </a:rPr>
              <a:t>  const second = </a:t>
            </a:r>
            <a:r>
              <a:rPr lang="en-US" altLang="ko-KR" sz="1300" dirty="0" err="1">
                <a:latin typeface="+mj-ea"/>
                <a:ea typeface="+mj-ea"/>
              </a:rPr>
              <a:t>document.getElementById</a:t>
            </a:r>
            <a:r>
              <a:rPr lang="en-US" altLang="ko-KR" sz="1300" dirty="0">
                <a:latin typeface="+mj-ea"/>
                <a:ea typeface="+mj-ea"/>
              </a:rPr>
              <a:t>("second").value;</a:t>
            </a:r>
          </a:p>
          <a:p>
            <a:endParaRPr lang="en-US" altLang="ko-KR" sz="1300" dirty="0">
              <a:latin typeface="+mj-ea"/>
              <a:ea typeface="+mj-ea"/>
            </a:endParaRPr>
          </a:p>
          <a:p>
            <a:r>
              <a:rPr lang="en-US" altLang="ko-KR" sz="1300" dirty="0">
                <a:latin typeface="+mj-ea"/>
                <a:ea typeface="+mj-ea"/>
              </a:rPr>
              <a:t>  if (</a:t>
            </a:r>
          </a:p>
          <a:p>
            <a:r>
              <a:rPr lang="en-US" altLang="ko-KR" sz="1300" dirty="0">
                <a:latin typeface="+mj-ea"/>
                <a:ea typeface="+mj-ea"/>
              </a:rPr>
              <a:t>    hour === "" || minute === "" || second === "" ||</a:t>
            </a:r>
          </a:p>
          <a:p>
            <a:r>
              <a:rPr lang="en-US" altLang="ko-KR" sz="1300" dirty="0">
                <a:latin typeface="+mj-ea"/>
                <a:ea typeface="+mj-ea"/>
              </a:rPr>
              <a:t>    hour &lt; 0 || hour &gt; 23 ||</a:t>
            </a:r>
          </a:p>
          <a:p>
            <a:r>
              <a:rPr lang="en-US" altLang="ko-KR" sz="1300" dirty="0">
                <a:latin typeface="+mj-ea"/>
                <a:ea typeface="+mj-ea"/>
              </a:rPr>
              <a:t>    minute &lt; 0 || minute &gt; 59 ||</a:t>
            </a:r>
          </a:p>
          <a:p>
            <a:r>
              <a:rPr lang="en-US" altLang="ko-KR" sz="1300" dirty="0">
                <a:latin typeface="+mj-ea"/>
                <a:ea typeface="+mj-ea"/>
              </a:rPr>
              <a:t>    second &lt; 0 || second &gt; 59</a:t>
            </a:r>
          </a:p>
          <a:p>
            <a:r>
              <a:rPr lang="en-US" altLang="ko-KR" sz="1300" dirty="0">
                <a:latin typeface="+mj-ea"/>
                <a:ea typeface="+mj-ea"/>
              </a:rPr>
              <a:t>  ) {</a:t>
            </a:r>
          </a:p>
          <a:p>
            <a:r>
              <a:rPr lang="en-US" altLang="ko-KR" sz="1300" dirty="0">
                <a:latin typeface="+mj-ea"/>
                <a:ea typeface="+mj-ea"/>
              </a:rPr>
              <a:t>    alert("</a:t>
            </a:r>
            <a:r>
              <a:rPr lang="ko-KR" altLang="en-US" sz="1300" dirty="0">
                <a:latin typeface="+mj-ea"/>
                <a:ea typeface="+mj-ea"/>
              </a:rPr>
              <a:t>유효한 시</a:t>
            </a:r>
            <a:r>
              <a:rPr lang="en-US" altLang="ko-KR" sz="1300" dirty="0">
                <a:latin typeface="+mj-ea"/>
                <a:ea typeface="+mj-ea"/>
              </a:rPr>
              <a:t>/</a:t>
            </a:r>
            <a:r>
              <a:rPr lang="ko-KR" altLang="en-US" sz="1300" dirty="0">
                <a:latin typeface="+mj-ea"/>
                <a:ea typeface="+mj-ea"/>
              </a:rPr>
              <a:t>분</a:t>
            </a:r>
            <a:r>
              <a:rPr lang="en-US" altLang="ko-KR" sz="1300" dirty="0">
                <a:latin typeface="+mj-ea"/>
                <a:ea typeface="+mj-ea"/>
              </a:rPr>
              <a:t>/</a:t>
            </a:r>
            <a:r>
              <a:rPr lang="ko-KR" altLang="en-US" sz="1300" dirty="0">
                <a:latin typeface="+mj-ea"/>
                <a:ea typeface="+mj-ea"/>
              </a:rPr>
              <a:t>초 값을 입력해주세요</a:t>
            </a:r>
            <a:r>
              <a:rPr lang="en-US" altLang="ko-KR" sz="1300" dirty="0">
                <a:latin typeface="+mj-ea"/>
                <a:ea typeface="+mj-ea"/>
              </a:rPr>
              <a:t>.");</a:t>
            </a:r>
          </a:p>
          <a:p>
            <a:r>
              <a:rPr lang="en-US" altLang="ko-KR" sz="1300" dirty="0">
                <a:latin typeface="+mj-ea"/>
                <a:ea typeface="+mj-ea"/>
              </a:rPr>
              <a:t>    return;</a:t>
            </a:r>
          </a:p>
          <a:p>
            <a:r>
              <a:rPr lang="en-US" altLang="ko-KR" sz="1300" dirty="0">
                <a:latin typeface="+mj-ea"/>
                <a:ea typeface="+mj-ea"/>
              </a:rPr>
              <a:t>  }</a:t>
            </a:r>
          </a:p>
          <a:p>
            <a:endParaRPr lang="en-US" altLang="ko-KR" sz="1300" dirty="0">
              <a:latin typeface="+mj-ea"/>
              <a:ea typeface="+mj-ea"/>
            </a:endParaRPr>
          </a:p>
          <a:p>
            <a:r>
              <a:rPr lang="en-US" altLang="ko-KR" sz="1300" dirty="0">
                <a:latin typeface="+mj-ea"/>
                <a:ea typeface="+mj-ea"/>
              </a:rPr>
              <a:t>  alert(`</a:t>
            </a:r>
            <a:r>
              <a:rPr lang="ko-KR" altLang="en-US" sz="1300" dirty="0">
                <a:latin typeface="+mj-ea"/>
                <a:ea typeface="+mj-ea"/>
              </a:rPr>
              <a:t>알람이 설정되었습니다</a:t>
            </a:r>
            <a:r>
              <a:rPr lang="en-US" altLang="ko-KR" sz="1300" dirty="0">
                <a:latin typeface="+mj-ea"/>
                <a:ea typeface="+mj-ea"/>
              </a:rPr>
              <a:t>: ${</a:t>
            </a:r>
            <a:r>
              <a:rPr lang="en-US" altLang="ko-KR" sz="1300" dirty="0" err="1">
                <a:latin typeface="+mj-ea"/>
                <a:ea typeface="+mj-ea"/>
              </a:rPr>
              <a:t>hour.padStart</a:t>
            </a:r>
            <a:r>
              <a:rPr lang="en-US" altLang="ko-KR" sz="1300" dirty="0">
                <a:latin typeface="+mj-ea"/>
                <a:ea typeface="+mj-ea"/>
              </a:rPr>
              <a:t>(2, '0')}:${</a:t>
            </a:r>
            <a:r>
              <a:rPr lang="en-US" altLang="ko-KR" sz="1300" dirty="0" err="1">
                <a:latin typeface="+mj-ea"/>
                <a:ea typeface="+mj-ea"/>
              </a:rPr>
              <a:t>minute.padStart</a:t>
            </a:r>
            <a:r>
              <a:rPr lang="en-US" altLang="ko-KR" sz="1300" dirty="0">
                <a:latin typeface="+mj-ea"/>
                <a:ea typeface="+mj-ea"/>
              </a:rPr>
              <a:t>(2, '0')}:${</a:t>
            </a:r>
            <a:r>
              <a:rPr lang="en-US" altLang="ko-KR" sz="1300" dirty="0" err="1">
                <a:latin typeface="+mj-ea"/>
                <a:ea typeface="+mj-ea"/>
              </a:rPr>
              <a:t>second.padStart</a:t>
            </a:r>
            <a:r>
              <a:rPr lang="en-US" altLang="ko-KR" sz="1300" dirty="0">
                <a:latin typeface="+mj-ea"/>
                <a:ea typeface="+mj-ea"/>
              </a:rPr>
              <a:t>(2, '0')}`);</a:t>
            </a:r>
          </a:p>
          <a:p>
            <a:r>
              <a:rPr lang="en-US" altLang="ko-KR" sz="1300" dirty="0">
                <a:latin typeface="+mj-ea"/>
                <a:ea typeface="+mj-ea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688474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28F22E-26AE-BDBE-5F30-6C09DD1298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F8E8B7-59C3-E14F-306C-CB9B13D26B64}"/>
              </a:ext>
            </a:extLst>
          </p:cNvPr>
          <p:cNvSpPr txBox="1"/>
          <p:nvPr/>
        </p:nvSpPr>
        <p:spPr>
          <a:xfrm>
            <a:off x="148581" y="217240"/>
            <a:ext cx="9739846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[</a:t>
            </a:r>
            <a:r>
              <a:rPr lang="ko-KR" altLang="en-US" sz="1400" b="1" dirty="0">
                <a:latin typeface="+mj-ea"/>
                <a:ea typeface="+mj-ea"/>
              </a:rPr>
              <a:t>질문</a:t>
            </a:r>
            <a:r>
              <a:rPr lang="en-US" altLang="ko-KR" sz="1400" b="1" dirty="0">
                <a:latin typeface="+mj-ea"/>
                <a:ea typeface="+mj-ea"/>
              </a:rPr>
              <a:t>2]</a:t>
            </a:r>
          </a:p>
          <a:p>
            <a:r>
              <a:rPr lang="ko-KR" altLang="en-US" sz="1400" b="0" i="0" dirty="0" err="1">
                <a:solidFill>
                  <a:srgbClr val="202325"/>
                </a:solidFill>
                <a:effectLst/>
                <a:latin typeface="+mj-ea"/>
                <a:ea typeface="+mj-ea"/>
              </a:rPr>
              <a:t>알람설정</a:t>
            </a:r>
            <a:r>
              <a:rPr lang="ko-KR" altLang="en-US" sz="14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 현황에서 현재</a:t>
            </a:r>
            <a:r>
              <a:rPr lang="en-US" altLang="ko-KR" sz="14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4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사용자가 선택한 시각대로 알람이 추가되지 않습니다</a:t>
            </a:r>
            <a:r>
              <a:rPr lang="en-US" altLang="ko-KR" sz="14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sz="14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그 원인이 무엇인지 궁금합니다</a:t>
            </a:r>
            <a:r>
              <a:rPr lang="en-US" altLang="ko-KR" sz="14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.</a:t>
            </a:r>
          </a:p>
          <a:p>
            <a:endParaRPr lang="en-US" altLang="ko-KR" sz="14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400" b="1" dirty="0">
                <a:latin typeface="+mj-ea"/>
                <a:ea typeface="+mj-ea"/>
                <a:cs typeface="Arial" panose="020B0604020202020204" pitchFamily="34" charset="0"/>
              </a:rPr>
              <a:t>[</a:t>
            </a:r>
            <a:r>
              <a:rPr lang="ko-KR" altLang="en-US" sz="1400" b="1" dirty="0">
                <a:latin typeface="+mj-ea"/>
                <a:ea typeface="+mj-ea"/>
                <a:cs typeface="Arial" panose="020B0604020202020204" pitchFamily="34" charset="0"/>
              </a:rPr>
              <a:t>답변</a:t>
            </a:r>
            <a:r>
              <a:rPr lang="en-US" altLang="ko-KR" sz="1400" b="1" dirty="0">
                <a:latin typeface="+mj-ea"/>
                <a:ea typeface="+mj-ea"/>
                <a:cs typeface="Arial" panose="020B0604020202020204" pitchFamily="34" charset="0"/>
              </a:rPr>
              <a:t>2]</a:t>
            </a:r>
          </a:p>
          <a:p>
            <a:r>
              <a:rPr lang="en" altLang="ko-KR" sz="1400" b="1" dirty="0">
                <a:latin typeface="+mj-ea"/>
                <a:ea typeface="+mj-ea"/>
              </a:rPr>
              <a:t>value </a:t>
            </a:r>
            <a:r>
              <a:rPr lang="ko-KR" altLang="en-US" sz="1400" b="1" dirty="0">
                <a:latin typeface="+mj-ea"/>
                <a:ea typeface="+mj-ea"/>
              </a:rPr>
              <a:t>속성에 숫자가 아닌 문자열 인덱스가 반환되고 있습니다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&lt;</a:t>
            </a:r>
            <a:r>
              <a:rPr lang="en" altLang="ko-KR" sz="1400" dirty="0">
                <a:latin typeface="+mj-ea"/>
                <a:ea typeface="+mj-ea"/>
              </a:rPr>
              <a:t>select&gt;</a:t>
            </a:r>
            <a:r>
              <a:rPr lang="ko-KR" altLang="en-US" sz="1400" dirty="0">
                <a:latin typeface="+mj-ea"/>
                <a:ea typeface="+mj-ea"/>
              </a:rPr>
              <a:t>의 </a:t>
            </a:r>
            <a:r>
              <a:rPr lang="en-US" altLang="ko-KR" sz="1400" dirty="0">
                <a:latin typeface="+mj-ea"/>
                <a:ea typeface="+mj-ea"/>
              </a:rPr>
              <a:t>&lt;</a:t>
            </a:r>
            <a:r>
              <a:rPr lang="en" altLang="ko-KR" sz="1400" dirty="0">
                <a:latin typeface="+mj-ea"/>
                <a:ea typeface="+mj-ea"/>
              </a:rPr>
              <a:t>option&gt; </a:t>
            </a:r>
            <a:r>
              <a:rPr lang="ko-KR" altLang="en-US" sz="1400" dirty="0">
                <a:latin typeface="+mj-ea"/>
                <a:ea typeface="+mj-ea"/>
              </a:rPr>
              <a:t>태그에서 </a:t>
            </a:r>
            <a:r>
              <a:rPr lang="en" altLang="ko-KR" sz="1400" dirty="0">
                <a:latin typeface="+mj-ea"/>
                <a:ea typeface="+mj-ea"/>
              </a:rPr>
              <a:t>value </a:t>
            </a:r>
            <a:r>
              <a:rPr lang="ko-KR" altLang="en-US" sz="1400" dirty="0">
                <a:latin typeface="+mj-ea"/>
                <a:ea typeface="+mj-ea"/>
              </a:rPr>
              <a:t>속성을 올바르게 설정하지 않았기 때문에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</a:p>
          <a:p>
            <a:r>
              <a:rPr lang="ko-KR" altLang="en-US" sz="1400" dirty="0">
                <a:latin typeface="+mj-ea"/>
                <a:ea typeface="+mj-ea"/>
              </a:rPr>
              <a:t>선택된 값이 사용자가 기대하는 시간이나 분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초 값이 아닌 문자열 또는 기본값으로 처리되고 있습니다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endParaRPr lang="en-US" altLang="ko-KR" sz="14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altLang="en-US" sz="1400" dirty="0">
                <a:latin typeface="+mj-ea"/>
                <a:ea typeface="+mj-ea"/>
                <a:cs typeface="Arial" panose="020B0604020202020204" pitchFamily="34" charset="0"/>
              </a:rPr>
              <a:t>코드 문제 </a:t>
            </a:r>
            <a:r>
              <a:rPr lang="en-US" altLang="ko-KR" sz="1400" dirty="0">
                <a:latin typeface="+mj-ea"/>
                <a:ea typeface="+mj-ea"/>
                <a:cs typeface="Arial" panose="020B0604020202020204" pitchFamily="34" charset="0"/>
              </a:rPr>
              <a:t>(html  - option </a:t>
            </a:r>
            <a:r>
              <a:rPr lang="ko-KR" altLang="en-US" sz="1400" dirty="0">
                <a:latin typeface="+mj-ea"/>
                <a:ea typeface="+mj-ea"/>
                <a:cs typeface="Arial" panose="020B0604020202020204" pitchFamily="34" charset="0"/>
              </a:rPr>
              <a:t>태그의 설정 문제</a:t>
            </a:r>
            <a:r>
              <a:rPr lang="en-US" altLang="ko-KR" sz="1400" dirty="0">
                <a:latin typeface="+mj-ea"/>
                <a:ea typeface="+mj-ea"/>
                <a:cs typeface="Arial" panose="020B0604020202020204" pitchFamily="34" charset="0"/>
              </a:rPr>
              <a:t>)</a:t>
            </a:r>
          </a:p>
          <a:p>
            <a:r>
              <a:rPr lang="en-US" altLang="ko-KR" sz="1400" dirty="0">
                <a:latin typeface="+mj-ea"/>
                <a:ea typeface="+mj-ea"/>
                <a:cs typeface="Arial" panose="020B0604020202020204" pitchFamily="34" charset="0"/>
              </a:rPr>
              <a:t>&lt;select id="hour" class="control-select"&gt;</a:t>
            </a:r>
          </a:p>
          <a:p>
            <a:r>
              <a:rPr lang="en-US" altLang="ko-KR" sz="1400" dirty="0">
                <a:latin typeface="+mj-ea"/>
                <a:ea typeface="+mj-ea"/>
                <a:cs typeface="Arial" panose="020B0604020202020204" pitchFamily="34" charset="0"/>
              </a:rPr>
              <a:t>    &lt;option value=""&gt;</a:t>
            </a:r>
            <a:r>
              <a:rPr lang="ko-KR" altLang="en-US" sz="1400" dirty="0">
                <a:latin typeface="+mj-ea"/>
                <a:ea typeface="+mj-ea"/>
                <a:cs typeface="Arial" panose="020B0604020202020204" pitchFamily="34" charset="0"/>
              </a:rPr>
              <a:t>시</a:t>
            </a:r>
            <a:r>
              <a:rPr lang="en-US" altLang="ko-KR" sz="1400" dirty="0">
                <a:latin typeface="+mj-ea"/>
                <a:ea typeface="+mj-ea"/>
                <a:cs typeface="Arial" panose="020B0604020202020204" pitchFamily="34" charset="0"/>
              </a:rPr>
              <a:t>&lt;/option&gt;</a:t>
            </a:r>
          </a:p>
          <a:p>
            <a:r>
              <a:rPr lang="en-US" altLang="ko-KR" sz="1400" dirty="0">
                <a:latin typeface="+mj-ea"/>
                <a:ea typeface="+mj-ea"/>
                <a:cs typeface="Arial" panose="020B0604020202020204" pitchFamily="34" charset="0"/>
              </a:rPr>
              <a:t>    &lt;option value="0"&gt;17&lt;/option&gt; &lt;!-- </a:t>
            </a:r>
            <a:r>
              <a:rPr lang="ko-KR" altLang="en-US" sz="1400" dirty="0">
                <a:latin typeface="+mj-ea"/>
                <a:ea typeface="+mj-ea"/>
                <a:cs typeface="Arial" panose="020B0604020202020204" pitchFamily="34" charset="0"/>
              </a:rPr>
              <a:t>문제가 있는 부분 </a:t>
            </a:r>
            <a:r>
              <a:rPr lang="en-US" altLang="ko-KR" sz="1400" dirty="0">
                <a:latin typeface="+mj-ea"/>
                <a:ea typeface="+mj-ea"/>
                <a:cs typeface="Arial" panose="020B0604020202020204" pitchFamily="34" charset="0"/>
              </a:rPr>
              <a:t>--&gt;</a:t>
            </a:r>
          </a:p>
          <a:p>
            <a:r>
              <a:rPr lang="en-US" altLang="ko-KR" sz="1400" dirty="0">
                <a:latin typeface="+mj-ea"/>
                <a:ea typeface="+mj-ea"/>
                <a:cs typeface="Arial" panose="020B0604020202020204" pitchFamily="34" charset="0"/>
              </a:rPr>
              <a:t>    &lt;option value="1"&gt;21&lt;/option&gt;</a:t>
            </a:r>
          </a:p>
          <a:p>
            <a:r>
              <a:rPr lang="en-US" altLang="ko-KR" sz="1400" dirty="0">
                <a:latin typeface="+mj-ea"/>
                <a:ea typeface="+mj-ea"/>
                <a:cs typeface="Arial" panose="020B0604020202020204" pitchFamily="34" charset="0"/>
              </a:rPr>
              <a:t>    &lt;option value="2"&gt;22&lt;/option&gt;</a:t>
            </a:r>
          </a:p>
          <a:p>
            <a:r>
              <a:rPr lang="en-US" altLang="ko-KR" sz="1400" dirty="0">
                <a:latin typeface="+mj-ea"/>
                <a:ea typeface="+mj-ea"/>
                <a:cs typeface="Arial" panose="020B0604020202020204" pitchFamily="34" charset="0"/>
              </a:rPr>
              <a:t>&lt;/select&gt;</a:t>
            </a:r>
          </a:p>
          <a:p>
            <a:endParaRPr lang="en-US" altLang="ko-KR" sz="14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" altLang="ko-KR" sz="1400" dirty="0">
                <a:latin typeface="+mj-ea"/>
                <a:ea typeface="+mj-ea"/>
              </a:rPr>
              <a:t>value </a:t>
            </a:r>
            <a:r>
              <a:rPr lang="ko-KR" altLang="en-US" sz="1400" dirty="0">
                <a:latin typeface="+mj-ea"/>
                <a:ea typeface="+mj-ea"/>
              </a:rPr>
              <a:t>속성은 </a:t>
            </a:r>
            <a:r>
              <a:rPr lang="en-US" altLang="ko-KR" sz="1400" dirty="0">
                <a:latin typeface="+mj-ea"/>
                <a:ea typeface="+mj-ea"/>
              </a:rPr>
              <a:t>0, 1, 2</a:t>
            </a:r>
            <a:r>
              <a:rPr lang="ko-KR" altLang="en-US" sz="1400" dirty="0">
                <a:latin typeface="+mj-ea"/>
                <a:ea typeface="+mj-ea"/>
              </a:rPr>
              <a:t>와 같이 인덱스로 설정되어 있고</a:t>
            </a:r>
            <a:r>
              <a:rPr lang="en-US" altLang="ko-KR" sz="1400" dirty="0">
                <a:latin typeface="+mj-ea"/>
                <a:ea typeface="+mj-ea"/>
              </a:rPr>
              <a:t>, &lt;</a:t>
            </a:r>
            <a:r>
              <a:rPr lang="en" altLang="ko-KR" sz="1400" dirty="0">
                <a:latin typeface="+mj-ea"/>
                <a:ea typeface="+mj-ea"/>
              </a:rPr>
              <a:t>option&gt;</a:t>
            </a:r>
            <a:r>
              <a:rPr lang="ko-KR" altLang="en-US" sz="1400" dirty="0">
                <a:latin typeface="+mj-ea"/>
                <a:ea typeface="+mj-ea"/>
              </a:rPr>
              <a:t>의 텍스트</a:t>
            </a:r>
            <a:r>
              <a:rPr lang="en-US" altLang="ko-KR" sz="1400" dirty="0">
                <a:latin typeface="+mj-ea"/>
                <a:ea typeface="+mj-ea"/>
              </a:rPr>
              <a:t>(17, 21, 22)</a:t>
            </a:r>
            <a:r>
              <a:rPr lang="ko-KR" altLang="en-US" sz="1400" dirty="0">
                <a:latin typeface="+mj-ea"/>
                <a:ea typeface="+mj-ea"/>
              </a:rPr>
              <a:t>와 다른 값으로 설정되어 있습니다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endParaRPr lang="en-US" altLang="ko-KR" sz="1400" dirty="0"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091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985A9E-C5F3-3B9A-F1F6-A2BF1538A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4CABAB-0FD9-156D-9247-DD014DDBF7E0}"/>
              </a:ext>
            </a:extLst>
          </p:cNvPr>
          <p:cNvSpPr txBox="1"/>
          <p:nvPr/>
        </p:nvSpPr>
        <p:spPr>
          <a:xfrm>
            <a:off x="148581" y="217240"/>
            <a:ext cx="11197361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[clock </a:t>
            </a:r>
            <a:r>
              <a:rPr lang="ko-KR" altLang="en-US" sz="1400" b="1" dirty="0">
                <a:latin typeface="+mj-ea"/>
                <a:ea typeface="+mj-ea"/>
              </a:rPr>
              <a:t>피드백</a:t>
            </a:r>
            <a:r>
              <a:rPr lang="en-US" altLang="ko-KR" sz="1400" b="1" dirty="0">
                <a:latin typeface="+mj-ea"/>
                <a:ea typeface="+mj-ea"/>
              </a:rPr>
              <a:t>]</a:t>
            </a:r>
          </a:p>
          <a:p>
            <a:r>
              <a:rPr lang="en-US" altLang="ko-KR" sz="1400" b="1" dirty="0">
                <a:latin typeface="+mj-ea"/>
                <a:ea typeface="+mj-ea"/>
                <a:cs typeface="Arial" panose="020B0604020202020204" pitchFamily="34" charset="0"/>
              </a:rPr>
              <a:t>-</a:t>
            </a:r>
            <a:r>
              <a:rPr lang="ko-KR" altLang="en-US" sz="1400" b="1" dirty="0">
                <a:latin typeface="+mj-ea"/>
                <a:ea typeface="+mj-ea"/>
              </a:rPr>
              <a:t>기본적인 코드 구조 및 기능 분리</a:t>
            </a:r>
            <a:endParaRPr lang="ko-KR" altLang="en-US" sz="1400" dirty="0">
              <a:latin typeface="+mj-ea"/>
              <a:ea typeface="+mj-ea"/>
            </a:endParaRPr>
          </a:p>
          <a:p>
            <a:r>
              <a:rPr lang="en" altLang="ko-KR" sz="1400" dirty="0" err="1">
                <a:latin typeface="+mj-ea"/>
                <a:ea typeface="+mj-ea"/>
              </a:rPr>
              <a:t>updateTime</a:t>
            </a:r>
            <a:r>
              <a:rPr lang="en" altLang="ko-KR" sz="1400" dirty="0">
                <a:latin typeface="+mj-ea"/>
                <a:ea typeface="+mj-ea"/>
              </a:rPr>
              <a:t>, </a:t>
            </a:r>
            <a:r>
              <a:rPr lang="en" altLang="ko-KR" sz="1400" dirty="0" err="1">
                <a:latin typeface="+mj-ea"/>
                <a:ea typeface="+mj-ea"/>
              </a:rPr>
              <a:t>decreaseBattery</a:t>
            </a:r>
            <a:r>
              <a:rPr lang="en" altLang="ko-KR" sz="1400" dirty="0">
                <a:latin typeface="+mj-ea"/>
                <a:ea typeface="+mj-ea"/>
              </a:rPr>
              <a:t>, </a:t>
            </a:r>
            <a:r>
              <a:rPr lang="en" altLang="ko-KR" sz="1400" dirty="0" err="1">
                <a:latin typeface="+mj-ea"/>
                <a:ea typeface="+mj-ea"/>
              </a:rPr>
              <a:t>addAlarm</a:t>
            </a:r>
            <a:r>
              <a:rPr lang="en" altLang="ko-KR" sz="1400" dirty="0">
                <a:latin typeface="+mj-ea"/>
                <a:ea typeface="+mj-ea"/>
              </a:rPr>
              <a:t>, </a:t>
            </a:r>
            <a:r>
              <a:rPr lang="en" altLang="ko-KR" sz="1400" dirty="0" err="1">
                <a:latin typeface="+mj-ea"/>
                <a:ea typeface="+mj-ea"/>
              </a:rPr>
              <a:t>checkAlarms</a:t>
            </a:r>
            <a:r>
              <a:rPr lang="ko-KR" altLang="en-US" sz="1400" dirty="0">
                <a:latin typeface="+mj-ea"/>
                <a:ea typeface="+mj-ea"/>
              </a:rPr>
              <a:t>와 같은 함수는 명확히 정의되어 있으며 각 기능이 독립적으로 잘 구현되었습니다</a:t>
            </a:r>
            <a:r>
              <a:rPr lang="en-US" altLang="ko-KR" sz="1400" dirty="0">
                <a:latin typeface="+mj-ea"/>
                <a:ea typeface="+mj-ea"/>
              </a:rPr>
              <a:t>. </a:t>
            </a:r>
          </a:p>
          <a:p>
            <a:r>
              <a:rPr lang="en" altLang="ko-KR" sz="1400" dirty="0">
                <a:latin typeface="+mj-ea"/>
                <a:ea typeface="+mj-ea"/>
              </a:rPr>
              <a:t>SRP(</a:t>
            </a:r>
            <a:r>
              <a:rPr lang="ko-KR" altLang="en-US" sz="1400" dirty="0">
                <a:latin typeface="+mj-ea"/>
                <a:ea typeface="+mj-ea"/>
              </a:rPr>
              <a:t>단일 책임 원칙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r>
              <a:rPr lang="ko-KR" altLang="en-US" sz="1400" dirty="0" err="1">
                <a:latin typeface="+mj-ea"/>
                <a:ea typeface="+mj-ea"/>
              </a:rPr>
              <a:t>를</a:t>
            </a:r>
            <a:r>
              <a:rPr lang="ko-KR" altLang="en-US" sz="1400" dirty="0">
                <a:latin typeface="+mj-ea"/>
                <a:ea typeface="+mj-ea"/>
              </a:rPr>
              <a:t> 충족하고 있습니다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</a:rPr>
              <a:t>-</a:t>
            </a:r>
            <a:r>
              <a:rPr lang="ko-KR" altLang="en-US" sz="1400" b="1" dirty="0">
                <a:latin typeface="+mj-ea"/>
                <a:ea typeface="+mj-ea"/>
              </a:rPr>
              <a:t>시간 포맷 처리</a:t>
            </a:r>
            <a:endParaRPr lang="ko-KR" altLang="en-US" sz="1400" dirty="0">
              <a:latin typeface="+mj-ea"/>
              <a:ea typeface="+mj-ea"/>
            </a:endParaRPr>
          </a:p>
          <a:p>
            <a:r>
              <a:rPr lang="en" altLang="ko-KR" sz="1400" dirty="0">
                <a:latin typeface="+mj-ea"/>
                <a:ea typeface="+mj-ea"/>
              </a:rPr>
              <a:t>String().</a:t>
            </a:r>
            <a:r>
              <a:rPr lang="en" altLang="ko-KR" sz="1400" dirty="0" err="1">
                <a:latin typeface="+mj-ea"/>
                <a:ea typeface="+mj-ea"/>
              </a:rPr>
              <a:t>padStart</a:t>
            </a:r>
            <a:r>
              <a:rPr lang="en" altLang="ko-KR" sz="1400" dirty="0">
                <a:latin typeface="+mj-ea"/>
                <a:ea typeface="+mj-ea"/>
              </a:rPr>
              <a:t>(2, "0")</a:t>
            </a:r>
            <a:r>
              <a:rPr lang="ko-KR" altLang="en-US" sz="1400" dirty="0" err="1">
                <a:latin typeface="+mj-ea"/>
                <a:ea typeface="+mj-ea"/>
              </a:rPr>
              <a:t>를</a:t>
            </a:r>
            <a:r>
              <a:rPr lang="ko-KR" altLang="en-US" sz="1400" dirty="0">
                <a:latin typeface="+mj-ea"/>
                <a:ea typeface="+mj-ea"/>
              </a:rPr>
              <a:t> 사용해 시간 값을 항상 두 자리로 표시한 점은 사용자 경험을 향상시키는 좋은 접근법입니다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</a:rPr>
              <a:t>-</a:t>
            </a:r>
            <a:r>
              <a:rPr lang="en" altLang="ko-KR" sz="1400" b="1" dirty="0">
                <a:latin typeface="+mj-ea"/>
                <a:ea typeface="+mj-ea"/>
              </a:rPr>
              <a:t>DOM </a:t>
            </a:r>
            <a:r>
              <a:rPr lang="ko-KR" altLang="en-US" sz="1400" b="1" dirty="0">
                <a:latin typeface="+mj-ea"/>
                <a:ea typeface="+mj-ea"/>
              </a:rPr>
              <a:t>조작의 일관성</a:t>
            </a:r>
            <a:endParaRPr lang="ko-KR" altLang="en-US" sz="1400" dirty="0">
              <a:latin typeface="+mj-ea"/>
              <a:ea typeface="+mj-ea"/>
            </a:endParaRPr>
          </a:p>
          <a:p>
            <a:r>
              <a:rPr lang="en" altLang="ko-KR" sz="1400" dirty="0" err="1">
                <a:latin typeface="+mj-ea"/>
                <a:ea typeface="+mj-ea"/>
              </a:rPr>
              <a:t>document.getElementById</a:t>
            </a:r>
            <a:r>
              <a:rPr lang="ko-KR" altLang="en-US" sz="1400" dirty="0" err="1">
                <a:latin typeface="+mj-ea"/>
                <a:ea typeface="+mj-ea"/>
              </a:rPr>
              <a:t>를</a:t>
            </a:r>
            <a:r>
              <a:rPr lang="ko-KR" altLang="en-US" sz="1400" dirty="0">
                <a:latin typeface="+mj-ea"/>
                <a:ea typeface="+mj-ea"/>
              </a:rPr>
              <a:t> 활용해 </a:t>
            </a:r>
            <a:r>
              <a:rPr lang="en" altLang="ko-KR" sz="1400" dirty="0">
                <a:latin typeface="+mj-ea"/>
                <a:ea typeface="+mj-ea"/>
              </a:rPr>
              <a:t>DOM </a:t>
            </a:r>
            <a:r>
              <a:rPr lang="ko-KR" altLang="en-US" sz="1400" dirty="0">
                <a:latin typeface="+mj-ea"/>
                <a:ea typeface="+mj-ea"/>
              </a:rPr>
              <a:t>요소를 가져오는 방식이 일관되고 명확합니다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endParaRPr lang="en-US" altLang="ko-KR" sz="1400" dirty="0">
              <a:latin typeface="+mj-ea"/>
              <a:ea typeface="+mj-ea"/>
            </a:endParaRPr>
          </a:p>
          <a:p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</a:rPr>
              <a:t>-</a:t>
            </a:r>
            <a:r>
              <a:rPr lang="ko-KR" altLang="en-US" sz="1400" b="1" dirty="0">
                <a:latin typeface="+mj-ea"/>
                <a:ea typeface="+mj-ea"/>
              </a:rPr>
              <a:t>전역 변수 사용 최소화</a:t>
            </a:r>
            <a:endParaRPr lang="ko-KR" altLang="en-US" sz="1400" dirty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</a:rPr>
              <a:t>-</a:t>
            </a:r>
            <a:r>
              <a:rPr lang="ko-KR" altLang="en-US" sz="1400" dirty="0">
                <a:latin typeface="+mj-ea"/>
                <a:ea typeface="+mj-ea"/>
              </a:rPr>
              <a:t>현재 </a:t>
            </a:r>
            <a:r>
              <a:rPr lang="en" altLang="ko-KR" sz="1400" dirty="0" err="1">
                <a:latin typeface="+mj-ea"/>
                <a:ea typeface="+mj-ea"/>
              </a:rPr>
              <a:t>batteryLevel</a:t>
            </a:r>
            <a:r>
              <a:rPr lang="ko-KR" altLang="en-US" sz="1400" dirty="0">
                <a:latin typeface="+mj-ea"/>
                <a:ea typeface="+mj-ea"/>
              </a:rPr>
              <a:t>과 </a:t>
            </a:r>
            <a:r>
              <a:rPr lang="en" altLang="ko-KR" sz="1400" dirty="0">
                <a:latin typeface="+mj-ea"/>
                <a:ea typeface="+mj-ea"/>
              </a:rPr>
              <a:t>alarms</a:t>
            </a:r>
            <a:r>
              <a:rPr lang="ko-KR" altLang="en-US" sz="1400" dirty="0">
                <a:latin typeface="+mj-ea"/>
                <a:ea typeface="+mj-ea"/>
              </a:rPr>
              <a:t>가 전역으로 선언되어 있습니다</a:t>
            </a:r>
            <a:r>
              <a:rPr lang="en-US" altLang="ko-KR" sz="1400" dirty="0">
                <a:latin typeface="+mj-ea"/>
                <a:ea typeface="+mj-ea"/>
              </a:rPr>
              <a:t>. </a:t>
            </a:r>
            <a:r>
              <a:rPr lang="ko-KR" altLang="en-US" sz="1400" dirty="0">
                <a:latin typeface="+mj-ea"/>
                <a:ea typeface="+mj-ea"/>
              </a:rPr>
              <a:t>전역 변수는 충돌 가능성과 의도하지 않은 값 변경의 위험을 증가시킵니다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ko-KR" altLang="en-US" sz="1400" dirty="0">
                <a:latin typeface="+mj-ea"/>
                <a:ea typeface="+mj-ea"/>
              </a:rPr>
              <a:t>모듈 패턴이나 </a:t>
            </a:r>
            <a:r>
              <a:rPr lang="en" altLang="ko-KR" sz="1400" dirty="0">
                <a:latin typeface="+mj-ea"/>
                <a:ea typeface="+mj-ea"/>
              </a:rPr>
              <a:t>IIFE(</a:t>
            </a:r>
            <a:r>
              <a:rPr lang="ko-KR" altLang="en-US" sz="1400" dirty="0">
                <a:latin typeface="+mj-ea"/>
                <a:ea typeface="+mj-ea"/>
              </a:rPr>
              <a:t>즉시 실행 함수 표현식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r>
              <a:rPr lang="ko-KR" altLang="en-US" sz="1400" dirty="0" err="1">
                <a:latin typeface="+mj-ea"/>
                <a:ea typeface="+mj-ea"/>
              </a:rPr>
              <a:t>를</a:t>
            </a:r>
            <a:r>
              <a:rPr lang="ko-KR" altLang="en-US" sz="1400" dirty="0">
                <a:latin typeface="+mj-ea"/>
                <a:ea typeface="+mj-ea"/>
              </a:rPr>
              <a:t> 사용하여 변수를 </a:t>
            </a:r>
            <a:r>
              <a:rPr lang="ko-KR" altLang="en-US" sz="1400" dirty="0" err="1">
                <a:latin typeface="+mj-ea"/>
                <a:ea typeface="+mj-ea"/>
              </a:rPr>
              <a:t>캡슐화할</a:t>
            </a:r>
            <a:r>
              <a:rPr lang="ko-KR" altLang="en-US" sz="1400" dirty="0">
                <a:latin typeface="+mj-ea"/>
                <a:ea typeface="+mj-ea"/>
              </a:rPr>
              <a:t> 수 있습니다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b="1" dirty="0">
                <a:latin typeface="+mj-ea"/>
                <a:ea typeface="+mj-ea"/>
              </a:rPr>
              <a:t>(TO-BE)</a:t>
            </a:r>
          </a:p>
          <a:p>
            <a:r>
              <a:rPr lang="en-US" altLang="ko-KR" sz="1400" dirty="0">
                <a:latin typeface="+mj-ea"/>
                <a:ea typeface="+mj-ea"/>
              </a:rPr>
              <a:t>const </a:t>
            </a:r>
            <a:r>
              <a:rPr lang="en-US" altLang="ko-KR" sz="1400" dirty="0" err="1">
                <a:latin typeface="+mj-ea"/>
                <a:ea typeface="+mj-ea"/>
              </a:rPr>
              <a:t>alarmApp</a:t>
            </a:r>
            <a:r>
              <a:rPr lang="en-US" altLang="ko-KR" sz="1400" dirty="0">
                <a:latin typeface="+mj-ea"/>
                <a:ea typeface="+mj-ea"/>
              </a:rPr>
              <a:t> = (() =&gt; {</a:t>
            </a:r>
          </a:p>
          <a:p>
            <a:r>
              <a:rPr lang="en-US" altLang="ko-KR" sz="1400" dirty="0">
                <a:latin typeface="+mj-ea"/>
                <a:ea typeface="+mj-ea"/>
              </a:rPr>
              <a:t>  let </a:t>
            </a:r>
            <a:r>
              <a:rPr lang="en-US" altLang="ko-KR" sz="1400" dirty="0" err="1">
                <a:latin typeface="+mj-ea"/>
                <a:ea typeface="+mj-ea"/>
              </a:rPr>
              <a:t>batteryLevel</a:t>
            </a:r>
            <a:r>
              <a:rPr lang="en-US" altLang="ko-KR" sz="1400" dirty="0">
                <a:latin typeface="+mj-ea"/>
                <a:ea typeface="+mj-ea"/>
              </a:rPr>
              <a:t> = 100;</a:t>
            </a:r>
          </a:p>
          <a:p>
            <a:r>
              <a:rPr lang="en-US" altLang="ko-KR" sz="1400" dirty="0">
                <a:latin typeface="+mj-ea"/>
                <a:ea typeface="+mj-ea"/>
              </a:rPr>
              <a:t>  const alarms = [];</a:t>
            </a:r>
          </a:p>
          <a:p>
            <a:r>
              <a:rPr lang="en-US" altLang="ko-KR" sz="1400" dirty="0">
                <a:latin typeface="+mj-ea"/>
                <a:ea typeface="+mj-ea"/>
              </a:rPr>
              <a:t>  return {</a:t>
            </a:r>
          </a:p>
          <a:p>
            <a:r>
              <a:rPr lang="en-US" altLang="ko-KR" sz="1400" dirty="0">
                <a:latin typeface="+mj-ea"/>
                <a:ea typeface="+mj-ea"/>
              </a:rPr>
              <a:t>    </a:t>
            </a:r>
            <a:r>
              <a:rPr lang="en-US" altLang="ko-KR" sz="1400" dirty="0" err="1">
                <a:latin typeface="+mj-ea"/>
                <a:ea typeface="+mj-ea"/>
              </a:rPr>
              <a:t>updateBattery</a:t>
            </a:r>
            <a:r>
              <a:rPr lang="en-US" altLang="ko-KR" sz="1400" dirty="0">
                <a:latin typeface="+mj-ea"/>
                <a:ea typeface="+mj-ea"/>
              </a:rPr>
              <a:t>: () =&gt; { /* </a:t>
            </a:r>
            <a:r>
              <a:rPr lang="ko-KR" altLang="en-US" sz="1400" dirty="0">
                <a:latin typeface="+mj-ea"/>
                <a:ea typeface="+mj-ea"/>
              </a:rPr>
              <a:t>배터리 업데이트 로직 *</a:t>
            </a:r>
            <a:r>
              <a:rPr lang="en-US" altLang="ko-KR" sz="1400" dirty="0">
                <a:latin typeface="+mj-ea"/>
                <a:ea typeface="+mj-ea"/>
              </a:rPr>
              <a:t>/ },</a:t>
            </a:r>
          </a:p>
          <a:p>
            <a:r>
              <a:rPr lang="en-US" altLang="ko-KR" sz="1400" dirty="0">
                <a:latin typeface="+mj-ea"/>
                <a:ea typeface="+mj-ea"/>
              </a:rPr>
              <a:t>    </a:t>
            </a:r>
            <a:r>
              <a:rPr lang="en-US" altLang="ko-KR" sz="1400" dirty="0" err="1">
                <a:latin typeface="+mj-ea"/>
                <a:ea typeface="+mj-ea"/>
              </a:rPr>
              <a:t>addAlarm</a:t>
            </a:r>
            <a:r>
              <a:rPr lang="en-US" altLang="ko-KR" sz="1400" dirty="0">
                <a:latin typeface="+mj-ea"/>
                <a:ea typeface="+mj-ea"/>
              </a:rPr>
              <a:t>: () =&gt; { /* </a:t>
            </a:r>
            <a:r>
              <a:rPr lang="ko-KR" altLang="en-US" sz="1400" dirty="0">
                <a:latin typeface="+mj-ea"/>
                <a:ea typeface="+mj-ea"/>
              </a:rPr>
              <a:t>알람 추가 로직 *</a:t>
            </a:r>
            <a:r>
              <a:rPr lang="en-US" altLang="ko-KR" sz="1400" dirty="0">
                <a:latin typeface="+mj-ea"/>
                <a:ea typeface="+mj-ea"/>
              </a:rPr>
              <a:t>/ }</a:t>
            </a:r>
          </a:p>
          <a:p>
            <a:r>
              <a:rPr lang="en-US" altLang="ko-KR" sz="1400" dirty="0">
                <a:latin typeface="+mj-ea"/>
                <a:ea typeface="+mj-ea"/>
              </a:rPr>
              <a:t>  };</a:t>
            </a:r>
          </a:p>
          <a:p>
            <a:r>
              <a:rPr lang="en-US" altLang="ko-KR" sz="1400" dirty="0">
                <a:latin typeface="+mj-ea"/>
                <a:ea typeface="+mj-ea"/>
              </a:rPr>
              <a:t>})();</a:t>
            </a:r>
          </a:p>
          <a:p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내용 참고 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en-US" altLang="ko-KR" sz="1400" dirty="0">
                <a:latin typeface="+mj-ea"/>
                <a:ea typeface="+mj-ea"/>
                <a:hlinkClick r:id="rId2"/>
              </a:rPr>
              <a:t>https://cafe.naver.com/codingstudyplace/108</a:t>
            </a:r>
            <a:endParaRPr lang="en-US" altLang="ko-KR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75332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74843</TotalTime>
  <Words>3970</Words>
  <Application>Microsoft Macintosh PowerPoint</Application>
  <PresentationFormat>와이드스크린</PresentationFormat>
  <Paragraphs>459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맑은 고딕</vt:lpstr>
      <vt:lpstr>Pretendard Variable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Michael King</dc:creator>
  <cp:lastModifiedBy>Michael King</cp:lastModifiedBy>
  <cp:revision>2594</cp:revision>
  <dcterms:created xsi:type="dcterms:W3CDTF">2023-03-31T02:58:44Z</dcterms:created>
  <dcterms:modified xsi:type="dcterms:W3CDTF">2025-01-26T09:30:32Z</dcterms:modified>
</cp:coreProperties>
</file>