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271" r:id="rId7"/>
    <p:sldId id="302" r:id="rId8"/>
    <p:sldId id="303" r:id="rId9"/>
    <p:sldId id="304" r:id="rId10"/>
    <p:sldId id="306" r:id="rId11"/>
    <p:sldId id="315" r:id="rId12"/>
    <p:sldId id="310" r:id="rId13"/>
    <p:sldId id="311" r:id="rId14"/>
    <p:sldId id="313" r:id="rId15"/>
    <p:sldId id="314"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92" d="100"/>
          <a:sy n="92" d="100"/>
        </p:scale>
        <p:origin x="-11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r>
              <a:rPr lang="en-US" sz="4000" dirty="0">
                <a:cs typeface="Calibri Light"/>
              </a:rPr>
              <a:t/>
            </a:r>
            <a:br>
              <a:rPr lang="en-US" sz="4000" dirty="0">
                <a:cs typeface="Calibri Light"/>
              </a:rPr>
            </a:br>
            <a:r>
              <a:rPr lang="en-US" sz="4000" dirty="0">
                <a:cs typeface="Calibri Light"/>
              </a:rPr>
              <a:t/>
            </a:r>
            <a:br>
              <a:rPr lang="en-US" sz="4000" dirty="0">
                <a:cs typeface="Calibri Light"/>
              </a:rPr>
            </a:br>
            <a:r>
              <a:rPr lang="en-US" sz="4000" b="1" dirty="0">
                <a:cs typeface="Calibri Light"/>
              </a:rPr>
              <a:t>MALIGNANT COMMENTS CLASSIFIER</a:t>
            </a:r>
            <a:endParaRPr lang="en-US" sz="4000" dirty="0">
              <a:cs typeface="Calibri Light"/>
            </a:endParaRP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US" dirty="0" smtClean="0">
                <a:cs typeface="Calibri"/>
              </a:rPr>
              <a:t>SANDEEP KUMAR</a:t>
            </a:r>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 xmlns:a16="http://schemas.microsoft.com/office/drawing/2014/main" id="{703F47C6-B071-40D8-9306-58930901812C}"/>
              </a:ext>
            </a:extLst>
          </p:cNvPr>
          <p:cNvSpPr txBox="1"/>
          <p:nvPr/>
        </p:nvSpPr>
        <p:spPr>
          <a:xfrm>
            <a:off x="507304" y="1613770"/>
            <a:ext cx="1132352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a:t>
            </a:r>
            <a:r>
              <a:rPr lang="en-IN" sz="2800" dirty="0" err="1">
                <a:ea typeface="+mn-lt"/>
                <a:cs typeface="+mn-lt"/>
              </a:rPr>
              <a:t>vaariable</a:t>
            </a:r>
            <a:r>
              <a:rPr lang="en-IN" sz="2800" dirty="0">
                <a:ea typeface="+mn-lt"/>
                <a:cs typeface="+mn-lt"/>
              </a:rPr>
              <a:t>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 </a:t>
            </a:r>
            <a:r>
              <a:rPr lang="en-US" sz="2800" dirty="0">
                <a:ea typeface="+mn-lt"/>
                <a:cs typeface="+mn-lt"/>
              </a:rPr>
              <a:t> </a:t>
            </a:r>
            <a:r>
              <a:rPr lang="en-IN" sz="2800" dirty="0">
                <a:ea typeface="+mn-lt"/>
                <a:cs typeface="+mn-lt"/>
              </a:rPr>
              <a:t>We assumed that running </a:t>
            </a:r>
            <a:r>
              <a:rPr lang="en-IN" sz="2800" dirty="0" err="1">
                <a:ea typeface="+mn-lt"/>
                <a:cs typeface="+mn-lt"/>
              </a:rPr>
              <a:t>train_test_split</a:t>
            </a:r>
            <a:r>
              <a:rPr lang="en-IN" sz="2800" dirty="0">
                <a:ea typeface="+mn-lt"/>
                <a:cs typeface="+mn-lt"/>
              </a:rPr>
              <a:t> on the heavy </a:t>
            </a:r>
            <a:r>
              <a:rPr lang="en-US" sz="2800" dirty="0">
                <a:ea typeface="+mn-lt"/>
                <a:cs typeface="+mn-lt"/>
              </a:rPr>
              <a:t> </a:t>
            </a:r>
            <a:r>
              <a:rPr lang="en-IN" sz="2800" dirty="0" err="1">
                <a:ea typeface="+mn-lt"/>
                <a:cs typeface="+mn-lt"/>
              </a:rPr>
              <a:t>preprocessed</a:t>
            </a:r>
            <a:r>
              <a:rPr lang="en-IN" sz="2800" dirty="0">
                <a:ea typeface="+mn-lt"/>
                <a:cs typeface="+mn-lt"/>
              </a:rPr>
              <a:t> </a:t>
            </a:r>
            <a:r>
              <a:rPr lang="en-IN" sz="2800" dirty="0" err="1">
                <a:ea typeface="+mn-lt"/>
                <a:cs typeface="+mn-lt"/>
              </a:rPr>
              <a:t>dataframe</a:t>
            </a:r>
            <a:r>
              <a:rPr lang="en-IN" sz="2800" dirty="0">
                <a:ea typeface="+mn-lt"/>
                <a:cs typeface="+mn-lt"/>
              </a:rPr>
              <a:t> sometimes results in system going out of </a:t>
            </a:r>
            <a:r>
              <a:rPr lang="en-US" sz="2800" dirty="0">
                <a:ea typeface="+mn-lt"/>
                <a:cs typeface="+mn-lt"/>
              </a:rPr>
              <a:t> </a:t>
            </a:r>
            <a:r>
              <a:rPr lang="en-IN" sz="2800" dirty="0">
                <a:ea typeface="+mn-lt"/>
                <a:cs typeface="+mn-lt"/>
              </a:rPr>
              <a:t>memory. Hence to avoid such cases, one extra line of code was </a:t>
            </a:r>
            <a:r>
              <a:rPr lang="en-US" sz="2800" dirty="0">
                <a:ea typeface="+mn-lt"/>
                <a:cs typeface="+mn-lt"/>
              </a:rPr>
              <a:t> </a:t>
            </a:r>
            <a:r>
              <a:rPr lang="en-IN" sz="2800" dirty="0">
                <a:ea typeface="+mn-lt"/>
                <a:cs typeface="+mn-lt"/>
              </a:rPr>
              <a:t>added. The </a:t>
            </a:r>
            <a:r>
              <a:rPr lang="en-IN" sz="2800" dirty="0" err="1">
                <a:ea typeface="+mn-lt"/>
                <a:cs typeface="+mn-lt"/>
              </a:rPr>
              <a:t>df.reindex</a:t>
            </a:r>
            <a:r>
              <a:rPr lang="en-IN" sz="2800" dirty="0">
                <a:ea typeface="+mn-lt"/>
                <a:cs typeface="+mn-lt"/>
              </a:rPr>
              <a:t> code shuffled the indices initially, so that </a:t>
            </a:r>
            <a:r>
              <a:rPr lang="en-US" sz="2800" dirty="0">
                <a:ea typeface="+mn-lt"/>
                <a:cs typeface="+mn-lt"/>
              </a:rPr>
              <a:t> </a:t>
            </a:r>
            <a:r>
              <a:rPr lang="en-IN" sz="2800" dirty="0">
                <a:ea typeface="+mn-lt"/>
                <a:cs typeface="+mn-lt"/>
              </a:rPr>
              <a:t>later splitting dataset into training and testing will give fairer </a:t>
            </a:r>
            <a:r>
              <a:rPr lang="en-US" sz="2800" dirty="0">
                <a:ea typeface="+mn-lt"/>
                <a:cs typeface="+mn-lt"/>
              </a:rPr>
              <a:t> </a:t>
            </a:r>
            <a:r>
              <a:rPr lang="en-IN" sz="2800" dirty="0">
                <a:ea typeface="+mn-lt"/>
                <a:cs typeface="+mn-lt"/>
              </a:rPr>
              <a:t>results.</a:t>
            </a:r>
            <a:endParaRPr lang="en-US" sz="2800" dirty="0">
              <a:ea typeface="+mn-lt"/>
              <a:cs typeface="+mn-lt"/>
            </a:endParaRPr>
          </a:p>
          <a:p>
            <a:pPr>
              <a:buFont typeface="Arial"/>
              <a:buChar char="•"/>
            </a:pPr>
            <a:endParaRPr lang="en-US" sz="2800" dirty="0">
              <a:ea typeface="+mn-lt"/>
              <a:cs typeface="+mn-lt"/>
            </a:endParaRPr>
          </a:p>
          <a:p>
            <a:pPr>
              <a:buFont typeface="Arial"/>
              <a:buChar char="•"/>
            </a:pPr>
            <a:r>
              <a:rPr lang="en-IN" sz="2800" dirty="0">
                <a:ea typeface="+mn-lt"/>
                <a:cs typeface="+mn-lt"/>
              </a:rPr>
              <a:t>We assumed that the id column was unique id to all the rows and </a:t>
            </a:r>
            <a:r>
              <a:rPr lang="en-US" sz="2800" dirty="0">
                <a:ea typeface="+mn-lt"/>
                <a:cs typeface="+mn-lt"/>
              </a:rPr>
              <a:t> </a:t>
            </a:r>
            <a:r>
              <a:rPr lang="en-IN" sz="2800" dirty="0">
                <a:ea typeface="+mn-lt"/>
                <a:cs typeface="+mn-lt"/>
              </a:rPr>
              <a:t>we will be not needing it.</a:t>
            </a:r>
            <a:endParaRPr lang="en-US" sz="2800" dirty="0">
              <a:ea typeface="+mn-lt"/>
              <a:cs typeface="+mn-lt"/>
            </a:endParaRP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val="2700818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a:cs typeface="Calibri"/>
            </a:endParaRPr>
          </a:p>
        </p:txBody>
      </p:sp>
      <p:sp>
        <p:nvSpPr>
          <p:cNvPr id="4" name="TextBox 3">
            <a:extLst>
              <a:ext uri="{FF2B5EF4-FFF2-40B4-BE49-F238E27FC236}">
                <a16:creationId xmlns="" xmlns:a16="http://schemas.microsoft.com/office/drawing/2014/main" id="{30610CAA-5CE6-4162-AADA-56933E82783E}"/>
              </a:ext>
            </a:extLst>
          </p:cNvPr>
          <p:cNvSpPr txBox="1"/>
          <p:nvPr/>
        </p:nvSpPr>
        <p:spPr>
          <a:xfrm>
            <a:off x="2365332" y="5517715"/>
            <a:ext cx="95594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Binary Relevance (BR) Method with </a:t>
            </a:r>
            <a:r>
              <a:rPr lang="en-IN" sz="2800" dirty="0" err="1"/>
              <a:t>MultinomialNB</a:t>
            </a:r>
            <a:r>
              <a:rPr lang="en-IN" sz="2800" dirty="0"/>
              <a:t> classifiers (from </a:t>
            </a:r>
            <a:r>
              <a:rPr lang="en-US" sz="2800" dirty="0">
                <a:cs typeface="Calibri"/>
              </a:rPr>
              <a:t> </a:t>
            </a:r>
            <a:r>
              <a:rPr lang="en-IN" sz="2800" dirty="0"/>
              <a:t>scratch)</a:t>
            </a:r>
            <a:r>
              <a:rPr lang="en-IN" sz="2800" dirty="0">
                <a:latin typeface="Calibri Light"/>
              </a:rPr>
              <a:t> </a:t>
            </a:r>
            <a:r>
              <a:rPr lang="en-IN" sz="2800" dirty="0"/>
              <a:t>:-</a:t>
            </a:r>
            <a:endParaRPr lang="en-US" sz="2800">
              <a:cs typeface="Calibri"/>
            </a:endParaRPr>
          </a:p>
        </p:txBody>
      </p:sp>
      <p:pic>
        <p:nvPicPr>
          <p:cNvPr id="1026" name="Picture 2" descr="C:\Users\SANDEEP KUMAR\Pictures\malignent com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422" y="963614"/>
            <a:ext cx="9883832" cy="3830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978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03CD0CE-045C-4705-B124-25935388BDCB}"/>
              </a:ext>
            </a:extLst>
          </p:cNvPr>
          <p:cNvSpPr txBox="1"/>
          <p:nvPr/>
        </p:nvSpPr>
        <p:spPr>
          <a:xfrm>
            <a:off x="2271386" y="5298510"/>
            <a:ext cx="95803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BR method with Multinomial classifier from scikit multilearn:-</a:t>
            </a:r>
            <a:endParaRPr lang="en-US" sz="2800"/>
          </a:p>
        </p:txBody>
      </p:sp>
      <p:pic>
        <p:nvPicPr>
          <p:cNvPr id="5" name="Picture 2" descr="C:\Users\SANDEEP KUMAR\Pictures\malignent com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527" y="963614"/>
            <a:ext cx="10598727" cy="3830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387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1D1CF76-D136-41EE-8A74-43DD65C58581}"/>
              </a:ext>
            </a:extLst>
          </p:cNvPr>
          <p:cNvSpPr txBox="1"/>
          <p:nvPr/>
        </p:nvSpPr>
        <p:spPr>
          <a:xfrm>
            <a:off x="2887249" y="4995797"/>
            <a:ext cx="666802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          BR method with SVM classifier:-</a:t>
            </a:r>
            <a:endParaRPr lang="en-US" sz="2800" dirty="0"/>
          </a:p>
        </p:txBody>
      </p:sp>
      <p:pic>
        <p:nvPicPr>
          <p:cNvPr id="2050" name="Picture 2" descr="C:\Users\SANDEEP KUMAR\Pictures\2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 y="623456"/>
            <a:ext cx="11491913" cy="4106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65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sp>
        <p:nvSpPr>
          <p:cNvPr id="7" name="TextBox 6">
            <a:extLst>
              <a:ext uri="{FF2B5EF4-FFF2-40B4-BE49-F238E27FC236}">
                <a16:creationId xmlns="" xmlns:a16="http://schemas.microsoft.com/office/drawing/2014/main" id="{FAD2DFCA-E95B-45D6-BB7E-8E65162B8AD1}"/>
              </a:ext>
            </a:extLst>
          </p:cNvPr>
          <p:cNvSpPr txBox="1"/>
          <p:nvPr/>
        </p:nvSpPr>
        <p:spPr>
          <a:xfrm>
            <a:off x="2250511" y="4995797"/>
            <a:ext cx="898533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used the metric log loss by selecting BR method with Multinomial classifier from scikit </a:t>
            </a:r>
            <a:r>
              <a:rPr lang="en-IN" sz="2800" dirty="0" err="1"/>
              <a:t>multilearn</a:t>
            </a:r>
            <a:r>
              <a:rPr lang="en-IN" sz="2800" dirty="0"/>
              <a:t> model which was giving us best(minimum) log loss score of 0.77.</a:t>
            </a:r>
            <a:endParaRPr lang="en-US" sz="2800" dirty="0"/>
          </a:p>
        </p:txBody>
      </p:sp>
      <p:pic>
        <p:nvPicPr>
          <p:cNvPr id="8" name="Picture 2" descr="C:\Users\SANDEEP KUMAR\Pictures\malignent commen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4897" y="723207"/>
            <a:ext cx="10269695" cy="4189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885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 xmlns:a16="http://schemas.microsoft.com/office/drawing/2014/main"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a:bodyPr>
          <a:lstStyle/>
          <a:p>
            <a:pPr marL="0" indent="0">
              <a:buNone/>
            </a:pPr>
            <a:r>
              <a:rPr lang="en-IN" dirty="0">
                <a:ea typeface="+mn-lt"/>
                <a:cs typeface="+mn-lt"/>
              </a:rPr>
              <a:t>This project proposed a Machine Learning Approach combined with Natural Language Processing for toxicity detection and its type identification in user comments. Finally, the best score of </a:t>
            </a:r>
            <a:r>
              <a:rPr lang="en-IN" dirty="0" err="1">
                <a:ea typeface="+mn-lt"/>
                <a:cs typeface="+mn-lt"/>
              </a:rPr>
              <a:t>minimu</a:t>
            </a:r>
            <a:r>
              <a:rPr lang="en-IN" dirty="0">
                <a:ea typeface="+mn-lt"/>
                <a:cs typeface="+mn-lt"/>
              </a:rPr>
              <a:t> log loss was achieved through BR method with multinomial classifier from scikit </a:t>
            </a:r>
            <a:r>
              <a:rPr lang="en-IN" dirty="0" err="1">
                <a:ea typeface="+mn-lt"/>
                <a:cs typeface="+mn-lt"/>
              </a:rPr>
              <a:t>multilearn</a:t>
            </a:r>
            <a:r>
              <a:rPr lang="en-IN" dirty="0">
                <a:ea typeface="+mn-lt"/>
                <a:cs typeface="+mn-lt"/>
              </a:rPr>
              <a:t>.</a:t>
            </a:r>
            <a:endParaRPr lang="en-US" dirty="0"/>
          </a:p>
        </p:txBody>
      </p:sp>
    </p:spTree>
    <p:extLst>
      <p:ext uri="{BB962C8B-B14F-4D97-AF65-F5344CB8AC3E}">
        <p14:creationId xmlns:p14="http://schemas.microsoft.com/office/powerpoint/2010/main" val="1243146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 xmlns:a16="http://schemas.microsoft.com/office/drawing/2014/main"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a:t>
            </a:r>
            <a:r>
              <a:rPr lang="en-IN" sz="2800"/>
              <a:t>Medium, TowardsDataScience, StackOverflow, KrishNaik’s youtube channel which helped me to accomplish this project.</a:t>
            </a:r>
            <a:r>
              <a:rPr lang="en-US" sz="2800" dirty="0">
                <a:cs typeface="Calibri"/>
              </a:rPr>
              <a:t> </a:t>
            </a:r>
          </a:p>
        </p:txBody>
      </p:sp>
    </p:spTree>
    <p:extLst>
      <p:ext uri="{BB962C8B-B14F-4D97-AF65-F5344CB8AC3E}">
        <p14:creationId xmlns:p14="http://schemas.microsoft.com/office/powerpoint/2010/main" val="392449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a:cs typeface="Calibri"/>
            </a:endParaRPr>
          </a:p>
          <a:p>
            <a:pPr marL="0" indent="0">
              <a:buNone/>
            </a:pPr>
            <a:r>
              <a:rPr lang="en-IN" dirty="0">
                <a:ea typeface="+mn-lt"/>
                <a:cs typeface="+mn-lt"/>
              </a:rPr>
              <a:t>    3.1 Data </a:t>
            </a:r>
            <a:r>
              <a:rPr lang="en-IN" dirty="0" err="1">
                <a:ea typeface="+mn-lt"/>
                <a:cs typeface="+mn-lt"/>
              </a:rPr>
              <a:t>Preprocessing</a:t>
            </a:r>
            <a:r>
              <a:rPr lang="en-IN" dirty="0">
                <a:ea typeface="+mn-lt"/>
                <a:cs typeface="+mn-lt"/>
              </a:rPr>
              <a:t> Done</a:t>
            </a:r>
          </a:p>
          <a:p>
            <a:pPr marL="0" indent="0">
              <a:buNone/>
            </a:pPr>
            <a:r>
              <a:rPr lang="en-IN" dirty="0">
                <a:ea typeface="+mn-lt"/>
                <a:cs typeface="+mn-lt"/>
              </a:rPr>
              <a:t>    3.2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 xmlns:a16="http://schemas.microsoft.com/office/drawing/2014/main" id="{3D8A56FA-C775-453F-806D-E662A819BCA8}"/>
              </a:ext>
            </a:extLst>
          </p:cNvPr>
          <p:cNvSpPr txBox="1"/>
          <p:nvPr/>
        </p:nvSpPr>
        <p:spPr>
          <a:xfrm>
            <a:off x="768724" y="1710019"/>
            <a:ext cx="10923493"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sz="2800" dirty="0">
                <a:ea typeface="+mn-lt"/>
                <a:cs typeface="+mn-lt"/>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gn="just"/>
            <a:endParaRPr lang="en-US" sz="2800" dirty="0">
              <a:cs typeface="Calibri"/>
            </a:endParaRPr>
          </a:p>
          <a:p>
            <a:pPr marL="457200" indent="-457200" algn="just">
              <a:buFont typeface="Arial"/>
              <a:buChar char="•"/>
            </a:pPr>
            <a:r>
              <a:rPr lang="en-IN" sz="2800" dirty="0">
                <a:ea typeface="+mn-lt"/>
                <a:cs typeface="+mn-lt"/>
              </a:rPr>
              <a:t>Our goal is to build a prototype of online hate and abuse comment </a:t>
            </a:r>
            <a:r>
              <a:rPr lang="en-US" sz="2800" dirty="0">
                <a:ea typeface="+mn-lt"/>
                <a:cs typeface="+mn-lt"/>
              </a:rPr>
              <a:t> </a:t>
            </a:r>
            <a:r>
              <a:rPr lang="en-IN" sz="2800" dirty="0">
                <a:ea typeface="+mn-lt"/>
                <a:cs typeface="+mn-lt"/>
              </a:rPr>
              <a:t>classifier which can used to classify hate and offensive comments so </a:t>
            </a:r>
            <a:r>
              <a:rPr lang="en-US" sz="2800" dirty="0">
                <a:ea typeface="+mn-lt"/>
                <a:cs typeface="+mn-lt"/>
              </a:rPr>
              <a:t> </a:t>
            </a:r>
            <a:r>
              <a:rPr lang="en-IN" sz="2800" dirty="0">
                <a:ea typeface="+mn-lt"/>
                <a:cs typeface="+mn-lt"/>
              </a:rPr>
              <a:t> that it can be controlled and restricted from spreading hatred and </a:t>
            </a:r>
            <a:r>
              <a:rPr lang="en-US" sz="2800" dirty="0">
                <a:ea typeface="+mn-lt"/>
                <a:cs typeface="+mn-lt"/>
              </a:rPr>
              <a:t> </a:t>
            </a:r>
            <a:r>
              <a:rPr lang="en-IN" sz="2800" dirty="0">
                <a:ea typeface="+mn-lt"/>
                <a:cs typeface="+mn-lt"/>
              </a:rPr>
              <a:t>cyberbullying.</a:t>
            </a:r>
            <a:endParaRPr lang="en-US" sz="2800" dirty="0">
              <a:cs typeface="Calibri"/>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Number of comments classified as malignant, highly malignant, rude, threat, abuse, loathe depending on the length.</a:t>
            </a:r>
          </a:p>
          <a:p>
            <a:pPr marL="0" indent="0">
              <a:buNone/>
            </a:pPr>
            <a:endParaRPr lang="en-US" dirty="0">
              <a:ea typeface="+mn-lt"/>
              <a:cs typeface="+mn-lt"/>
            </a:endParaRPr>
          </a:p>
        </p:txBody>
      </p:sp>
      <p:pic>
        <p:nvPicPr>
          <p:cNvPr id="5" name="Picture 5" descr="Chart, bar chart&#10;&#10;Description automatically generated">
            <a:extLst>
              <a:ext uri="{FF2B5EF4-FFF2-40B4-BE49-F238E27FC236}">
                <a16:creationId xmlns="" xmlns:a16="http://schemas.microsoft.com/office/drawing/2014/main" id="{EFEB7010-2C00-4E16-A2C3-37135D687083}"/>
              </a:ext>
            </a:extLst>
          </p:cNvPr>
          <p:cNvPicPr>
            <a:picLocks noChangeAspect="1"/>
          </p:cNvPicPr>
          <p:nvPr/>
        </p:nvPicPr>
        <p:blipFill>
          <a:blip r:embed="rId2"/>
          <a:stretch>
            <a:fillRect/>
          </a:stretch>
        </p:blipFill>
        <p:spPr>
          <a:xfrm>
            <a:off x="2521907" y="1208648"/>
            <a:ext cx="6584514" cy="4096237"/>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6815319-415A-4AB1-82F0-9A5FF0B6DDB6}"/>
              </a:ext>
            </a:extLst>
          </p:cNvPr>
          <p:cNvSpPr txBox="1"/>
          <p:nvPr/>
        </p:nvSpPr>
        <p:spPr>
          <a:xfrm>
            <a:off x="100208" y="5507277"/>
            <a:ext cx="1043626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Number of comments having length varying from 0 to 1200.</a:t>
            </a:r>
          </a:p>
          <a:p>
            <a:endParaRPr lang="en-IN" sz="2800" dirty="0">
              <a:cs typeface="Calibri"/>
            </a:endParaRPr>
          </a:p>
          <a:p>
            <a:r>
              <a:rPr lang="en-IN" sz="2800" dirty="0">
                <a:ea typeface="+mn-lt"/>
                <a:cs typeface="+mn-lt"/>
              </a:rPr>
              <a:t>      Average length of comments is 394.139</a:t>
            </a:r>
          </a:p>
        </p:txBody>
      </p:sp>
      <p:pic>
        <p:nvPicPr>
          <p:cNvPr id="4" name="Picture 4" descr="Chart, histogram&#10;&#10;Description automatically generated">
            <a:extLst>
              <a:ext uri="{FF2B5EF4-FFF2-40B4-BE49-F238E27FC236}">
                <a16:creationId xmlns="" xmlns:a16="http://schemas.microsoft.com/office/drawing/2014/main" id="{CE1A4AD7-F4A5-4C46-A284-4768FFFE332F}"/>
              </a:ext>
            </a:extLst>
          </p:cNvPr>
          <p:cNvPicPr>
            <a:picLocks noChangeAspect="1"/>
          </p:cNvPicPr>
          <p:nvPr/>
        </p:nvPicPr>
        <p:blipFill>
          <a:blip r:embed="rId2"/>
          <a:stretch>
            <a:fillRect/>
          </a:stretch>
        </p:blipFill>
        <p:spPr>
          <a:xfrm>
            <a:off x="2187880" y="1119301"/>
            <a:ext cx="6668021" cy="3930467"/>
          </a:xfrm>
          <a:prstGeom prst="rect">
            <a:avLst/>
          </a:prstGeom>
        </p:spPr>
      </p:pic>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cs typeface="Segoe UI"/>
              </a:rPr>
              <a:t>Steps and assumptions used to complete the project</a:t>
            </a:r>
          </a:p>
        </p:txBody>
      </p:sp>
      <p:sp>
        <p:nvSpPr>
          <p:cNvPr id="3" name="TextBox 2">
            <a:extLst>
              <a:ext uri="{FF2B5EF4-FFF2-40B4-BE49-F238E27FC236}">
                <a16:creationId xmlns="" xmlns:a16="http://schemas.microsoft.com/office/drawing/2014/main" id="{19368921-E25E-4D34-AEFB-698A5CCAA164}"/>
              </a:ext>
            </a:extLst>
          </p:cNvPr>
          <p:cNvSpPr txBox="1"/>
          <p:nvPr/>
        </p:nvSpPr>
        <p:spPr>
          <a:xfrm>
            <a:off x="543170" y="1187939"/>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6" name="TextBox 5">
            <a:extLst>
              <a:ext uri="{FF2B5EF4-FFF2-40B4-BE49-F238E27FC236}">
                <a16:creationId xmlns="" xmlns:a16="http://schemas.microsoft.com/office/drawing/2014/main" id="{385C131A-E068-4B89-B7B8-6F92CFBE8DC9}"/>
              </a:ext>
            </a:extLst>
          </p:cNvPr>
          <p:cNvSpPr txBox="1"/>
          <p:nvPr/>
        </p:nvSpPr>
        <p:spPr>
          <a:xfrm>
            <a:off x="643003" y="2146127"/>
            <a:ext cx="1077029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dirty="0">
                <a:ea typeface="+mn-lt"/>
                <a:cs typeface="+mn-lt"/>
              </a:rPr>
              <a:t>It was observed that running </a:t>
            </a:r>
            <a:r>
              <a:rPr lang="en-IN" sz="2800" dirty="0" err="1">
                <a:ea typeface="+mn-lt"/>
                <a:cs typeface="+mn-lt"/>
              </a:rPr>
              <a:t>train_test_split</a:t>
            </a:r>
            <a:r>
              <a:rPr lang="en-IN" sz="2800" dirty="0">
                <a:ea typeface="+mn-lt"/>
                <a:cs typeface="+mn-lt"/>
              </a:rPr>
              <a:t> on the heavy  </a:t>
            </a:r>
            <a:r>
              <a:rPr lang="en-IN" sz="2800" dirty="0" err="1">
                <a:ea typeface="+mn-lt"/>
                <a:cs typeface="+mn-lt"/>
              </a:rPr>
              <a:t>preprocessed</a:t>
            </a:r>
            <a:r>
              <a:rPr lang="en-IN" sz="2800" dirty="0">
                <a:ea typeface="+mn-lt"/>
                <a:cs typeface="+mn-lt"/>
              </a:rPr>
              <a:t> </a:t>
            </a:r>
            <a:r>
              <a:rPr lang="en-IN" sz="2800" dirty="0" err="1">
                <a:ea typeface="+mn-lt"/>
                <a:cs typeface="+mn-lt"/>
              </a:rPr>
              <a:t>dataframe</a:t>
            </a:r>
            <a:r>
              <a:rPr lang="en-IN" sz="2800" dirty="0">
                <a:ea typeface="+mn-lt"/>
                <a:cs typeface="+mn-lt"/>
              </a:rPr>
              <a:t> sometimes resulted in system going out of  memory. Hence to avoid such cases, one extra line of code was  added. The </a:t>
            </a:r>
            <a:r>
              <a:rPr lang="en-IN" sz="2800" dirty="0" err="1">
                <a:ea typeface="+mn-lt"/>
                <a:cs typeface="+mn-lt"/>
              </a:rPr>
              <a:t>df.reindex</a:t>
            </a:r>
            <a:r>
              <a:rPr lang="en-IN" sz="2800" dirty="0">
                <a:ea typeface="+mn-lt"/>
                <a:cs typeface="+mn-lt"/>
              </a:rPr>
              <a:t> code will shuffle the indices initially, so that  later splitting dataset into training and testing will give fairer  results.</a:t>
            </a:r>
          </a:p>
        </p:txBody>
      </p:sp>
    </p:spTree>
    <p:extLst>
      <p:ext uri="{BB962C8B-B14F-4D97-AF65-F5344CB8AC3E}">
        <p14:creationId xmlns:p14="http://schemas.microsoft.com/office/powerpoint/2010/main" val="254989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4B98F0C-5772-406D-9552-EB946BB63147}"/>
              </a:ext>
            </a:extLst>
          </p:cNvPr>
          <p:cNvSpPr txBox="1"/>
          <p:nvPr/>
        </p:nvSpPr>
        <p:spPr>
          <a:xfrm>
            <a:off x="486428" y="340291"/>
            <a:ext cx="899577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IN" sz="2800" dirty="0">
                <a:ea typeface="+mn-lt"/>
                <a:cs typeface="+mn-lt"/>
              </a:rPr>
              <a:t>We then separated comment text data and outcome labels as  shown below,</a:t>
            </a:r>
            <a:endParaRPr lang="en-IN" sz="2800" dirty="0">
              <a:latin typeface="WordVisi_MSFontService"/>
              <a:cs typeface="Calibri" panose="020F0502020204030204"/>
            </a:endParaRPr>
          </a:p>
        </p:txBody>
      </p:sp>
      <p:sp>
        <p:nvSpPr>
          <p:cNvPr id="4" name="TextBox 3">
            <a:extLst>
              <a:ext uri="{FF2B5EF4-FFF2-40B4-BE49-F238E27FC236}">
                <a16:creationId xmlns="" xmlns:a16="http://schemas.microsoft.com/office/drawing/2014/main" id="{A22CB657-4B10-4D37-AD57-E0E21ECE9A0B}"/>
              </a:ext>
            </a:extLst>
          </p:cNvPr>
          <p:cNvSpPr txBox="1"/>
          <p:nvPr/>
        </p:nvSpPr>
        <p:spPr>
          <a:xfrm>
            <a:off x="496865" y="5141935"/>
            <a:ext cx="1139659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2800" dirty="0">
              <a:latin typeface="WordVisi_MSFontService"/>
              <a:cs typeface="Calibri" panose="020F0502020204030204"/>
            </a:endParaRPr>
          </a:p>
        </p:txBody>
      </p:sp>
      <p:pic>
        <p:nvPicPr>
          <p:cNvPr id="5" name="Picture 5" descr="Table&#10;&#10;Description automatically generated">
            <a:extLst>
              <a:ext uri="{FF2B5EF4-FFF2-40B4-BE49-F238E27FC236}">
                <a16:creationId xmlns="" xmlns:a16="http://schemas.microsoft.com/office/drawing/2014/main" id="{DEFFAEE8-FF68-41EA-9B9D-EBA6240B568C}"/>
              </a:ext>
            </a:extLst>
          </p:cNvPr>
          <p:cNvPicPr>
            <a:picLocks noChangeAspect="1"/>
          </p:cNvPicPr>
          <p:nvPr/>
        </p:nvPicPr>
        <p:blipFill>
          <a:blip r:embed="rId2"/>
          <a:stretch>
            <a:fillRect/>
          </a:stretch>
        </p:blipFill>
        <p:spPr>
          <a:xfrm>
            <a:off x="1916483" y="1715247"/>
            <a:ext cx="8171143" cy="4168631"/>
          </a:xfrm>
          <a:prstGeom prst="rect">
            <a:avLst/>
          </a:prstGeom>
        </p:spPr>
      </p:pic>
    </p:spTree>
    <p:extLst>
      <p:ext uri="{BB962C8B-B14F-4D97-AF65-F5344CB8AC3E}">
        <p14:creationId xmlns:p14="http://schemas.microsoft.com/office/powerpoint/2010/main" val="400290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BB8D850-D3DA-4335-8173-98F60615C014}"/>
              </a:ext>
            </a:extLst>
          </p:cNvPr>
          <p:cNvSpPr txBox="1"/>
          <p:nvPr/>
        </p:nvSpPr>
        <p:spPr>
          <a:xfrm>
            <a:off x="569935" y="215031"/>
            <a:ext cx="11156514"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err="1">
                <a:ea typeface="+mn-lt"/>
                <a:cs typeface="+mn-lt"/>
              </a:rPr>
              <a:t>Preprocessing</a:t>
            </a:r>
            <a:r>
              <a:rPr lang="en-IN" sz="2800" dirty="0">
                <a:ea typeface="+mn-lt"/>
                <a:cs typeface="+mn-lt"/>
              </a:rPr>
              <a:t> involved the following steps, but these were </a:t>
            </a:r>
            <a:r>
              <a:rPr lang="en-US" sz="2800" dirty="0">
                <a:ea typeface="+mn-lt"/>
                <a:cs typeface="+mn-lt"/>
              </a:rPr>
              <a:t> </a:t>
            </a:r>
            <a:r>
              <a:rPr lang="en-IN" sz="2800" dirty="0">
                <a:ea typeface="+mn-lt"/>
                <a:cs typeface="+mn-lt"/>
              </a:rPr>
              <a:t>performed in a slightly different manner:</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Punctuations and other special characters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Splitting the comments into individual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Stop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Stemming and Lemmatising</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Applying Hash Vectorizer</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Splitting dataset into Training and Testing</a:t>
            </a:r>
            <a:endParaRPr lang="en-IN" dirty="0"/>
          </a:p>
          <a:p>
            <a:pPr marL="285750" indent="-285750">
              <a:buFont typeface="Arial" panose="020B0604020202020204" pitchFamily="34" charset="0"/>
              <a:buChar char="•"/>
            </a:pPr>
            <a:endParaRPr lang="en-IN" sz="2800" dirty="0">
              <a:cs typeface="Calibri" panose="020F0502020204030204"/>
            </a:endParaRPr>
          </a:p>
        </p:txBody>
      </p:sp>
    </p:spTree>
    <p:extLst>
      <p:ext uri="{BB962C8B-B14F-4D97-AF65-F5344CB8AC3E}">
        <p14:creationId xmlns:p14="http://schemas.microsoft.com/office/powerpoint/2010/main" val="653366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B316D0A-17DE-457E-939B-C7178643656F}"/>
              </a:ext>
            </a:extLst>
          </p:cNvPr>
          <p:cNvSpPr txBox="1"/>
          <p:nvPr/>
        </p:nvSpPr>
        <p:spPr>
          <a:xfrm>
            <a:off x="496866" y="569934"/>
            <a:ext cx="1146966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IN" sz="2800" dirty="0">
                <a:ea typeface="+mn-lt"/>
                <a:cs typeface="+mn-lt"/>
              </a:rPr>
              <a:t>Some very large length comments can be seen, in our dataset. </a:t>
            </a:r>
            <a:r>
              <a:rPr lang="en-US" sz="2800" dirty="0">
                <a:ea typeface="+mn-lt"/>
                <a:cs typeface="+mn-lt"/>
              </a:rPr>
              <a:t> </a:t>
            </a:r>
            <a:r>
              <a:rPr lang="en-IN" sz="2800" dirty="0">
                <a:ea typeface="+mn-lt"/>
                <a:cs typeface="+mn-lt"/>
              </a:rPr>
              <a:t>These pose serious problems like adding excessively more words to </a:t>
            </a:r>
            <a:r>
              <a:rPr lang="en-US" sz="2800" dirty="0">
                <a:ea typeface="+mn-lt"/>
                <a:cs typeface="+mn-lt"/>
              </a:rPr>
              <a:t> </a:t>
            </a:r>
            <a:r>
              <a:rPr lang="en-IN" sz="2800" dirty="0">
                <a:ea typeface="+mn-lt"/>
                <a:cs typeface="+mn-lt"/>
              </a:rPr>
              <a:t>the training dataset, causing training time to increase and accuracy </a:t>
            </a:r>
            <a:r>
              <a:rPr lang="en-US" sz="2800" dirty="0">
                <a:ea typeface="+mn-lt"/>
                <a:cs typeface="+mn-lt"/>
              </a:rPr>
              <a:t> </a:t>
            </a:r>
            <a:r>
              <a:rPr lang="en-IN" sz="2800" dirty="0">
                <a:ea typeface="+mn-lt"/>
                <a:cs typeface="+mn-lt"/>
              </a:rPr>
              <a:t>to decrease! Hence, a threshold of 400 characters will be created </a:t>
            </a:r>
            <a:r>
              <a:rPr lang="en-US" sz="2800" dirty="0">
                <a:ea typeface="+mn-lt"/>
                <a:cs typeface="+mn-lt"/>
              </a:rPr>
              <a:t> </a:t>
            </a:r>
            <a:r>
              <a:rPr lang="en-IN" sz="2800" dirty="0">
                <a:ea typeface="+mn-lt"/>
                <a:cs typeface="+mn-lt"/>
              </a:rPr>
              <a:t>and only comments which have length smaller than 400 will be </a:t>
            </a:r>
            <a:r>
              <a:rPr lang="en-US" sz="2800" dirty="0">
                <a:ea typeface="+mn-lt"/>
                <a:cs typeface="+mn-lt"/>
              </a:rPr>
              <a:t> </a:t>
            </a:r>
            <a:r>
              <a:rPr lang="en-IN" sz="2800" dirty="0">
                <a:ea typeface="+mn-lt"/>
                <a:cs typeface="+mn-lt"/>
              </a:rPr>
              <a:t>used further.</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Hence, after removing comments longer than 400 characters, we </a:t>
            </a:r>
            <a:r>
              <a:rPr lang="en-US" sz="2800" dirty="0">
                <a:ea typeface="+mn-lt"/>
                <a:cs typeface="+mn-lt"/>
              </a:rPr>
              <a:t> </a:t>
            </a:r>
            <a:r>
              <a:rPr lang="en-IN" sz="2800" dirty="0">
                <a:ea typeface="+mn-lt"/>
                <a:cs typeface="+mn-lt"/>
              </a:rPr>
              <a:t>are still left with 115893 comments, which seems enough for </a:t>
            </a:r>
            <a:r>
              <a:rPr lang="en-US" sz="2800" dirty="0">
                <a:ea typeface="+mn-lt"/>
                <a:cs typeface="+mn-lt"/>
              </a:rPr>
              <a:t> </a:t>
            </a:r>
            <a:r>
              <a:rPr lang="en-IN" sz="2800" dirty="0">
                <a:ea typeface="+mn-lt"/>
                <a:cs typeface="+mn-lt"/>
              </a:rPr>
              <a:t>training purposes.</a:t>
            </a:r>
            <a:endParaRPr lang="en-IN" dirty="0"/>
          </a:p>
          <a:p>
            <a:pPr marL="285750" indent="-285750">
              <a:buFont typeface="Arial" panose="020B0604020202020204" pitchFamily="34" charset="0"/>
              <a:buChar char="•"/>
            </a:pPr>
            <a:endParaRPr lang="en-IN" sz="2800" dirty="0">
              <a:cs typeface="Segoe UI"/>
            </a:endParaRPr>
          </a:p>
        </p:txBody>
      </p:sp>
    </p:spTree>
    <p:extLst>
      <p:ext uri="{BB962C8B-B14F-4D97-AF65-F5344CB8AC3E}">
        <p14:creationId xmlns:p14="http://schemas.microsoft.com/office/powerpoint/2010/main" val="32032433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TotalTime>
  <Words>148</Words>
  <Application>Microsoft Office PowerPoint</Application>
  <PresentationFormat>Custom</PresentationFormat>
  <Paragraphs>70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Project presentation on :-   MALIGNANT COMMENTS CLASSIFIER</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Finalized Model</vt:lpstr>
      <vt:lpstr>                              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SANDEEP KUMAR</cp:lastModifiedBy>
  <cp:revision>1377</cp:revision>
  <dcterms:created xsi:type="dcterms:W3CDTF">2020-12-29T14:55:28Z</dcterms:created>
  <dcterms:modified xsi:type="dcterms:W3CDTF">2021-07-17T07:02:03Z</dcterms:modified>
</cp:coreProperties>
</file>