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7" r:id="rId2"/>
    <p:sldId id="261" r:id="rId3"/>
    <p:sldId id="262" r:id="rId4"/>
    <p:sldId id="265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5DCDE-C85B-4AA0-BE3B-0FE344023FE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BAB7A0-EA8F-4E4A-B769-3B51E2F83878}">
      <dgm:prSet/>
      <dgm:spPr/>
      <dgm:t>
        <a:bodyPr/>
        <a:lstStyle/>
        <a:p>
          <a:r>
            <a:rPr lang="en-US"/>
            <a:t>Average Attrition rate for all Departments</a:t>
          </a:r>
        </a:p>
      </dgm:t>
    </dgm:pt>
    <dgm:pt modelId="{07A77D75-5790-4EFE-973A-9CB142AE40DD}" type="parTrans" cxnId="{2BB5CD81-0B8E-4F11-9352-C76DFFD0DDC4}">
      <dgm:prSet/>
      <dgm:spPr/>
      <dgm:t>
        <a:bodyPr/>
        <a:lstStyle/>
        <a:p>
          <a:endParaRPr lang="en-US"/>
        </a:p>
      </dgm:t>
    </dgm:pt>
    <dgm:pt modelId="{387B33CF-4E67-455A-838D-C34F97024D89}" type="sibTrans" cxnId="{2BB5CD81-0B8E-4F11-9352-C76DFFD0DDC4}">
      <dgm:prSet/>
      <dgm:spPr/>
      <dgm:t>
        <a:bodyPr/>
        <a:lstStyle/>
        <a:p>
          <a:endParaRPr lang="en-US"/>
        </a:p>
      </dgm:t>
    </dgm:pt>
    <dgm:pt modelId="{D9B9D3BE-27EE-4DD5-A33A-EAD2E3034904}">
      <dgm:prSet/>
      <dgm:spPr/>
      <dgm:t>
        <a:bodyPr/>
        <a:lstStyle/>
        <a:p>
          <a:r>
            <a:rPr lang="en-US"/>
            <a:t>Average Hourly rate of Male Research Scientist</a:t>
          </a:r>
        </a:p>
      </dgm:t>
    </dgm:pt>
    <dgm:pt modelId="{AC0AA385-A57F-4996-A747-E24D86C29383}" type="parTrans" cxnId="{A7A6C11C-65E3-42D3-A5C7-F824E7AD9122}">
      <dgm:prSet/>
      <dgm:spPr/>
      <dgm:t>
        <a:bodyPr/>
        <a:lstStyle/>
        <a:p>
          <a:endParaRPr lang="en-US"/>
        </a:p>
      </dgm:t>
    </dgm:pt>
    <dgm:pt modelId="{9D87D659-C9F5-48F1-975A-12DF4C33D5DA}" type="sibTrans" cxnId="{A7A6C11C-65E3-42D3-A5C7-F824E7AD9122}">
      <dgm:prSet/>
      <dgm:spPr/>
      <dgm:t>
        <a:bodyPr/>
        <a:lstStyle/>
        <a:p>
          <a:endParaRPr lang="en-US"/>
        </a:p>
      </dgm:t>
    </dgm:pt>
    <dgm:pt modelId="{73E82522-0658-4B4B-9BCA-BD14C4565B5B}">
      <dgm:prSet/>
      <dgm:spPr/>
      <dgm:t>
        <a:bodyPr/>
        <a:lstStyle/>
        <a:p>
          <a:r>
            <a:rPr lang="en-US"/>
            <a:t>Attrition rate Vs Monthly income stats</a:t>
          </a:r>
        </a:p>
      </dgm:t>
    </dgm:pt>
    <dgm:pt modelId="{262C1993-4E1F-4B67-A719-DBDB121C6D98}" type="parTrans" cxnId="{A004A0BF-C068-41C1-8300-FC091EF61F7F}">
      <dgm:prSet/>
      <dgm:spPr/>
      <dgm:t>
        <a:bodyPr/>
        <a:lstStyle/>
        <a:p>
          <a:endParaRPr lang="en-US"/>
        </a:p>
      </dgm:t>
    </dgm:pt>
    <dgm:pt modelId="{08573FCA-BF5D-482D-821E-8AE7A6547E40}" type="sibTrans" cxnId="{A004A0BF-C068-41C1-8300-FC091EF61F7F}">
      <dgm:prSet/>
      <dgm:spPr/>
      <dgm:t>
        <a:bodyPr/>
        <a:lstStyle/>
        <a:p>
          <a:endParaRPr lang="en-US"/>
        </a:p>
      </dgm:t>
    </dgm:pt>
    <dgm:pt modelId="{66F680A6-EB51-4BEC-BD64-2CE71D332338}">
      <dgm:prSet/>
      <dgm:spPr/>
      <dgm:t>
        <a:bodyPr/>
        <a:lstStyle/>
        <a:p>
          <a:r>
            <a:rPr lang="en-US"/>
            <a:t>Average working years for each Department</a:t>
          </a:r>
        </a:p>
      </dgm:t>
    </dgm:pt>
    <dgm:pt modelId="{92919483-EEAE-4CA4-9F40-5E0517D2CA1D}" type="parTrans" cxnId="{D49DAA91-6911-4E2D-A35B-DF49970C2157}">
      <dgm:prSet/>
      <dgm:spPr/>
      <dgm:t>
        <a:bodyPr/>
        <a:lstStyle/>
        <a:p>
          <a:endParaRPr lang="en-US"/>
        </a:p>
      </dgm:t>
    </dgm:pt>
    <dgm:pt modelId="{E8ACE254-FCA7-47EC-B459-E495529B0DC5}" type="sibTrans" cxnId="{D49DAA91-6911-4E2D-A35B-DF49970C2157}">
      <dgm:prSet/>
      <dgm:spPr/>
      <dgm:t>
        <a:bodyPr/>
        <a:lstStyle/>
        <a:p>
          <a:endParaRPr lang="en-US"/>
        </a:p>
      </dgm:t>
    </dgm:pt>
    <dgm:pt modelId="{D7E999F7-518D-41D2-BCCC-CE08C8D3E8AA}">
      <dgm:prSet/>
      <dgm:spPr/>
      <dgm:t>
        <a:bodyPr/>
        <a:lstStyle/>
        <a:p>
          <a:r>
            <a:rPr lang="en-US"/>
            <a:t>Job Role Vs Work life balance</a:t>
          </a:r>
        </a:p>
      </dgm:t>
    </dgm:pt>
    <dgm:pt modelId="{A33EC37C-BD2D-4C7B-9D58-AEDEAFD1B4AB}" type="parTrans" cxnId="{6C0F501D-671F-48A7-95AA-FB6962ED676C}">
      <dgm:prSet/>
      <dgm:spPr/>
      <dgm:t>
        <a:bodyPr/>
        <a:lstStyle/>
        <a:p>
          <a:endParaRPr lang="en-US"/>
        </a:p>
      </dgm:t>
    </dgm:pt>
    <dgm:pt modelId="{698817AB-E351-4A67-B75B-DF1673C58CC6}" type="sibTrans" cxnId="{6C0F501D-671F-48A7-95AA-FB6962ED676C}">
      <dgm:prSet/>
      <dgm:spPr/>
      <dgm:t>
        <a:bodyPr/>
        <a:lstStyle/>
        <a:p>
          <a:endParaRPr lang="en-US"/>
        </a:p>
      </dgm:t>
    </dgm:pt>
    <dgm:pt modelId="{1AAEC8C2-E194-4CF9-B22D-E65B4AAAB89B}">
      <dgm:prSet/>
      <dgm:spPr/>
      <dgm:t>
        <a:bodyPr/>
        <a:lstStyle/>
        <a:p>
          <a:r>
            <a:rPr lang="en-US"/>
            <a:t>Attrition rate Vs Year since last promotion relation</a:t>
          </a:r>
        </a:p>
      </dgm:t>
    </dgm:pt>
    <dgm:pt modelId="{20A004A8-A85F-4A3F-B544-3D1A09D8BD50}" type="parTrans" cxnId="{66484D26-7BA5-44A3-A3D0-7B986EB1BBCF}">
      <dgm:prSet/>
      <dgm:spPr/>
      <dgm:t>
        <a:bodyPr/>
        <a:lstStyle/>
        <a:p>
          <a:endParaRPr lang="en-US"/>
        </a:p>
      </dgm:t>
    </dgm:pt>
    <dgm:pt modelId="{9C523440-4BE3-4AC0-8701-147449DA7E34}" type="sibTrans" cxnId="{66484D26-7BA5-44A3-A3D0-7B986EB1BBCF}">
      <dgm:prSet/>
      <dgm:spPr/>
      <dgm:t>
        <a:bodyPr/>
        <a:lstStyle/>
        <a:p>
          <a:endParaRPr lang="en-US"/>
        </a:p>
      </dgm:t>
    </dgm:pt>
    <dgm:pt modelId="{9D00DB45-F221-4021-B365-2038C2873540}" type="pres">
      <dgm:prSet presAssocID="{68F5DCDE-C85B-4AA0-BE3B-0FE344023FEA}" presName="diagram" presStyleCnt="0">
        <dgm:presLayoutVars>
          <dgm:dir/>
          <dgm:resizeHandles val="exact"/>
        </dgm:presLayoutVars>
      </dgm:prSet>
      <dgm:spPr/>
    </dgm:pt>
    <dgm:pt modelId="{7680520A-2AE3-4DAE-A2AB-3EBA651C09CC}" type="pres">
      <dgm:prSet presAssocID="{EEBAB7A0-EA8F-4E4A-B769-3B51E2F83878}" presName="node" presStyleLbl="node1" presStyleIdx="0" presStyleCnt="6">
        <dgm:presLayoutVars>
          <dgm:bulletEnabled val="1"/>
        </dgm:presLayoutVars>
      </dgm:prSet>
      <dgm:spPr/>
    </dgm:pt>
    <dgm:pt modelId="{87711500-6A24-4284-AEF2-7298FB5F6A82}" type="pres">
      <dgm:prSet presAssocID="{387B33CF-4E67-455A-838D-C34F97024D89}" presName="sibTrans" presStyleCnt="0"/>
      <dgm:spPr/>
    </dgm:pt>
    <dgm:pt modelId="{D33C7715-2EC3-47B5-9B89-2402ABDE63B1}" type="pres">
      <dgm:prSet presAssocID="{D9B9D3BE-27EE-4DD5-A33A-EAD2E3034904}" presName="node" presStyleLbl="node1" presStyleIdx="1" presStyleCnt="6">
        <dgm:presLayoutVars>
          <dgm:bulletEnabled val="1"/>
        </dgm:presLayoutVars>
      </dgm:prSet>
      <dgm:spPr/>
    </dgm:pt>
    <dgm:pt modelId="{DE7C8AA1-B56F-476D-85BC-CF04A195D13A}" type="pres">
      <dgm:prSet presAssocID="{9D87D659-C9F5-48F1-975A-12DF4C33D5DA}" presName="sibTrans" presStyleCnt="0"/>
      <dgm:spPr/>
    </dgm:pt>
    <dgm:pt modelId="{3BC1FEDF-4488-41E4-A53C-D252EE2ACE9C}" type="pres">
      <dgm:prSet presAssocID="{73E82522-0658-4B4B-9BCA-BD14C4565B5B}" presName="node" presStyleLbl="node1" presStyleIdx="2" presStyleCnt="6">
        <dgm:presLayoutVars>
          <dgm:bulletEnabled val="1"/>
        </dgm:presLayoutVars>
      </dgm:prSet>
      <dgm:spPr/>
    </dgm:pt>
    <dgm:pt modelId="{1AA7DC71-5A66-416F-9710-B8742669EE87}" type="pres">
      <dgm:prSet presAssocID="{08573FCA-BF5D-482D-821E-8AE7A6547E40}" presName="sibTrans" presStyleCnt="0"/>
      <dgm:spPr/>
    </dgm:pt>
    <dgm:pt modelId="{93EE9F9C-432C-4DB7-84C6-E0BD862DCE93}" type="pres">
      <dgm:prSet presAssocID="{66F680A6-EB51-4BEC-BD64-2CE71D332338}" presName="node" presStyleLbl="node1" presStyleIdx="3" presStyleCnt="6">
        <dgm:presLayoutVars>
          <dgm:bulletEnabled val="1"/>
        </dgm:presLayoutVars>
      </dgm:prSet>
      <dgm:spPr/>
    </dgm:pt>
    <dgm:pt modelId="{29E191B7-0329-492A-B786-5FAA28848533}" type="pres">
      <dgm:prSet presAssocID="{E8ACE254-FCA7-47EC-B459-E495529B0DC5}" presName="sibTrans" presStyleCnt="0"/>
      <dgm:spPr/>
    </dgm:pt>
    <dgm:pt modelId="{6DAB942F-9069-425B-A82D-8665937B5D5C}" type="pres">
      <dgm:prSet presAssocID="{D7E999F7-518D-41D2-BCCC-CE08C8D3E8AA}" presName="node" presStyleLbl="node1" presStyleIdx="4" presStyleCnt="6">
        <dgm:presLayoutVars>
          <dgm:bulletEnabled val="1"/>
        </dgm:presLayoutVars>
      </dgm:prSet>
      <dgm:spPr/>
    </dgm:pt>
    <dgm:pt modelId="{2725BA67-1FFD-4969-9885-52420E86DF6D}" type="pres">
      <dgm:prSet presAssocID="{698817AB-E351-4A67-B75B-DF1673C58CC6}" presName="sibTrans" presStyleCnt="0"/>
      <dgm:spPr/>
    </dgm:pt>
    <dgm:pt modelId="{F2309B4E-D4A4-4768-BD5E-5F1DD1B74790}" type="pres">
      <dgm:prSet presAssocID="{1AAEC8C2-E194-4CF9-B22D-E65B4AAAB89B}" presName="node" presStyleLbl="node1" presStyleIdx="5" presStyleCnt="6">
        <dgm:presLayoutVars>
          <dgm:bulletEnabled val="1"/>
        </dgm:presLayoutVars>
      </dgm:prSet>
      <dgm:spPr/>
    </dgm:pt>
  </dgm:ptLst>
  <dgm:cxnLst>
    <dgm:cxn modelId="{81EC2E07-8030-4820-B9AF-A743B6352F63}" type="presOf" srcId="{D7E999F7-518D-41D2-BCCC-CE08C8D3E8AA}" destId="{6DAB942F-9069-425B-A82D-8665937B5D5C}" srcOrd="0" destOrd="0" presId="urn:microsoft.com/office/officeart/2005/8/layout/default"/>
    <dgm:cxn modelId="{A7A6C11C-65E3-42D3-A5C7-F824E7AD9122}" srcId="{68F5DCDE-C85B-4AA0-BE3B-0FE344023FEA}" destId="{D9B9D3BE-27EE-4DD5-A33A-EAD2E3034904}" srcOrd="1" destOrd="0" parTransId="{AC0AA385-A57F-4996-A747-E24D86C29383}" sibTransId="{9D87D659-C9F5-48F1-975A-12DF4C33D5DA}"/>
    <dgm:cxn modelId="{6C0F501D-671F-48A7-95AA-FB6962ED676C}" srcId="{68F5DCDE-C85B-4AA0-BE3B-0FE344023FEA}" destId="{D7E999F7-518D-41D2-BCCC-CE08C8D3E8AA}" srcOrd="4" destOrd="0" parTransId="{A33EC37C-BD2D-4C7B-9D58-AEDEAFD1B4AB}" sibTransId="{698817AB-E351-4A67-B75B-DF1673C58CC6}"/>
    <dgm:cxn modelId="{66484D26-7BA5-44A3-A3D0-7B986EB1BBCF}" srcId="{68F5DCDE-C85B-4AA0-BE3B-0FE344023FEA}" destId="{1AAEC8C2-E194-4CF9-B22D-E65B4AAAB89B}" srcOrd="5" destOrd="0" parTransId="{20A004A8-A85F-4A3F-B544-3D1A09D8BD50}" sibTransId="{9C523440-4BE3-4AC0-8701-147449DA7E34}"/>
    <dgm:cxn modelId="{05F66641-6712-43B1-98B9-A634C261504E}" type="presOf" srcId="{D9B9D3BE-27EE-4DD5-A33A-EAD2E3034904}" destId="{D33C7715-2EC3-47B5-9B89-2402ABDE63B1}" srcOrd="0" destOrd="0" presId="urn:microsoft.com/office/officeart/2005/8/layout/default"/>
    <dgm:cxn modelId="{59BA9877-99B2-426E-AF4E-C1A3657961E8}" type="presOf" srcId="{EEBAB7A0-EA8F-4E4A-B769-3B51E2F83878}" destId="{7680520A-2AE3-4DAE-A2AB-3EBA651C09CC}" srcOrd="0" destOrd="0" presId="urn:microsoft.com/office/officeart/2005/8/layout/default"/>
    <dgm:cxn modelId="{A498D278-4F6E-4AF3-85EC-DA687F92FE59}" type="presOf" srcId="{68F5DCDE-C85B-4AA0-BE3B-0FE344023FEA}" destId="{9D00DB45-F221-4021-B365-2038C2873540}" srcOrd="0" destOrd="0" presId="urn:microsoft.com/office/officeart/2005/8/layout/default"/>
    <dgm:cxn modelId="{BAD7EE79-33C4-4CF0-90DE-851636D5E02A}" type="presOf" srcId="{73E82522-0658-4B4B-9BCA-BD14C4565B5B}" destId="{3BC1FEDF-4488-41E4-A53C-D252EE2ACE9C}" srcOrd="0" destOrd="0" presId="urn:microsoft.com/office/officeart/2005/8/layout/default"/>
    <dgm:cxn modelId="{D54FBF80-7CCB-4320-A851-14C1FE16E0E1}" type="presOf" srcId="{66F680A6-EB51-4BEC-BD64-2CE71D332338}" destId="{93EE9F9C-432C-4DB7-84C6-E0BD862DCE93}" srcOrd="0" destOrd="0" presId="urn:microsoft.com/office/officeart/2005/8/layout/default"/>
    <dgm:cxn modelId="{2BB5CD81-0B8E-4F11-9352-C76DFFD0DDC4}" srcId="{68F5DCDE-C85B-4AA0-BE3B-0FE344023FEA}" destId="{EEBAB7A0-EA8F-4E4A-B769-3B51E2F83878}" srcOrd="0" destOrd="0" parTransId="{07A77D75-5790-4EFE-973A-9CB142AE40DD}" sibTransId="{387B33CF-4E67-455A-838D-C34F97024D89}"/>
    <dgm:cxn modelId="{3B01B78A-EE3F-4E34-B9DA-B4CE0E2DB0C1}" type="presOf" srcId="{1AAEC8C2-E194-4CF9-B22D-E65B4AAAB89B}" destId="{F2309B4E-D4A4-4768-BD5E-5F1DD1B74790}" srcOrd="0" destOrd="0" presId="urn:microsoft.com/office/officeart/2005/8/layout/default"/>
    <dgm:cxn modelId="{D49DAA91-6911-4E2D-A35B-DF49970C2157}" srcId="{68F5DCDE-C85B-4AA0-BE3B-0FE344023FEA}" destId="{66F680A6-EB51-4BEC-BD64-2CE71D332338}" srcOrd="3" destOrd="0" parTransId="{92919483-EEAE-4CA4-9F40-5E0517D2CA1D}" sibTransId="{E8ACE254-FCA7-47EC-B459-E495529B0DC5}"/>
    <dgm:cxn modelId="{A004A0BF-C068-41C1-8300-FC091EF61F7F}" srcId="{68F5DCDE-C85B-4AA0-BE3B-0FE344023FEA}" destId="{73E82522-0658-4B4B-9BCA-BD14C4565B5B}" srcOrd="2" destOrd="0" parTransId="{262C1993-4E1F-4B67-A719-DBDB121C6D98}" sibTransId="{08573FCA-BF5D-482D-821E-8AE7A6547E40}"/>
    <dgm:cxn modelId="{85B39C14-8F0D-4C24-9661-83A325471F35}" type="presParOf" srcId="{9D00DB45-F221-4021-B365-2038C2873540}" destId="{7680520A-2AE3-4DAE-A2AB-3EBA651C09CC}" srcOrd="0" destOrd="0" presId="urn:microsoft.com/office/officeart/2005/8/layout/default"/>
    <dgm:cxn modelId="{19ED6C98-6D0A-4BFC-9F51-170E3F56151F}" type="presParOf" srcId="{9D00DB45-F221-4021-B365-2038C2873540}" destId="{87711500-6A24-4284-AEF2-7298FB5F6A82}" srcOrd="1" destOrd="0" presId="urn:microsoft.com/office/officeart/2005/8/layout/default"/>
    <dgm:cxn modelId="{08F82A1F-5D30-4A8F-89B7-1DC23B13757A}" type="presParOf" srcId="{9D00DB45-F221-4021-B365-2038C2873540}" destId="{D33C7715-2EC3-47B5-9B89-2402ABDE63B1}" srcOrd="2" destOrd="0" presId="urn:microsoft.com/office/officeart/2005/8/layout/default"/>
    <dgm:cxn modelId="{6A274C85-A4CC-44F9-9B54-27F4A06B4D20}" type="presParOf" srcId="{9D00DB45-F221-4021-B365-2038C2873540}" destId="{DE7C8AA1-B56F-476D-85BC-CF04A195D13A}" srcOrd="3" destOrd="0" presId="urn:microsoft.com/office/officeart/2005/8/layout/default"/>
    <dgm:cxn modelId="{A8E060E6-3B46-4353-8A86-4AC25502AAFB}" type="presParOf" srcId="{9D00DB45-F221-4021-B365-2038C2873540}" destId="{3BC1FEDF-4488-41E4-A53C-D252EE2ACE9C}" srcOrd="4" destOrd="0" presId="urn:microsoft.com/office/officeart/2005/8/layout/default"/>
    <dgm:cxn modelId="{98E94329-CE5A-4199-86F8-A66FF5E30861}" type="presParOf" srcId="{9D00DB45-F221-4021-B365-2038C2873540}" destId="{1AA7DC71-5A66-416F-9710-B8742669EE87}" srcOrd="5" destOrd="0" presId="urn:microsoft.com/office/officeart/2005/8/layout/default"/>
    <dgm:cxn modelId="{B358618F-E1E7-42DA-BBD1-5D180C3FE806}" type="presParOf" srcId="{9D00DB45-F221-4021-B365-2038C2873540}" destId="{93EE9F9C-432C-4DB7-84C6-E0BD862DCE93}" srcOrd="6" destOrd="0" presId="urn:microsoft.com/office/officeart/2005/8/layout/default"/>
    <dgm:cxn modelId="{7664AF43-71B2-43BC-B6EE-01E1D0A5B82F}" type="presParOf" srcId="{9D00DB45-F221-4021-B365-2038C2873540}" destId="{29E191B7-0329-492A-B786-5FAA28848533}" srcOrd="7" destOrd="0" presId="urn:microsoft.com/office/officeart/2005/8/layout/default"/>
    <dgm:cxn modelId="{41CF93CE-CF76-4B3E-8487-1AD193194EDC}" type="presParOf" srcId="{9D00DB45-F221-4021-B365-2038C2873540}" destId="{6DAB942F-9069-425B-A82D-8665937B5D5C}" srcOrd="8" destOrd="0" presId="urn:microsoft.com/office/officeart/2005/8/layout/default"/>
    <dgm:cxn modelId="{A1AB1F1B-4517-4B3F-B164-E7D0DEC9B761}" type="presParOf" srcId="{9D00DB45-F221-4021-B365-2038C2873540}" destId="{2725BA67-1FFD-4969-9885-52420E86DF6D}" srcOrd="9" destOrd="0" presId="urn:microsoft.com/office/officeart/2005/8/layout/default"/>
    <dgm:cxn modelId="{2C0EF88B-50C9-4E9A-AA38-E6C4D1EE11A8}" type="presParOf" srcId="{9D00DB45-F221-4021-B365-2038C2873540}" destId="{F2309B4E-D4A4-4768-BD5E-5F1DD1B7479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0520A-2AE3-4DAE-A2AB-3EBA651C09CC}">
      <dsp:nvSpPr>
        <dsp:cNvPr id="0" name=""/>
        <dsp:cNvSpPr/>
      </dsp:nvSpPr>
      <dsp:spPr>
        <a:xfrm>
          <a:off x="412665" y="416"/>
          <a:ext cx="2175252" cy="13051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Average Attrition rate for all Departments</a:t>
          </a:r>
        </a:p>
      </dsp:txBody>
      <dsp:txXfrm>
        <a:off x="412665" y="416"/>
        <a:ext cx="2175252" cy="1305151"/>
      </dsp:txXfrm>
    </dsp:sp>
    <dsp:sp modelId="{D33C7715-2EC3-47B5-9B89-2402ABDE63B1}">
      <dsp:nvSpPr>
        <dsp:cNvPr id="0" name=""/>
        <dsp:cNvSpPr/>
      </dsp:nvSpPr>
      <dsp:spPr>
        <a:xfrm>
          <a:off x="2805443" y="416"/>
          <a:ext cx="2175252" cy="1305151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Average Hourly rate of Male Research Scientist</a:t>
          </a:r>
        </a:p>
      </dsp:txBody>
      <dsp:txXfrm>
        <a:off x="2805443" y="416"/>
        <a:ext cx="2175252" cy="1305151"/>
      </dsp:txXfrm>
    </dsp:sp>
    <dsp:sp modelId="{3BC1FEDF-4488-41E4-A53C-D252EE2ACE9C}">
      <dsp:nvSpPr>
        <dsp:cNvPr id="0" name=""/>
        <dsp:cNvSpPr/>
      </dsp:nvSpPr>
      <dsp:spPr>
        <a:xfrm>
          <a:off x="412665" y="1523093"/>
          <a:ext cx="2175252" cy="1305151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Attrition rate Vs Monthly income stats</a:t>
          </a:r>
        </a:p>
      </dsp:txBody>
      <dsp:txXfrm>
        <a:off x="412665" y="1523093"/>
        <a:ext cx="2175252" cy="1305151"/>
      </dsp:txXfrm>
    </dsp:sp>
    <dsp:sp modelId="{93EE9F9C-432C-4DB7-84C6-E0BD862DCE93}">
      <dsp:nvSpPr>
        <dsp:cNvPr id="0" name=""/>
        <dsp:cNvSpPr/>
      </dsp:nvSpPr>
      <dsp:spPr>
        <a:xfrm>
          <a:off x="2805443" y="1523093"/>
          <a:ext cx="2175252" cy="1305151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Average working years for each Department</a:t>
          </a:r>
        </a:p>
      </dsp:txBody>
      <dsp:txXfrm>
        <a:off x="2805443" y="1523093"/>
        <a:ext cx="2175252" cy="1305151"/>
      </dsp:txXfrm>
    </dsp:sp>
    <dsp:sp modelId="{6DAB942F-9069-425B-A82D-8665937B5D5C}">
      <dsp:nvSpPr>
        <dsp:cNvPr id="0" name=""/>
        <dsp:cNvSpPr/>
      </dsp:nvSpPr>
      <dsp:spPr>
        <a:xfrm>
          <a:off x="412665" y="3045769"/>
          <a:ext cx="2175252" cy="1305151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Job Role Vs Work life balance</a:t>
          </a:r>
        </a:p>
      </dsp:txBody>
      <dsp:txXfrm>
        <a:off x="412665" y="3045769"/>
        <a:ext cx="2175252" cy="1305151"/>
      </dsp:txXfrm>
    </dsp:sp>
    <dsp:sp modelId="{F2309B4E-D4A4-4768-BD5E-5F1DD1B74790}">
      <dsp:nvSpPr>
        <dsp:cNvPr id="0" name=""/>
        <dsp:cNvSpPr/>
      </dsp:nvSpPr>
      <dsp:spPr>
        <a:xfrm>
          <a:off x="2805443" y="3045769"/>
          <a:ext cx="2175252" cy="130515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Attrition rate Vs Year since last promotion relation</a:t>
          </a:r>
        </a:p>
      </dsp:txBody>
      <dsp:txXfrm>
        <a:off x="2805443" y="3045769"/>
        <a:ext cx="2175252" cy="1305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7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0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9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12/what-is-keyword-cannibalization-and-how-to-avoid-it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lafabriqueshopify.com/2021/01/13/kpi-e-commerce/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jpe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>
            <a:extLst>
              <a:ext uri="{FF2B5EF4-FFF2-40B4-BE49-F238E27FC236}">
                <a16:creationId xmlns:a16="http://schemas.microsoft.com/office/drawing/2014/main" id="{C8671FED-47B7-F573-A7FD-242C84269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71" y="455628"/>
            <a:ext cx="8135471" cy="1116856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 Medium"/>
                <a:cs typeface="Arial"/>
              </a:rPr>
              <a:t>PROJECT ON</a:t>
            </a:r>
            <a:r>
              <a:rPr lang="en-US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684" y="1572484"/>
            <a:ext cx="6131858" cy="764989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HR Analytics</a:t>
            </a:r>
          </a:p>
        </p:txBody>
      </p:sp>
    </p:spTree>
    <p:extLst>
      <p:ext uri="{BB962C8B-B14F-4D97-AF65-F5344CB8AC3E}">
        <p14:creationId xmlns:p14="http://schemas.microsoft.com/office/powerpoint/2010/main" val="114132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6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84" y="767115"/>
            <a:ext cx="5985516" cy="1167653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latin typeface="Amasis MT Pro Medium"/>
                <a:ea typeface="+mj-lt"/>
                <a:cs typeface="+mj-lt"/>
              </a:rPr>
              <a:t>KPI 6: Attrition rate Vs Year since last promotion relation</a:t>
            </a:r>
            <a:endParaRPr lang="en-US" sz="3200" b="1" dirty="0">
              <a:latin typeface="Calibri Light" panose="020F0302020204030204"/>
              <a:ea typeface="+mj-lt"/>
              <a:cs typeface="+mj-lt"/>
            </a:endParaRPr>
          </a:p>
        </p:txBody>
      </p:sp>
      <p:grpSp>
        <p:nvGrpSpPr>
          <p:cNvPr id="82" name="Group 6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7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7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D0E089-63C3-2EF4-EC9C-4DC9FAB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4"/>
            <a:ext cx="5278066" cy="39795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Insights 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Employees in the 30-40 range of last year's promotion had a higher attrition rate.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Employees who received a promotion in the past year had a significantly higher attrition rate than those who did not.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Employees who received a promotion in the past year and had not yet reached a year since their last promotion had the lowest attrition rate.</a:t>
            </a:r>
            <a:endParaRPr lang="en-US" dirty="0"/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BE73FA-62A4-473B-9DCD-A9CB4938A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85" y="1307592"/>
            <a:ext cx="5826390" cy="44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87F61-6C6F-F0E4-763D-DE62D81BB707}"/>
              </a:ext>
            </a:extLst>
          </p:cNvPr>
          <p:cNvSpPr txBox="1"/>
          <p:nvPr/>
        </p:nvSpPr>
        <p:spPr>
          <a:xfrm>
            <a:off x="3318456" y="227526"/>
            <a:ext cx="56194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Amasis MT Pro Medium"/>
              </a:rPr>
              <a:t>Dashboard in Excel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59343-2824-4A91-B109-928BCED78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"/>
          <a:stretch/>
        </p:blipFill>
        <p:spPr>
          <a:xfrm>
            <a:off x="349347" y="1011895"/>
            <a:ext cx="11493306" cy="557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70D05-929C-F75E-5E15-C201824193DE}"/>
              </a:ext>
            </a:extLst>
          </p:cNvPr>
          <p:cNvSpPr txBox="1"/>
          <p:nvPr/>
        </p:nvSpPr>
        <p:spPr>
          <a:xfrm>
            <a:off x="2352542" y="291921"/>
            <a:ext cx="715421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Amasis MT Pro Medium"/>
              </a:rPr>
              <a:t>Dashboard in Tableau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823FC-CC6D-4725-A80C-7B5F73809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955556"/>
            <a:ext cx="11338560" cy="58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4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F40FF-C2F5-A85D-21A9-6CCDE9F3882A}"/>
              </a:ext>
            </a:extLst>
          </p:cNvPr>
          <p:cNvSpPr txBox="1"/>
          <p:nvPr/>
        </p:nvSpPr>
        <p:spPr>
          <a:xfrm>
            <a:off x="2620851" y="130935"/>
            <a:ext cx="645660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Amasis MT Pro Medium"/>
              </a:rPr>
              <a:t>Dashboard in Power BI</a:t>
            </a:r>
            <a:endParaRPr lang="en-US" sz="4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5BCC5-5657-4509-9693-3C44E4248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900376"/>
            <a:ext cx="11479237" cy="591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4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Shape, arrow&#10;&#10;Description automatically generated">
            <a:extLst>
              <a:ext uri="{FF2B5EF4-FFF2-40B4-BE49-F238E27FC236}">
                <a16:creationId xmlns:a16="http://schemas.microsoft.com/office/drawing/2014/main" id="{EEFAF4EE-9F07-1E15-D6B0-B1C4BEE04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4" b="7651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58" name="Freeform: Shape 57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88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LEGO, toy&#10;&#10;Description automatically generated">
            <a:extLst>
              <a:ext uri="{FF2B5EF4-FFF2-40B4-BE49-F238E27FC236}">
                <a16:creationId xmlns:a16="http://schemas.microsoft.com/office/drawing/2014/main" id="{5CF6F8AD-4B09-9EE1-31FE-DF8329EF1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9" r="5234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7AC8F-3C54-2935-B252-7DC913C5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2" y="365125"/>
            <a:ext cx="613059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Amasis MT Pro Medium"/>
                <a:ea typeface="+mj-lt"/>
                <a:cs typeface="+mj-lt"/>
              </a:rPr>
              <a:t>Understanding Dataset </a:t>
            </a:r>
            <a:endParaRPr lang="en-US" sz="4000" b="1">
              <a:latin typeface="Amasis MT Pro Mediu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DF85-6C0A-65BA-CD10-812FC0694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3" y="2302822"/>
            <a:ext cx="5032424" cy="3775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latin typeface="Amasis MT Pro Medium"/>
                <a:ea typeface="+mn-lt"/>
                <a:cs typeface="+mn-lt"/>
              </a:rPr>
              <a:t>Combine two different datasets in Excel (HR1 &amp; HR2)</a:t>
            </a:r>
            <a:endParaRPr lang="en-US" sz="1900" dirty="0">
              <a:latin typeface="Amasis MT Pro Medium"/>
              <a:cs typeface="Calibri" panose="020F0502020204030204"/>
            </a:endParaRPr>
          </a:p>
          <a:p>
            <a:r>
              <a:rPr lang="en-US" sz="1900" dirty="0">
                <a:latin typeface="Amasis MT Pro Medium"/>
                <a:ea typeface="+mn-lt"/>
                <a:cs typeface="+mn-lt"/>
              </a:rPr>
              <a:t>Remove Duplicates &amp; Null values</a:t>
            </a:r>
            <a:endParaRPr lang="en-US" sz="1900" dirty="0">
              <a:latin typeface="Calibri"/>
              <a:cs typeface="Calibri"/>
            </a:endParaRPr>
          </a:p>
          <a:p>
            <a:r>
              <a:rPr lang="en-US" sz="1900" dirty="0">
                <a:latin typeface="Amasis MT Pro Medium"/>
                <a:ea typeface="+mn-lt"/>
                <a:cs typeface="+mn-lt"/>
              </a:rPr>
              <a:t>Change the formatting of necessary columns.</a:t>
            </a:r>
            <a:endParaRPr lang="en-US" sz="1900" dirty="0">
              <a:latin typeface="Amasis MT Pro Medium"/>
            </a:endParaRPr>
          </a:p>
          <a:p>
            <a:r>
              <a:rPr lang="en-US" sz="1900" dirty="0">
                <a:latin typeface="Amasis MT Pro Medium"/>
                <a:ea typeface="+mn-lt"/>
                <a:cs typeface="+mn-lt"/>
              </a:rPr>
              <a:t>Change Case - Lower/Upper/Proper.</a:t>
            </a:r>
            <a:endParaRPr lang="en-US" sz="1900" dirty="0">
              <a:latin typeface="Amasis MT Pro Medium"/>
            </a:endParaRPr>
          </a:p>
          <a:p>
            <a:r>
              <a:rPr lang="en-US" sz="1900" dirty="0">
                <a:latin typeface="Amasis MT Pro Medium"/>
                <a:ea typeface="+mn-lt"/>
                <a:cs typeface="+mn-lt"/>
              </a:rPr>
              <a:t>Trim the unwanted spaces.</a:t>
            </a:r>
            <a:endParaRPr lang="en-US" sz="1900" dirty="0">
              <a:latin typeface="Amasis MT Pro Medium"/>
            </a:endParaRPr>
          </a:p>
          <a:p>
            <a:r>
              <a:rPr lang="en-US" sz="1900" dirty="0">
                <a:latin typeface="Amasis MT Pro Medium"/>
                <a:ea typeface="+mn-lt"/>
                <a:cs typeface="+mn-lt"/>
              </a:rPr>
              <a:t>Find and Replace.</a:t>
            </a:r>
            <a:endParaRPr lang="en-US" sz="1900" dirty="0">
              <a:latin typeface="Amasis MT Pro Medium"/>
              <a:cs typeface="Calibri"/>
            </a:endParaRPr>
          </a:p>
          <a:p>
            <a:r>
              <a:rPr lang="en-US" sz="1900" dirty="0">
                <a:latin typeface="Amasis MT Pro Medium"/>
                <a:cs typeface="Calibri"/>
              </a:rPr>
              <a:t>Conditional Formatting using power query.</a:t>
            </a:r>
          </a:p>
        </p:txBody>
      </p:sp>
    </p:spTree>
    <p:extLst>
      <p:ext uri="{BB962C8B-B14F-4D97-AF65-F5344CB8AC3E}">
        <p14:creationId xmlns:p14="http://schemas.microsoft.com/office/powerpoint/2010/main" val="363758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934A8A-BD57-30B9-8A1F-D7535CA12321}"/>
              </a:ext>
            </a:extLst>
          </p:cNvPr>
          <p:cNvSpPr txBox="1"/>
          <p:nvPr/>
        </p:nvSpPr>
        <p:spPr>
          <a:xfrm>
            <a:off x="5576904" y="417605"/>
            <a:ext cx="6117306" cy="669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50976">
              <a:spcAft>
                <a:spcPts val="600"/>
              </a:spcAft>
            </a:pPr>
            <a:r>
              <a:rPr lang="en-US" sz="1872" kern="1200">
                <a:solidFill>
                  <a:schemeClr val="tx1"/>
                </a:solidFill>
                <a:latin typeface="Amasis MT Pro Medium"/>
                <a:ea typeface="+mn-lt"/>
                <a:cs typeface="+mn-lt"/>
              </a:rPr>
              <a:t>Forming new columns as per KPI's requirements using Power Query.</a:t>
            </a:r>
            <a:endParaRPr lang="en-US">
              <a:latin typeface="Amasis MT Pro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35B28-E257-3F19-F08E-7EAD2DD2A471}"/>
              </a:ext>
            </a:extLst>
          </p:cNvPr>
          <p:cNvSpPr txBox="1"/>
          <p:nvPr/>
        </p:nvSpPr>
        <p:spPr>
          <a:xfrm>
            <a:off x="401366" y="420396"/>
            <a:ext cx="4144250" cy="6722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50976">
              <a:spcAft>
                <a:spcPts val="600"/>
              </a:spcAft>
            </a:pPr>
            <a:r>
              <a:rPr lang="en-US" sz="1872" kern="1200">
                <a:solidFill>
                  <a:schemeClr val="tx1"/>
                </a:solidFill>
                <a:latin typeface="Amasis MT Pro Medium"/>
                <a:ea typeface="+mn-lt"/>
                <a:cs typeface="+mn-lt"/>
              </a:rPr>
              <a:t>Merging two different datasets in Excel (HR1 &amp; HR2)</a:t>
            </a:r>
            <a:endParaRPr lang="en-US">
              <a:latin typeface="Amasis MT Pro Medium"/>
            </a:endParaRP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7A53DFC2-634C-4534-6529-2A1FF098D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871" y="1567890"/>
            <a:ext cx="4772788" cy="4003956"/>
          </a:xfrm>
        </p:spPr>
      </p:pic>
      <p:pic>
        <p:nvPicPr>
          <p:cNvPr id="11" name="Picture 12" descr="Table&#10;&#10;Description automatically generated">
            <a:extLst>
              <a:ext uri="{FF2B5EF4-FFF2-40B4-BE49-F238E27FC236}">
                <a16:creationId xmlns:a16="http://schemas.microsoft.com/office/drawing/2014/main" id="{4F6AA292-83C1-9030-F16B-BC570DF8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71" y="1571177"/>
            <a:ext cx="5522258" cy="39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3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7B832-C264-1238-0871-625205B4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9" y="297890"/>
            <a:ext cx="6903388" cy="1347974"/>
          </a:xfrm>
        </p:spPr>
        <p:txBody>
          <a:bodyPr>
            <a:normAutofit/>
          </a:bodyPr>
          <a:lstStyle/>
          <a:p>
            <a:r>
              <a:rPr lang="en-US" b="1">
                <a:latin typeface="Amasis MT Pro Medium"/>
                <a:ea typeface="+mj-lt"/>
                <a:cs typeface="+mj-lt"/>
              </a:rPr>
              <a:t>Implementation</a:t>
            </a:r>
            <a:r>
              <a:rPr lang="en-US" b="1">
                <a:latin typeface="Amasis MT Pro Medium"/>
                <a:cs typeface="Calibri Light"/>
              </a:rPr>
              <a:t> of KPI's</a:t>
            </a:r>
            <a:endParaRPr lang="en-US" b="1">
              <a:latin typeface="Amasis MT Pro Medium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54156C-2059-D21D-3793-F94956ECB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68" r="4278" b="-4"/>
          <a:stretch/>
        </p:blipFill>
        <p:spPr>
          <a:xfrm>
            <a:off x="8219558" y="852372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2" descr="Shaolin Monks Free Stock Photo - Public Domain Pictures">
            <a:extLst>
              <a:ext uri="{FF2B5EF4-FFF2-40B4-BE49-F238E27FC236}">
                <a16:creationId xmlns:a16="http://schemas.microsoft.com/office/drawing/2014/main" id="{11A3265C-8CA9-578D-FD6B-26F1F1DC86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16" r="4416"/>
          <a:stretch/>
        </p:blipFill>
        <p:spPr>
          <a:xfrm>
            <a:off x="6723881" y="4685200"/>
            <a:ext cx="2733741" cy="2172801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</p:spPr>
      </p:pic>
      <p:sp>
        <p:nvSpPr>
          <p:cNvPr id="111" name="Arc 122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24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978697B-AF56-642E-ABA7-401E58301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836026"/>
              </p:ext>
            </p:extLst>
          </p:nvPr>
        </p:nvGraphicFramePr>
        <p:xfrm>
          <a:off x="455162" y="2000262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3426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6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200" b="1">
                <a:latin typeface="Amasis MT Pro Medium"/>
                <a:ea typeface="+mj-lt"/>
                <a:cs typeface="+mj-lt"/>
              </a:rPr>
              <a:t>KPI 1: Average Attrition rate for all Departments</a:t>
            </a:r>
            <a:endParaRPr lang="en-US" sz="3200" b="1">
              <a:latin typeface="Amasis MT Pro Medium"/>
            </a:endParaRPr>
          </a:p>
        </p:txBody>
      </p:sp>
      <p:grpSp>
        <p:nvGrpSpPr>
          <p:cNvPr id="82" name="Group 6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7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7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D0E089-63C3-2EF4-EC9C-4DC9FAB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478946"/>
            <a:ext cx="5278066" cy="38311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Insights 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Here, values are shown as percentage of Departments. </a:t>
            </a:r>
          </a:p>
          <a:p>
            <a:r>
              <a:rPr lang="en-US" sz="2000" dirty="0">
                <a:ea typeface="+mn-lt"/>
                <a:cs typeface="+mn-lt"/>
              </a:rPr>
              <a:t>Majority of the employees are from the Software department and R&amp;D department has the highest attrition rate of 50.54 %  and 51.21 % .</a:t>
            </a:r>
          </a:p>
          <a:p>
            <a:r>
              <a:rPr lang="en-US" sz="2000" dirty="0">
                <a:cs typeface="Calibri"/>
              </a:rPr>
              <a:t>Hardware department has lowest attrition rate of 49 % with the count of 4039 employees.</a:t>
            </a: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6AF4-F2B4-4F4F-9C29-0254ABC62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25" y="1550679"/>
            <a:ext cx="5571350" cy="41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3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6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 fontScale="90000"/>
          </a:bodyPr>
          <a:lstStyle/>
          <a:p>
            <a:r>
              <a:rPr lang="en-US" sz="3700" b="1">
                <a:latin typeface="Amasis MT Pro Medium"/>
                <a:ea typeface="+mj-lt"/>
                <a:cs typeface="+mj-lt"/>
              </a:rPr>
              <a:t>KPI 2: Average Hourly rate of Male Research Scientist</a:t>
            </a:r>
            <a:endParaRPr lang="en-US" sz="3700" b="1">
              <a:latin typeface="Amasis MT Pro Medium"/>
            </a:endParaRPr>
          </a:p>
        </p:txBody>
      </p:sp>
      <p:grpSp>
        <p:nvGrpSpPr>
          <p:cNvPr id="82" name="Group 6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7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7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D0E089-63C3-2EF4-EC9C-4DC9FAB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35" y="2676868"/>
            <a:ext cx="5278066" cy="30394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Insights 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Average Hourly rate of Male Research Scientist is 114 out of 115.16. </a:t>
            </a:r>
          </a:p>
          <a:p>
            <a:r>
              <a:rPr lang="en-US" sz="2000" dirty="0">
                <a:ea typeface="+mn-lt"/>
                <a:cs typeface="+mn-lt"/>
              </a:rPr>
              <a:t>The highest average hourly rate is 115.38 of Sales Executive department while Developers has lowest average hourly rate of 114.18.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FF00E-6B59-4798-8CA7-59B7AE0F4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01" y="1441921"/>
            <a:ext cx="5865974" cy="43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6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200" b="1">
                <a:latin typeface="Amasis MT Pro Medium"/>
                <a:ea typeface="+mj-lt"/>
                <a:cs typeface="+mj-lt"/>
              </a:rPr>
              <a:t>KPI 3: Attrition rate Vs Monthly income stats</a:t>
            </a:r>
            <a:endParaRPr lang="en-US" sz="3200" b="1">
              <a:latin typeface="Amasis MT Pro Medium"/>
            </a:endParaRPr>
          </a:p>
        </p:txBody>
      </p:sp>
      <p:grpSp>
        <p:nvGrpSpPr>
          <p:cNvPr id="82" name="Group 6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7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7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D0E089-63C3-2EF4-EC9C-4DC9FAB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478946"/>
            <a:ext cx="5278066" cy="38311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Insights 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Here, values are shown as percentage &amp; count of attrition vs monthly income. </a:t>
            </a:r>
          </a:p>
          <a:p>
            <a:r>
              <a:rPr lang="en-US" sz="2000" dirty="0">
                <a:ea typeface="+mn-lt"/>
                <a:cs typeface="+mn-lt"/>
              </a:rPr>
              <a:t>It is observed that Maximum employee 15025 out of 50000 falls under the salary range of 50k - 60k and has highest attrition rate. </a:t>
            </a:r>
          </a:p>
          <a:p>
            <a:r>
              <a:rPr lang="en-US" sz="2000" dirty="0">
                <a:ea typeface="+mn-lt"/>
                <a:cs typeface="+mn-lt"/>
              </a:rPr>
              <a:t>The salary range between 30-40k has the lowest attrition rate.</a:t>
            </a:r>
            <a:endParaRPr lang="en-US" sz="2000" dirty="0">
              <a:cs typeface="Calibri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CB28AC-F721-48A3-9BF5-74646E582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93" y="1167200"/>
            <a:ext cx="6015266" cy="48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3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6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200" b="1">
                <a:latin typeface="Amasis MT Pro Medium"/>
                <a:ea typeface="+mj-lt"/>
                <a:cs typeface="+mj-lt"/>
              </a:rPr>
              <a:t>KPI 4: Average working years for each Department</a:t>
            </a:r>
            <a:endParaRPr lang="en-US" sz="3200" b="1">
              <a:latin typeface="Amasis MT Pro Medium"/>
            </a:endParaRPr>
          </a:p>
        </p:txBody>
      </p:sp>
      <p:grpSp>
        <p:nvGrpSpPr>
          <p:cNvPr id="82" name="Group 6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7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7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D0E089-63C3-2EF4-EC9C-4DC9FAB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478946"/>
            <a:ext cx="5278066" cy="38311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Insights 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Here, values are shown as Average working years for each Department. </a:t>
            </a:r>
          </a:p>
          <a:p>
            <a:r>
              <a:rPr lang="en-US" sz="2000" dirty="0">
                <a:ea typeface="+mn-lt"/>
                <a:cs typeface="+mn-lt"/>
              </a:rPr>
              <a:t> It is observed that Average working year of employees is highest in the Software department 20.65 Years </a:t>
            </a:r>
          </a:p>
          <a:p>
            <a:r>
              <a:rPr lang="en-US" sz="2000" dirty="0">
                <a:ea typeface="+mn-lt"/>
                <a:cs typeface="+mn-lt"/>
              </a:rPr>
              <a:t>Lowest Average working Year for Research and development Department is 20.30 years.</a:t>
            </a:r>
            <a:endParaRPr lang="en-US" sz="2000" dirty="0">
              <a:cs typeface="Calibri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346E59-67C1-4AA0-84EC-10AD3BA46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40" y="1798605"/>
            <a:ext cx="5935277" cy="40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6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>
                <a:latin typeface="Amasis MT Pro Medium"/>
                <a:ea typeface="+mj-lt"/>
                <a:cs typeface="+mj-lt"/>
              </a:rPr>
              <a:t>KPI 5: Job Role Vs Work life balance</a:t>
            </a:r>
            <a:endParaRPr lang="en-US"/>
          </a:p>
        </p:txBody>
      </p:sp>
      <p:grpSp>
        <p:nvGrpSpPr>
          <p:cNvPr id="82" name="Group 6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7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7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D0E089-63C3-2EF4-EC9C-4DC9FAB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865312"/>
            <a:ext cx="5278066" cy="3444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Insights :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Sales executives have the lowest work-life balance rating.</a:t>
            </a:r>
          </a:p>
          <a:p>
            <a:r>
              <a:rPr lang="en-US" sz="2000" dirty="0">
                <a:ea typeface="+mn-lt"/>
                <a:cs typeface="+mn-lt"/>
              </a:rPr>
              <a:t>Research scientists have the highest work-life balance rating.</a:t>
            </a:r>
          </a:p>
          <a:p>
            <a:r>
              <a:rPr lang="en-US" sz="2000" dirty="0">
                <a:ea typeface="+mn-lt"/>
                <a:cs typeface="+mn-lt"/>
              </a:rPr>
              <a:t>Manufacturing Director have a highest Average work-life balance rating.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53BE00-E094-4255-8031-A5B1F43A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74" y="1756944"/>
            <a:ext cx="6002209" cy="40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6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467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Amasis MT Pro Medium</vt:lpstr>
      <vt:lpstr>Arial</vt:lpstr>
      <vt:lpstr>Calibri</vt:lpstr>
      <vt:lpstr>Calibri Light</vt:lpstr>
      <vt:lpstr>Office Theme</vt:lpstr>
      <vt:lpstr>PROJECT ON </vt:lpstr>
      <vt:lpstr>Understanding Dataset </vt:lpstr>
      <vt:lpstr>PowerPoint Presentation</vt:lpstr>
      <vt:lpstr>Implementation of KPI's</vt:lpstr>
      <vt:lpstr>KPI 1: Average Attrition rate for all Departments</vt:lpstr>
      <vt:lpstr>KPI 2: Average Hourly rate of Male Research Scientist</vt:lpstr>
      <vt:lpstr>KPI 3: Attrition rate Vs Monthly income stats</vt:lpstr>
      <vt:lpstr>KPI 4: Average working years for each Department</vt:lpstr>
      <vt:lpstr>KPI 5: Job Role Vs Work life balance</vt:lpstr>
      <vt:lpstr>KPI 6: Attrition rate Vs Year since last promotion relation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Raunak Barman</dc:creator>
  <cp:lastModifiedBy>Sandya M V</cp:lastModifiedBy>
  <cp:revision>35</cp:revision>
  <dcterms:created xsi:type="dcterms:W3CDTF">2023-04-05T05:34:28Z</dcterms:created>
  <dcterms:modified xsi:type="dcterms:W3CDTF">2024-02-15T16:56:52Z</dcterms:modified>
</cp:coreProperties>
</file>