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 id="257" r:id="rId3"/>
    <p:sldId id="274" r:id="rId4"/>
    <p:sldId id="266" r:id="rId5"/>
    <p:sldId id="286" r:id="rId6"/>
    <p:sldId id="287" r:id="rId7"/>
    <p:sldId id="283" r:id="rId8"/>
    <p:sldId id="284" r:id="rId9"/>
    <p:sldId id="278" r:id="rId10"/>
    <p:sldId id="279" r:id="rId11"/>
    <p:sldId id="276" r:id="rId12"/>
    <p:sldId id="275" r:id="rId13"/>
    <p:sldId id="288" r:id="rId14"/>
    <p:sldId id="291" r:id="rId15"/>
    <p:sldId id="293" r:id="rId16"/>
    <p:sldId id="295" r:id="rId17"/>
    <p:sldId id="296" r:id="rId18"/>
    <p:sldId id="306" r:id="rId19"/>
    <p:sldId id="281" r:id="rId20"/>
    <p:sldId id="307" r:id="rId21"/>
    <p:sldId id="309" r:id="rId22"/>
    <p:sldId id="308" r:id="rId23"/>
    <p:sldId id="282" r:id="rId24"/>
    <p:sldId id="311" r:id="rId25"/>
    <p:sldId id="312" r:id="rId26"/>
    <p:sldId id="314" r:id="rId27"/>
    <p:sldId id="298" r:id="rId28"/>
    <p:sldId id="300" r:id="rId29"/>
    <p:sldId id="302" r:id="rId30"/>
    <p:sldId id="303" r:id="rId31"/>
    <p:sldId id="304" r:id="rId32"/>
    <p:sldId id="305" r:id="rId33"/>
    <p:sldId id="259" r:id="rId34"/>
    <p:sldId id="31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947E1-C0F6-52B8-D1C3-A917812E6ED0}" v="185" dt="2022-07-11T15:57:22.163"/>
    <p1510:client id="{854BC98B-8001-BB8C-C851-F608DB0BEB3C}" v="1747" dt="2022-07-12T09:06:44.149"/>
    <p1510:client id="{9832487C-EA7D-5C0D-8CEF-1682C3A04072}" v="174" dt="2022-07-11T10:39:06.370"/>
    <p1510:client id="{B6ABF5E1-196D-2326-FB39-F4A8ECCD3499}" v="5" dt="2022-04-07T11:15:11.924"/>
    <p1510:client id="{CC168707-4F69-29E9-C34D-10EB752E15C6}" v="122" dt="2022-07-11T08:59:48.297"/>
    <p1510:client id="{DA03EF83-9E92-4557-91D9-B4701CEC8099}" v="28" dt="2022-04-07T11:14:57.207"/>
    <p1510:client id="{E0461EBC-9362-4518-9D61-9B1B58C2C40D}" v="51" dt="2022-07-12T10:08:45.472"/>
    <p1510:client id="{EF9CA068-B2F6-0A5B-3033-17D08A675F92}" v="83" dt="2022-04-07T19:02:55.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51EFC-C919-4872-9690-37D54CC42C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1B5AEB3-3EE0-4DF6-9F83-AFBF6387AB9C}">
      <dgm:prSet/>
      <dgm:spPr/>
      <dgm:t>
        <a:bodyPr/>
        <a:lstStyle/>
        <a:p>
          <a:r>
            <a:rPr lang="en-US"/>
            <a:t>AGENDA:</a:t>
          </a:r>
        </a:p>
      </dgm:t>
    </dgm:pt>
    <dgm:pt modelId="{EE927D77-B1B4-4773-AB18-F00C36BDAD30}" type="parTrans" cxnId="{967A5FFF-5402-4333-8004-2E153D3D246F}">
      <dgm:prSet/>
      <dgm:spPr/>
      <dgm:t>
        <a:bodyPr/>
        <a:lstStyle/>
        <a:p>
          <a:endParaRPr lang="en-US"/>
        </a:p>
      </dgm:t>
    </dgm:pt>
    <dgm:pt modelId="{36C2C087-675E-4164-8F4E-5C24D0A9C9F4}" type="sibTrans" cxnId="{967A5FFF-5402-4333-8004-2E153D3D246F}">
      <dgm:prSet/>
      <dgm:spPr/>
      <dgm:t>
        <a:bodyPr/>
        <a:lstStyle/>
        <a:p>
          <a:endParaRPr lang="en-US"/>
        </a:p>
      </dgm:t>
    </dgm:pt>
    <dgm:pt modelId="{D64F6D34-0840-4B7A-BD3F-922264E3EA92}">
      <dgm:prSet/>
      <dgm:spPr/>
      <dgm:t>
        <a:bodyPr/>
        <a:lstStyle/>
        <a:p>
          <a:r>
            <a:rPr lang="en-US"/>
            <a:t>What is DevOps?</a:t>
          </a:r>
        </a:p>
      </dgm:t>
    </dgm:pt>
    <dgm:pt modelId="{B53202EF-DF6D-4B0B-89DD-25C598257E5C}" type="parTrans" cxnId="{8D8BDD9F-0630-4918-B643-AB5C4CBEE874}">
      <dgm:prSet/>
      <dgm:spPr/>
      <dgm:t>
        <a:bodyPr/>
        <a:lstStyle/>
        <a:p>
          <a:endParaRPr lang="en-US"/>
        </a:p>
      </dgm:t>
    </dgm:pt>
    <dgm:pt modelId="{AB9AAB27-E81C-4234-B81A-59DE2B4149CF}" type="sibTrans" cxnId="{8D8BDD9F-0630-4918-B643-AB5C4CBEE874}">
      <dgm:prSet/>
      <dgm:spPr/>
      <dgm:t>
        <a:bodyPr/>
        <a:lstStyle/>
        <a:p>
          <a:endParaRPr lang="en-US"/>
        </a:p>
      </dgm:t>
    </dgm:pt>
    <dgm:pt modelId="{32BF1036-27EC-4CD9-A20C-90A0044DA4EF}">
      <dgm:prSet/>
      <dgm:spPr/>
      <dgm:t>
        <a:bodyPr/>
        <a:lstStyle/>
        <a:p>
          <a:pPr rtl="0"/>
          <a:r>
            <a:rPr lang="en-US"/>
            <a:t>DevOps Lifecycle</a:t>
          </a:r>
        </a:p>
      </dgm:t>
    </dgm:pt>
    <dgm:pt modelId="{F2C33783-F23D-4798-BBAD-E8CB457C6BE0}" type="parTrans" cxnId="{60699875-9B8B-4244-A9DD-6E3D970FFB83}">
      <dgm:prSet/>
      <dgm:spPr/>
      <dgm:t>
        <a:bodyPr/>
        <a:lstStyle/>
        <a:p>
          <a:endParaRPr lang="en-US"/>
        </a:p>
      </dgm:t>
    </dgm:pt>
    <dgm:pt modelId="{4733426E-6EA6-4168-A2B0-FCC9F6163BC6}" type="sibTrans" cxnId="{60699875-9B8B-4244-A9DD-6E3D970FFB83}">
      <dgm:prSet/>
      <dgm:spPr/>
      <dgm:t>
        <a:bodyPr/>
        <a:lstStyle/>
        <a:p>
          <a:endParaRPr lang="en-US"/>
        </a:p>
      </dgm:t>
    </dgm:pt>
    <dgm:pt modelId="{53E2E7E9-874E-4AA2-8535-6F3ABD77F8B4}">
      <dgm:prSet/>
      <dgm:spPr/>
      <dgm:t>
        <a:bodyPr/>
        <a:lstStyle/>
        <a:p>
          <a:pPr rtl="0"/>
          <a:r>
            <a:rPr lang="en-US"/>
            <a:t>DevOps </a:t>
          </a:r>
          <a:r>
            <a:rPr lang="en-US">
              <a:latin typeface="Bookman Old Style" panose="020F0302020204030204"/>
            </a:rPr>
            <a:t>solutions to  dev&amp;Ops team</a:t>
          </a:r>
          <a:endParaRPr lang="en-US"/>
        </a:p>
      </dgm:t>
    </dgm:pt>
    <dgm:pt modelId="{586CDB93-918F-4495-B134-54550F54FA33}" type="parTrans" cxnId="{9EF9FA4A-18B4-4337-A377-BD5EBBCB8DEF}">
      <dgm:prSet/>
      <dgm:spPr/>
      <dgm:t>
        <a:bodyPr/>
        <a:lstStyle/>
        <a:p>
          <a:endParaRPr lang="en-US"/>
        </a:p>
      </dgm:t>
    </dgm:pt>
    <dgm:pt modelId="{D635F8A3-8F8D-4D9A-AD96-18BBBA2D134E}" type="sibTrans" cxnId="{9EF9FA4A-18B4-4337-A377-BD5EBBCB8DEF}">
      <dgm:prSet/>
      <dgm:spPr/>
      <dgm:t>
        <a:bodyPr/>
        <a:lstStyle/>
        <a:p>
          <a:endParaRPr lang="en-US"/>
        </a:p>
      </dgm:t>
    </dgm:pt>
    <dgm:pt modelId="{6393546C-4CE3-4EA3-B874-BBEAAAB74179}">
      <dgm:prSet/>
      <dgm:spPr/>
      <dgm:t>
        <a:bodyPr/>
        <a:lstStyle/>
        <a:p>
          <a:r>
            <a:rPr lang="en-US"/>
            <a:t>DevOps Automation Tools</a:t>
          </a:r>
        </a:p>
      </dgm:t>
    </dgm:pt>
    <dgm:pt modelId="{DAAE078B-54D0-4A64-A401-4D997D343469}" type="parTrans" cxnId="{B4CB0F6B-B454-4972-891D-D04C809C0CB0}">
      <dgm:prSet/>
      <dgm:spPr/>
      <dgm:t>
        <a:bodyPr/>
        <a:lstStyle/>
        <a:p>
          <a:endParaRPr lang="en-US"/>
        </a:p>
      </dgm:t>
    </dgm:pt>
    <dgm:pt modelId="{6DB39304-4D1E-4AB2-9336-DCA293CCA571}" type="sibTrans" cxnId="{B4CB0F6B-B454-4972-891D-D04C809C0CB0}">
      <dgm:prSet/>
      <dgm:spPr/>
      <dgm:t>
        <a:bodyPr/>
        <a:lstStyle/>
        <a:p>
          <a:endParaRPr lang="en-US"/>
        </a:p>
      </dgm:t>
    </dgm:pt>
    <dgm:pt modelId="{3FBBF14E-9BDC-4CB0-85D3-6D1267D4D1D0}">
      <dgm:prSet phldr="0"/>
      <dgm:spPr/>
      <dgm:t>
        <a:bodyPr/>
        <a:lstStyle/>
        <a:p>
          <a:pPr rtl="0"/>
          <a:r>
            <a:rPr lang="en-US">
              <a:latin typeface="Bookman Old Style" panose="020F0302020204030204"/>
            </a:rPr>
            <a:t>AWS services </a:t>
          </a:r>
        </a:p>
      </dgm:t>
    </dgm:pt>
    <dgm:pt modelId="{A3C08878-FADA-45A8-AA78-7B53A5E9E7BE}" type="parTrans" cxnId="{3A91E23F-F48D-43D8-AC6C-FAF67732ED05}">
      <dgm:prSet/>
      <dgm:spPr/>
    </dgm:pt>
    <dgm:pt modelId="{16DB1BDC-8597-41CD-9B36-54A3FB029DDC}" type="sibTrans" cxnId="{3A91E23F-F48D-43D8-AC6C-FAF67732ED05}">
      <dgm:prSet/>
      <dgm:spPr/>
    </dgm:pt>
    <dgm:pt modelId="{154C77AF-0669-4D7B-A7EB-E07F52A933B6}" type="pres">
      <dgm:prSet presAssocID="{D7F51EFC-C919-4872-9690-37D54CC42C2C}" presName="linear" presStyleCnt="0">
        <dgm:presLayoutVars>
          <dgm:animLvl val="lvl"/>
          <dgm:resizeHandles val="exact"/>
        </dgm:presLayoutVars>
      </dgm:prSet>
      <dgm:spPr/>
    </dgm:pt>
    <dgm:pt modelId="{77A386DB-578E-4D48-91DD-AE3B04785351}" type="pres">
      <dgm:prSet presAssocID="{F1B5AEB3-3EE0-4DF6-9F83-AFBF6387AB9C}" presName="parentText" presStyleLbl="node1" presStyleIdx="0" presStyleCnt="1">
        <dgm:presLayoutVars>
          <dgm:chMax val="0"/>
          <dgm:bulletEnabled val="1"/>
        </dgm:presLayoutVars>
      </dgm:prSet>
      <dgm:spPr/>
    </dgm:pt>
    <dgm:pt modelId="{F8502F12-A98B-4544-BC82-84409166C6C8}" type="pres">
      <dgm:prSet presAssocID="{F1B5AEB3-3EE0-4DF6-9F83-AFBF6387AB9C}" presName="childText" presStyleLbl="revTx" presStyleIdx="0" presStyleCnt="1">
        <dgm:presLayoutVars>
          <dgm:bulletEnabled val="1"/>
        </dgm:presLayoutVars>
      </dgm:prSet>
      <dgm:spPr/>
    </dgm:pt>
  </dgm:ptLst>
  <dgm:cxnLst>
    <dgm:cxn modelId="{27EA6806-0293-4DE7-AD5E-383BD27D7A46}" type="presOf" srcId="{6393546C-4CE3-4EA3-B874-BBEAAAB74179}" destId="{F8502F12-A98B-4544-BC82-84409166C6C8}" srcOrd="0" destOrd="3" presId="urn:microsoft.com/office/officeart/2005/8/layout/vList2"/>
    <dgm:cxn modelId="{A3663E0C-E6EB-406B-B988-507A2C885D65}" type="presOf" srcId="{3FBBF14E-9BDC-4CB0-85D3-6D1267D4D1D0}" destId="{F8502F12-A98B-4544-BC82-84409166C6C8}" srcOrd="0" destOrd="4" presId="urn:microsoft.com/office/officeart/2005/8/layout/vList2"/>
    <dgm:cxn modelId="{2D79E03A-856B-42F8-9077-90FB2A379FF9}" type="presOf" srcId="{D64F6D34-0840-4B7A-BD3F-922264E3EA92}" destId="{F8502F12-A98B-4544-BC82-84409166C6C8}" srcOrd="0" destOrd="0" presId="urn:microsoft.com/office/officeart/2005/8/layout/vList2"/>
    <dgm:cxn modelId="{3A91E23F-F48D-43D8-AC6C-FAF67732ED05}" srcId="{F1B5AEB3-3EE0-4DF6-9F83-AFBF6387AB9C}" destId="{3FBBF14E-9BDC-4CB0-85D3-6D1267D4D1D0}" srcOrd="4" destOrd="0" parTransId="{A3C08878-FADA-45A8-AA78-7B53A5E9E7BE}" sibTransId="{16DB1BDC-8597-41CD-9B36-54A3FB029DDC}"/>
    <dgm:cxn modelId="{9EF9FA4A-18B4-4337-A377-BD5EBBCB8DEF}" srcId="{F1B5AEB3-3EE0-4DF6-9F83-AFBF6387AB9C}" destId="{53E2E7E9-874E-4AA2-8535-6F3ABD77F8B4}" srcOrd="2" destOrd="0" parTransId="{586CDB93-918F-4495-B134-54550F54FA33}" sibTransId="{D635F8A3-8F8D-4D9A-AD96-18BBBA2D134E}"/>
    <dgm:cxn modelId="{B4CB0F6B-B454-4972-891D-D04C809C0CB0}" srcId="{F1B5AEB3-3EE0-4DF6-9F83-AFBF6387AB9C}" destId="{6393546C-4CE3-4EA3-B874-BBEAAAB74179}" srcOrd="3" destOrd="0" parTransId="{DAAE078B-54D0-4A64-A401-4D997D343469}" sibTransId="{6DB39304-4D1E-4AB2-9336-DCA293CCA571}"/>
    <dgm:cxn modelId="{60699875-9B8B-4244-A9DD-6E3D970FFB83}" srcId="{F1B5AEB3-3EE0-4DF6-9F83-AFBF6387AB9C}" destId="{32BF1036-27EC-4CD9-A20C-90A0044DA4EF}" srcOrd="1" destOrd="0" parTransId="{F2C33783-F23D-4798-BBAD-E8CB457C6BE0}" sibTransId="{4733426E-6EA6-4168-A2B0-FCC9F6163BC6}"/>
    <dgm:cxn modelId="{A8E3BB7D-D270-45A8-B689-04F995F923D3}" type="presOf" srcId="{32BF1036-27EC-4CD9-A20C-90A0044DA4EF}" destId="{F8502F12-A98B-4544-BC82-84409166C6C8}" srcOrd="0" destOrd="1" presId="urn:microsoft.com/office/officeart/2005/8/layout/vList2"/>
    <dgm:cxn modelId="{519A6A8B-4D68-46F6-B7FC-D69551318F35}" type="presOf" srcId="{F1B5AEB3-3EE0-4DF6-9F83-AFBF6387AB9C}" destId="{77A386DB-578E-4D48-91DD-AE3B04785351}" srcOrd="0" destOrd="0" presId="urn:microsoft.com/office/officeart/2005/8/layout/vList2"/>
    <dgm:cxn modelId="{8D8BDD9F-0630-4918-B643-AB5C4CBEE874}" srcId="{F1B5AEB3-3EE0-4DF6-9F83-AFBF6387AB9C}" destId="{D64F6D34-0840-4B7A-BD3F-922264E3EA92}" srcOrd="0" destOrd="0" parTransId="{B53202EF-DF6D-4B0B-89DD-25C598257E5C}" sibTransId="{AB9AAB27-E81C-4234-B81A-59DE2B4149CF}"/>
    <dgm:cxn modelId="{C20AF3DB-8627-4EFF-89A8-06E080BE038E}" type="presOf" srcId="{D7F51EFC-C919-4872-9690-37D54CC42C2C}" destId="{154C77AF-0669-4D7B-A7EB-E07F52A933B6}" srcOrd="0" destOrd="0" presId="urn:microsoft.com/office/officeart/2005/8/layout/vList2"/>
    <dgm:cxn modelId="{44D05EDF-A694-4027-968C-246C31A8AC50}" type="presOf" srcId="{53E2E7E9-874E-4AA2-8535-6F3ABD77F8B4}" destId="{F8502F12-A98B-4544-BC82-84409166C6C8}" srcOrd="0" destOrd="2" presId="urn:microsoft.com/office/officeart/2005/8/layout/vList2"/>
    <dgm:cxn modelId="{967A5FFF-5402-4333-8004-2E153D3D246F}" srcId="{D7F51EFC-C919-4872-9690-37D54CC42C2C}" destId="{F1B5AEB3-3EE0-4DF6-9F83-AFBF6387AB9C}" srcOrd="0" destOrd="0" parTransId="{EE927D77-B1B4-4773-AB18-F00C36BDAD30}" sibTransId="{36C2C087-675E-4164-8F4E-5C24D0A9C9F4}"/>
    <dgm:cxn modelId="{FB5BB5FD-9229-4B9A-8582-EBD10A5398F7}" type="presParOf" srcId="{154C77AF-0669-4D7B-A7EB-E07F52A933B6}" destId="{77A386DB-578E-4D48-91DD-AE3B04785351}" srcOrd="0" destOrd="0" presId="urn:microsoft.com/office/officeart/2005/8/layout/vList2"/>
    <dgm:cxn modelId="{CD967340-2870-420A-8417-1FB32BD6BFB6}" type="presParOf" srcId="{154C77AF-0669-4D7B-A7EB-E07F52A933B6}" destId="{F8502F12-A98B-4544-BC82-84409166C6C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0A39DF-CB1A-4AB0-A1CE-097AA557383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BDA33C4-FE52-49BC-BD0C-BC31D65217EC}">
      <dgm:prSet/>
      <dgm:spPr/>
      <dgm:t>
        <a:bodyPr/>
        <a:lstStyle/>
        <a:p>
          <a:pPr>
            <a:lnSpc>
              <a:spcPct val="100000"/>
            </a:lnSpc>
          </a:pPr>
          <a:r>
            <a:rPr lang="en-US"/>
            <a:t>Ansible is an open soucre IT configuration Management ,Deployment &amp; Orchestration tool.</a:t>
          </a:r>
        </a:p>
      </dgm:t>
    </dgm:pt>
    <dgm:pt modelId="{BBDC2A08-127C-4029-AF75-3346717DA421}" type="parTrans" cxnId="{E98956F7-2013-4FF3-9DF2-2BC13F3C775C}">
      <dgm:prSet/>
      <dgm:spPr/>
      <dgm:t>
        <a:bodyPr/>
        <a:lstStyle/>
        <a:p>
          <a:endParaRPr lang="en-US"/>
        </a:p>
      </dgm:t>
    </dgm:pt>
    <dgm:pt modelId="{DE8EF83B-BCBB-4317-81AE-B4CA7F7C02D6}" type="sibTrans" cxnId="{E98956F7-2013-4FF3-9DF2-2BC13F3C775C}">
      <dgm:prSet/>
      <dgm:spPr/>
      <dgm:t>
        <a:bodyPr/>
        <a:lstStyle/>
        <a:p>
          <a:endParaRPr lang="en-US"/>
        </a:p>
      </dgm:t>
    </dgm:pt>
    <dgm:pt modelId="{D008F853-83BF-422F-B149-36D1CDC2665E}">
      <dgm:prSet/>
      <dgm:spPr/>
      <dgm:t>
        <a:bodyPr/>
        <a:lstStyle/>
        <a:p>
          <a:pPr>
            <a:lnSpc>
              <a:spcPct val="100000"/>
            </a:lnSpc>
          </a:pPr>
          <a:r>
            <a:rPr lang="en-US"/>
            <a:t>Its aims to provide large productivity gains to a wide variety of automation challenges.</a:t>
          </a:r>
        </a:p>
      </dgm:t>
    </dgm:pt>
    <dgm:pt modelId="{DABD82D8-8489-4933-A344-7318EA0C6074}" type="parTrans" cxnId="{93EEF013-C729-4F39-A411-3788C943689C}">
      <dgm:prSet/>
      <dgm:spPr/>
      <dgm:t>
        <a:bodyPr/>
        <a:lstStyle/>
        <a:p>
          <a:endParaRPr lang="en-US"/>
        </a:p>
      </dgm:t>
    </dgm:pt>
    <dgm:pt modelId="{1672EFC9-8AB3-4509-B932-7166898DD640}" type="sibTrans" cxnId="{93EEF013-C729-4F39-A411-3788C943689C}">
      <dgm:prSet/>
      <dgm:spPr/>
      <dgm:t>
        <a:bodyPr/>
        <a:lstStyle/>
        <a:p>
          <a:endParaRPr lang="en-US"/>
        </a:p>
      </dgm:t>
    </dgm:pt>
    <dgm:pt modelId="{92960339-853F-46D3-A6EE-E99C8A44D56C}">
      <dgm:prSet/>
      <dgm:spPr/>
      <dgm:t>
        <a:bodyPr/>
        <a:lstStyle/>
        <a:p>
          <a:pPr>
            <a:lnSpc>
              <a:spcPct val="100000"/>
            </a:lnSpc>
          </a:pPr>
          <a:r>
            <a:rPr lang="en-US"/>
            <a:t>This tool is very simple to use yet powerful enough to automate complex multi-tier IT application environments </a:t>
          </a:r>
        </a:p>
      </dgm:t>
    </dgm:pt>
    <dgm:pt modelId="{63A872AB-00BE-4F1B-901E-39B64EB238E3}" type="parTrans" cxnId="{E366507A-EB84-448A-92D8-5A7D46A70FBB}">
      <dgm:prSet/>
      <dgm:spPr/>
      <dgm:t>
        <a:bodyPr/>
        <a:lstStyle/>
        <a:p>
          <a:endParaRPr lang="en-US"/>
        </a:p>
      </dgm:t>
    </dgm:pt>
    <dgm:pt modelId="{4B098DB7-AEE4-4309-B050-A230B0437E29}" type="sibTrans" cxnId="{E366507A-EB84-448A-92D8-5A7D46A70FBB}">
      <dgm:prSet/>
      <dgm:spPr/>
      <dgm:t>
        <a:bodyPr/>
        <a:lstStyle/>
        <a:p>
          <a:endParaRPr lang="en-US"/>
        </a:p>
      </dgm:t>
    </dgm:pt>
    <dgm:pt modelId="{C91115FD-3D55-4CC2-9F4B-39B1BE7C6DAB}" type="pres">
      <dgm:prSet presAssocID="{900A39DF-CB1A-4AB0-A1CE-097AA557383F}" presName="root" presStyleCnt="0">
        <dgm:presLayoutVars>
          <dgm:dir/>
          <dgm:resizeHandles val="exact"/>
        </dgm:presLayoutVars>
      </dgm:prSet>
      <dgm:spPr/>
    </dgm:pt>
    <dgm:pt modelId="{C7C9182B-CCA0-4811-93B8-E5F0114E4720}" type="pres">
      <dgm:prSet presAssocID="{9BDA33C4-FE52-49BC-BD0C-BC31D65217EC}" presName="compNode" presStyleCnt="0"/>
      <dgm:spPr/>
    </dgm:pt>
    <dgm:pt modelId="{2C090C3C-8331-4F86-A8AB-01FBB53206CD}" type="pres">
      <dgm:prSet presAssocID="{9BDA33C4-FE52-49BC-BD0C-BC31D65217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7619FE0F-58B8-4DAD-9835-E0B3D658F907}" type="pres">
      <dgm:prSet presAssocID="{9BDA33C4-FE52-49BC-BD0C-BC31D65217EC}" presName="spaceRect" presStyleCnt="0"/>
      <dgm:spPr/>
    </dgm:pt>
    <dgm:pt modelId="{443E786B-5334-41D7-8D42-D1695CD723B5}" type="pres">
      <dgm:prSet presAssocID="{9BDA33C4-FE52-49BC-BD0C-BC31D65217EC}" presName="textRect" presStyleLbl="revTx" presStyleIdx="0" presStyleCnt="3">
        <dgm:presLayoutVars>
          <dgm:chMax val="1"/>
          <dgm:chPref val="1"/>
        </dgm:presLayoutVars>
      </dgm:prSet>
      <dgm:spPr/>
    </dgm:pt>
    <dgm:pt modelId="{951099BA-DEB9-4917-B73F-3798EDAE94F9}" type="pres">
      <dgm:prSet presAssocID="{DE8EF83B-BCBB-4317-81AE-B4CA7F7C02D6}" presName="sibTrans" presStyleCnt="0"/>
      <dgm:spPr/>
    </dgm:pt>
    <dgm:pt modelId="{3C1963C5-7BF6-4D6C-A0D2-6AE4AC15DF4F}" type="pres">
      <dgm:prSet presAssocID="{D008F853-83BF-422F-B149-36D1CDC2665E}" presName="compNode" presStyleCnt="0"/>
      <dgm:spPr/>
    </dgm:pt>
    <dgm:pt modelId="{A4869625-4808-46B3-9D66-6C7408A0AEB5}" type="pres">
      <dgm:prSet presAssocID="{D008F853-83BF-422F-B149-36D1CDC266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68D7FA13-7EDD-4BF5-9532-11EDFA133180}" type="pres">
      <dgm:prSet presAssocID="{D008F853-83BF-422F-B149-36D1CDC2665E}" presName="spaceRect" presStyleCnt="0"/>
      <dgm:spPr/>
    </dgm:pt>
    <dgm:pt modelId="{C255D3EF-68E0-42EF-8509-E91F8057D559}" type="pres">
      <dgm:prSet presAssocID="{D008F853-83BF-422F-B149-36D1CDC2665E}" presName="textRect" presStyleLbl="revTx" presStyleIdx="1" presStyleCnt="3">
        <dgm:presLayoutVars>
          <dgm:chMax val="1"/>
          <dgm:chPref val="1"/>
        </dgm:presLayoutVars>
      </dgm:prSet>
      <dgm:spPr/>
    </dgm:pt>
    <dgm:pt modelId="{D863061A-4D3D-4BA8-B51E-1D5A7F1A596F}" type="pres">
      <dgm:prSet presAssocID="{1672EFC9-8AB3-4509-B932-7166898DD640}" presName="sibTrans" presStyleCnt="0"/>
      <dgm:spPr/>
    </dgm:pt>
    <dgm:pt modelId="{3639CA55-4131-4A50-AC0D-74F789C471F7}" type="pres">
      <dgm:prSet presAssocID="{92960339-853F-46D3-A6EE-E99C8A44D56C}" presName="compNode" presStyleCnt="0"/>
      <dgm:spPr/>
    </dgm:pt>
    <dgm:pt modelId="{0BF6E848-3D6A-4369-87C9-795199D32A5F}" type="pres">
      <dgm:prSet presAssocID="{92960339-853F-46D3-A6EE-E99C8A44D5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9E16F969-A23C-4E05-A26B-8E7E1D20D57B}" type="pres">
      <dgm:prSet presAssocID="{92960339-853F-46D3-A6EE-E99C8A44D56C}" presName="spaceRect" presStyleCnt="0"/>
      <dgm:spPr/>
    </dgm:pt>
    <dgm:pt modelId="{967FE57E-2C6D-46D3-BF93-C430E2EE0C35}" type="pres">
      <dgm:prSet presAssocID="{92960339-853F-46D3-A6EE-E99C8A44D56C}" presName="textRect" presStyleLbl="revTx" presStyleIdx="2" presStyleCnt="3">
        <dgm:presLayoutVars>
          <dgm:chMax val="1"/>
          <dgm:chPref val="1"/>
        </dgm:presLayoutVars>
      </dgm:prSet>
      <dgm:spPr/>
    </dgm:pt>
  </dgm:ptLst>
  <dgm:cxnLst>
    <dgm:cxn modelId="{93EEF013-C729-4F39-A411-3788C943689C}" srcId="{900A39DF-CB1A-4AB0-A1CE-097AA557383F}" destId="{D008F853-83BF-422F-B149-36D1CDC2665E}" srcOrd="1" destOrd="0" parTransId="{DABD82D8-8489-4933-A344-7318EA0C6074}" sibTransId="{1672EFC9-8AB3-4509-B932-7166898DD640}"/>
    <dgm:cxn modelId="{88385233-722D-47CA-871D-3F66AAFD42CC}" type="presOf" srcId="{9BDA33C4-FE52-49BC-BD0C-BC31D65217EC}" destId="{443E786B-5334-41D7-8D42-D1695CD723B5}" srcOrd="0" destOrd="0" presId="urn:microsoft.com/office/officeart/2018/2/layout/IconLabelList"/>
    <dgm:cxn modelId="{F45CD668-14EA-48F1-852D-3F84BA0466A1}" type="presOf" srcId="{D008F853-83BF-422F-B149-36D1CDC2665E}" destId="{C255D3EF-68E0-42EF-8509-E91F8057D559}" srcOrd="0" destOrd="0" presId="urn:microsoft.com/office/officeart/2018/2/layout/IconLabelList"/>
    <dgm:cxn modelId="{4A8ED657-FAFA-488B-90E6-5ACB54C2F7E3}" type="presOf" srcId="{900A39DF-CB1A-4AB0-A1CE-097AA557383F}" destId="{C91115FD-3D55-4CC2-9F4B-39B1BE7C6DAB}" srcOrd="0" destOrd="0" presId="urn:microsoft.com/office/officeart/2018/2/layout/IconLabelList"/>
    <dgm:cxn modelId="{E366507A-EB84-448A-92D8-5A7D46A70FBB}" srcId="{900A39DF-CB1A-4AB0-A1CE-097AA557383F}" destId="{92960339-853F-46D3-A6EE-E99C8A44D56C}" srcOrd="2" destOrd="0" parTransId="{63A872AB-00BE-4F1B-901E-39B64EB238E3}" sibTransId="{4B098DB7-AEE4-4309-B050-A230B0437E29}"/>
    <dgm:cxn modelId="{B77FBDDB-C1EF-44C4-87AE-BBB063AA54C4}" type="presOf" srcId="{92960339-853F-46D3-A6EE-E99C8A44D56C}" destId="{967FE57E-2C6D-46D3-BF93-C430E2EE0C35}" srcOrd="0" destOrd="0" presId="urn:microsoft.com/office/officeart/2018/2/layout/IconLabelList"/>
    <dgm:cxn modelId="{E98956F7-2013-4FF3-9DF2-2BC13F3C775C}" srcId="{900A39DF-CB1A-4AB0-A1CE-097AA557383F}" destId="{9BDA33C4-FE52-49BC-BD0C-BC31D65217EC}" srcOrd="0" destOrd="0" parTransId="{BBDC2A08-127C-4029-AF75-3346717DA421}" sibTransId="{DE8EF83B-BCBB-4317-81AE-B4CA7F7C02D6}"/>
    <dgm:cxn modelId="{15CCB8A2-7EC1-4C73-93A7-F76D849AC242}" type="presParOf" srcId="{C91115FD-3D55-4CC2-9F4B-39B1BE7C6DAB}" destId="{C7C9182B-CCA0-4811-93B8-E5F0114E4720}" srcOrd="0" destOrd="0" presId="urn:microsoft.com/office/officeart/2018/2/layout/IconLabelList"/>
    <dgm:cxn modelId="{01E81C79-1710-4738-8ABE-C872D0456866}" type="presParOf" srcId="{C7C9182B-CCA0-4811-93B8-E5F0114E4720}" destId="{2C090C3C-8331-4F86-A8AB-01FBB53206CD}" srcOrd="0" destOrd="0" presId="urn:microsoft.com/office/officeart/2018/2/layout/IconLabelList"/>
    <dgm:cxn modelId="{09B28EF0-2A12-407D-8956-A48BF9E36C3E}" type="presParOf" srcId="{C7C9182B-CCA0-4811-93B8-E5F0114E4720}" destId="{7619FE0F-58B8-4DAD-9835-E0B3D658F907}" srcOrd="1" destOrd="0" presId="urn:microsoft.com/office/officeart/2018/2/layout/IconLabelList"/>
    <dgm:cxn modelId="{5EB17CF6-9CF0-4F6C-8747-103D9069A274}" type="presParOf" srcId="{C7C9182B-CCA0-4811-93B8-E5F0114E4720}" destId="{443E786B-5334-41D7-8D42-D1695CD723B5}" srcOrd="2" destOrd="0" presId="urn:microsoft.com/office/officeart/2018/2/layout/IconLabelList"/>
    <dgm:cxn modelId="{8DBAAFF8-326B-48FD-9F58-F6B0B6D5E9B8}" type="presParOf" srcId="{C91115FD-3D55-4CC2-9F4B-39B1BE7C6DAB}" destId="{951099BA-DEB9-4917-B73F-3798EDAE94F9}" srcOrd="1" destOrd="0" presId="urn:microsoft.com/office/officeart/2018/2/layout/IconLabelList"/>
    <dgm:cxn modelId="{F65282A7-EA6A-40EB-A27D-2BAD02BD44B9}" type="presParOf" srcId="{C91115FD-3D55-4CC2-9F4B-39B1BE7C6DAB}" destId="{3C1963C5-7BF6-4D6C-A0D2-6AE4AC15DF4F}" srcOrd="2" destOrd="0" presId="urn:microsoft.com/office/officeart/2018/2/layout/IconLabelList"/>
    <dgm:cxn modelId="{13C02328-0941-4DC2-A26B-996AB9A59A57}" type="presParOf" srcId="{3C1963C5-7BF6-4D6C-A0D2-6AE4AC15DF4F}" destId="{A4869625-4808-46B3-9D66-6C7408A0AEB5}" srcOrd="0" destOrd="0" presId="urn:microsoft.com/office/officeart/2018/2/layout/IconLabelList"/>
    <dgm:cxn modelId="{660788BB-B5DB-41AB-AB1F-F876F9ADC994}" type="presParOf" srcId="{3C1963C5-7BF6-4D6C-A0D2-6AE4AC15DF4F}" destId="{68D7FA13-7EDD-4BF5-9532-11EDFA133180}" srcOrd="1" destOrd="0" presId="urn:microsoft.com/office/officeart/2018/2/layout/IconLabelList"/>
    <dgm:cxn modelId="{0BF37A30-ADAC-4AF3-B50E-638D0C1918D0}" type="presParOf" srcId="{3C1963C5-7BF6-4D6C-A0D2-6AE4AC15DF4F}" destId="{C255D3EF-68E0-42EF-8509-E91F8057D559}" srcOrd="2" destOrd="0" presId="urn:microsoft.com/office/officeart/2018/2/layout/IconLabelList"/>
    <dgm:cxn modelId="{A6794A3A-2D2C-4C89-9B73-BB74090652E9}" type="presParOf" srcId="{C91115FD-3D55-4CC2-9F4B-39B1BE7C6DAB}" destId="{D863061A-4D3D-4BA8-B51E-1D5A7F1A596F}" srcOrd="3" destOrd="0" presId="urn:microsoft.com/office/officeart/2018/2/layout/IconLabelList"/>
    <dgm:cxn modelId="{C541BBD5-E1BF-4BC4-85CF-C1C1516E4290}" type="presParOf" srcId="{C91115FD-3D55-4CC2-9F4B-39B1BE7C6DAB}" destId="{3639CA55-4131-4A50-AC0D-74F789C471F7}" srcOrd="4" destOrd="0" presId="urn:microsoft.com/office/officeart/2018/2/layout/IconLabelList"/>
    <dgm:cxn modelId="{1F686FEA-D584-4376-8C2A-684281D125C9}" type="presParOf" srcId="{3639CA55-4131-4A50-AC0D-74F789C471F7}" destId="{0BF6E848-3D6A-4369-87C9-795199D32A5F}" srcOrd="0" destOrd="0" presId="urn:microsoft.com/office/officeart/2018/2/layout/IconLabelList"/>
    <dgm:cxn modelId="{CF9C36C9-C417-486E-A69B-8AE3D8B05864}" type="presParOf" srcId="{3639CA55-4131-4A50-AC0D-74F789C471F7}" destId="{9E16F969-A23C-4E05-A26B-8E7E1D20D57B}" srcOrd="1" destOrd="0" presId="urn:microsoft.com/office/officeart/2018/2/layout/IconLabelList"/>
    <dgm:cxn modelId="{4F779AB3-F53A-4715-8833-D1BD00A2E6CA}" type="presParOf" srcId="{3639CA55-4131-4A50-AC0D-74F789C471F7}" destId="{967FE57E-2C6D-46D3-BF93-C430E2EE0C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386DB-578E-4D48-91DD-AE3B04785351}">
      <dsp:nvSpPr>
        <dsp:cNvPr id="0" name=""/>
        <dsp:cNvSpPr/>
      </dsp:nvSpPr>
      <dsp:spPr>
        <a:xfrm>
          <a:off x="0" y="85722"/>
          <a:ext cx="6000133" cy="8213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AGENDA:</a:t>
          </a:r>
        </a:p>
      </dsp:txBody>
      <dsp:txXfrm>
        <a:off x="40094" y="125816"/>
        <a:ext cx="5919945" cy="741151"/>
      </dsp:txXfrm>
    </dsp:sp>
    <dsp:sp modelId="{F8502F12-A98B-4544-BC82-84409166C6C8}">
      <dsp:nvSpPr>
        <dsp:cNvPr id="0" name=""/>
        <dsp:cNvSpPr/>
      </dsp:nvSpPr>
      <dsp:spPr>
        <a:xfrm>
          <a:off x="0" y="907062"/>
          <a:ext cx="6000133"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What is DevOps?</a:t>
          </a:r>
        </a:p>
        <a:p>
          <a:pPr marL="285750" lvl="1" indent="-285750" algn="l" defTabSz="1244600" rtl="0">
            <a:lnSpc>
              <a:spcPct val="90000"/>
            </a:lnSpc>
            <a:spcBef>
              <a:spcPct val="0"/>
            </a:spcBef>
            <a:spcAft>
              <a:spcPct val="20000"/>
            </a:spcAft>
            <a:buChar char="•"/>
          </a:pPr>
          <a:r>
            <a:rPr lang="en-US" sz="2800" kern="1200"/>
            <a:t>DevOps Lifecycle</a:t>
          </a:r>
        </a:p>
        <a:p>
          <a:pPr marL="285750" lvl="1" indent="-285750" algn="l" defTabSz="1244600" rtl="0">
            <a:lnSpc>
              <a:spcPct val="90000"/>
            </a:lnSpc>
            <a:spcBef>
              <a:spcPct val="0"/>
            </a:spcBef>
            <a:spcAft>
              <a:spcPct val="20000"/>
            </a:spcAft>
            <a:buChar char="•"/>
          </a:pPr>
          <a:r>
            <a:rPr lang="en-US" sz="2800" kern="1200"/>
            <a:t>DevOps </a:t>
          </a:r>
          <a:r>
            <a:rPr lang="en-US" sz="2800" kern="1200">
              <a:latin typeface="Bookman Old Style" panose="020F0302020204030204"/>
            </a:rPr>
            <a:t>solutions to  dev&amp;Ops team</a:t>
          </a:r>
          <a:endParaRPr lang="en-US" sz="2800" kern="1200"/>
        </a:p>
        <a:p>
          <a:pPr marL="285750" lvl="1" indent="-285750" algn="l" defTabSz="1244600">
            <a:lnSpc>
              <a:spcPct val="90000"/>
            </a:lnSpc>
            <a:spcBef>
              <a:spcPct val="0"/>
            </a:spcBef>
            <a:spcAft>
              <a:spcPct val="20000"/>
            </a:spcAft>
            <a:buChar char="•"/>
          </a:pPr>
          <a:r>
            <a:rPr lang="en-US" sz="2800" kern="1200"/>
            <a:t>DevOps Automation Tools</a:t>
          </a:r>
        </a:p>
        <a:p>
          <a:pPr marL="285750" lvl="1" indent="-285750" algn="l" defTabSz="1244600" rtl="0">
            <a:lnSpc>
              <a:spcPct val="90000"/>
            </a:lnSpc>
            <a:spcBef>
              <a:spcPct val="0"/>
            </a:spcBef>
            <a:spcAft>
              <a:spcPct val="20000"/>
            </a:spcAft>
            <a:buChar char="•"/>
          </a:pPr>
          <a:r>
            <a:rPr lang="en-US" sz="2800" kern="1200">
              <a:latin typeface="Bookman Old Style" panose="020F0302020204030204"/>
            </a:rPr>
            <a:t>AWS services </a:t>
          </a:r>
        </a:p>
      </dsp:txBody>
      <dsp:txXfrm>
        <a:off x="0" y="907062"/>
        <a:ext cx="6000133" cy="2608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90C3C-8331-4F86-A8AB-01FBB53206CD}">
      <dsp:nvSpPr>
        <dsp:cNvPr id="0" name=""/>
        <dsp:cNvSpPr/>
      </dsp:nvSpPr>
      <dsp:spPr>
        <a:xfrm>
          <a:off x="1060852" y="443030"/>
          <a:ext cx="1116707" cy="1116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E786B-5334-41D7-8D42-D1695CD723B5}">
      <dsp:nvSpPr>
        <dsp:cNvPr id="0" name=""/>
        <dsp:cNvSpPr/>
      </dsp:nvSpPr>
      <dsp:spPr>
        <a:xfrm>
          <a:off x="378419" y="1883957"/>
          <a:ext cx="24815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Ansible is an open soucre IT configuration Management ,Deployment &amp; Orchestration tool.</a:t>
          </a:r>
        </a:p>
      </dsp:txBody>
      <dsp:txXfrm>
        <a:off x="378419" y="1883957"/>
        <a:ext cx="2481572" cy="720000"/>
      </dsp:txXfrm>
    </dsp:sp>
    <dsp:sp modelId="{A4869625-4808-46B3-9D66-6C7408A0AEB5}">
      <dsp:nvSpPr>
        <dsp:cNvPr id="0" name=""/>
        <dsp:cNvSpPr/>
      </dsp:nvSpPr>
      <dsp:spPr>
        <a:xfrm>
          <a:off x="3976700" y="443030"/>
          <a:ext cx="1116707" cy="1116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55D3EF-68E0-42EF-8509-E91F8057D559}">
      <dsp:nvSpPr>
        <dsp:cNvPr id="0" name=""/>
        <dsp:cNvSpPr/>
      </dsp:nvSpPr>
      <dsp:spPr>
        <a:xfrm>
          <a:off x="3294267" y="1883957"/>
          <a:ext cx="24815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Its aims to provide large productivity gains to a wide variety of automation challenges.</a:t>
          </a:r>
        </a:p>
      </dsp:txBody>
      <dsp:txXfrm>
        <a:off x="3294267" y="1883957"/>
        <a:ext cx="2481572" cy="720000"/>
      </dsp:txXfrm>
    </dsp:sp>
    <dsp:sp modelId="{0BF6E848-3D6A-4369-87C9-795199D32A5F}">
      <dsp:nvSpPr>
        <dsp:cNvPr id="0" name=""/>
        <dsp:cNvSpPr/>
      </dsp:nvSpPr>
      <dsp:spPr>
        <a:xfrm>
          <a:off x="6892547" y="443030"/>
          <a:ext cx="1116707" cy="1116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FE57E-2C6D-46D3-BF93-C430E2EE0C35}">
      <dsp:nvSpPr>
        <dsp:cNvPr id="0" name=""/>
        <dsp:cNvSpPr/>
      </dsp:nvSpPr>
      <dsp:spPr>
        <a:xfrm>
          <a:off x="6210115" y="1883957"/>
          <a:ext cx="24815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This tool is very simple to use yet powerful enough to automate complex multi-tier IT application environments </a:t>
          </a:r>
        </a:p>
      </dsp:txBody>
      <dsp:txXfrm>
        <a:off x="6210115" y="1883957"/>
        <a:ext cx="248157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7/12/2022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3380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7/12/2022</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136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7/12/2022</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8389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49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7/12/2022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0630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7/12/2022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7267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7/12/2022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6721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7/12/2022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631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3469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7/12/2022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55643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7/12/2022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4969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lIns="109728" tIns="109728" rIns="109728" bIns="91440" anchor="b"/>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lIns="109728" tIns="109728" rIns="109728" bIns="91440" anchor="ctr"/>
          <a:lstStyle>
            <a:lvl1pPr algn="r">
              <a:defRPr sz="800" spc="100">
                <a:solidFill>
                  <a:srgbClr val="FFFFFF"/>
                </a:solidFill>
              </a:defRPr>
            </a:lvl1pPr>
          </a:lstStyle>
          <a:p>
            <a:fld id="{62D6E202-B606-4609-B914-27C9371A1F6D}" type="datetime1">
              <a:rPr lang="en-US" smtClean="0"/>
              <a:t>7/12/2022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lIns="109728" tIns="109728" rIns="109728" bIns="91440" anchor="ctr"/>
          <a:lstStyle>
            <a:lvl1pPr algn="l">
              <a:defRPr sz="800" cap="none" spc="100"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lIns="109728" tIns="109728" rIns="109728" bIns="91440" anchor="ctr"/>
          <a:lstStyle>
            <a:lvl1pPr algn="l">
              <a:defRPr sz="800" spc="1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509322"/>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47" r:id="rId6"/>
    <p:sldLayoutId id="2147483843" r:id="rId7"/>
    <p:sldLayoutId id="2147483844" r:id="rId8"/>
    <p:sldLayoutId id="2147483845" r:id="rId9"/>
    <p:sldLayoutId id="2147483846" r:id="rId10"/>
    <p:sldLayoutId id="2147483848" r:id="rId11"/>
  </p:sldLayoutIdLst>
  <p:hf sldNum="0" hdr="0" ftr="0" dt="0"/>
  <p:txStyles>
    <p:titleStyle>
      <a:lvl1pPr algn="l" defTabSz="914400" rtl="0" eaLnBrk="1" latinLnBrk="0" hangingPunct="1">
        <a:lnSpc>
          <a:spcPct val="90000"/>
        </a:lnSpc>
        <a:spcBef>
          <a:spcPct val="0"/>
        </a:spcBef>
        <a:buNone/>
        <a:defRPr sz="4700" b="1"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b="0" i="0" kern="1200" spc="2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spc="2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spc="2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spc="2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spc="2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ydomain.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00BDE18-C966-0A58-6147-84ABC0CE4746}"/>
              </a:ext>
            </a:extLst>
          </p:cNvPr>
          <p:cNvPicPr>
            <a:picLocks noChangeAspect="1"/>
          </p:cNvPicPr>
          <p:nvPr/>
        </p:nvPicPr>
        <p:blipFill rotWithShape="1">
          <a:blip r:embed="rId2"/>
          <a:srcRect l="1232"/>
          <a:stretch/>
        </p:blipFill>
        <p:spPr>
          <a:xfrm>
            <a:off x="1251477" y="877742"/>
            <a:ext cx="7286547" cy="2508329"/>
          </a:xfrm>
          <a:prstGeom prst="rect">
            <a:avLst/>
          </a:prstGeom>
        </p:spPr>
      </p:pic>
      <p:sp>
        <p:nvSpPr>
          <p:cNvPr id="23" name="Rectangle 2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32900" y="4905662"/>
            <a:ext cx="7330353" cy="1541176"/>
          </a:xfrm>
        </p:spPr>
        <p:txBody>
          <a:bodyPr anchor="ctr">
            <a:normAutofit/>
          </a:bodyPr>
          <a:lstStyle/>
          <a:p>
            <a:pPr algn="r"/>
            <a:r>
              <a:rPr lang="en-US" sz="4800">
                <a:solidFill>
                  <a:srgbClr val="FFFFFF"/>
                </a:solidFill>
              </a:rPr>
              <a:t>I'M Achiever</a:t>
            </a:r>
            <a:br>
              <a:rPr lang="en-US" sz="4800">
                <a:solidFill>
                  <a:srgbClr val="FFFFFF"/>
                </a:solidFill>
              </a:rPr>
            </a:br>
            <a:r>
              <a:rPr lang="en-US" sz="4800">
                <a:solidFill>
                  <a:srgbClr val="FFFFFF"/>
                </a:solidFill>
              </a:rPr>
              <a:t>I'M Responsible</a:t>
            </a:r>
          </a:p>
        </p:txBody>
      </p:sp>
      <p:sp>
        <p:nvSpPr>
          <p:cNvPr id="3" name="Subtitle 2"/>
          <p:cNvSpPr>
            <a:spLocks noGrp="1"/>
          </p:cNvSpPr>
          <p:nvPr>
            <p:ph type="subTitle" idx="1"/>
          </p:nvPr>
        </p:nvSpPr>
        <p:spPr>
          <a:xfrm>
            <a:off x="8288040" y="4928681"/>
            <a:ext cx="3271059" cy="1495139"/>
          </a:xfrm>
        </p:spPr>
        <p:txBody>
          <a:bodyPr anchor="ctr">
            <a:normAutofit/>
          </a:bodyPr>
          <a:lstStyle/>
          <a:p>
            <a:pPr algn="ctr"/>
            <a:r>
              <a:rPr lang="en-US" sz="1800">
                <a:solidFill>
                  <a:srgbClr val="FFFFFF"/>
                </a:solidFill>
              </a:rPr>
              <a:t>Balbhas'6</a:t>
            </a:r>
            <a:endParaRPr lang="en-US"/>
          </a:p>
        </p:txBody>
      </p:sp>
      <p:cxnSp>
        <p:nvCxnSpPr>
          <p:cNvPr id="25" name="Straight Connector 2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2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1">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b="0">
                <a:solidFill>
                  <a:schemeClr val="tx1">
                    <a:lumMod val="85000"/>
                    <a:lumOff val="15000"/>
                  </a:schemeClr>
                </a:solidFill>
              </a:rPr>
              <a:t>DevOps tools</a:t>
            </a:r>
          </a:p>
        </p:txBody>
      </p:sp>
      <p:pic>
        <p:nvPicPr>
          <p:cNvPr id="6" name="Picture 6" descr="Diagram&#10;&#10;Description automatically generated">
            <a:extLst>
              <a:ext uri="{FF2B5EF4-FFF2-40B4-BE49-F238E27FC236}">
                <a16:creationId xmlns:a16="http://schemas.microsoft.com/office/drawing/2014/main" id="{CE980AAE-2E99-8A31-1FE9-4E6E33C67562}"/>
              </a:ext>
            </a:extLst>
          </p:cNvPr>
          <p:cNvPicPr>
            <a:picLocks noGrp="1" noChangeAspect="1"/>
          </p:cNvPicPr>
          <p:nvPr>
            <p:ph idx="1"/>
          </p:nvPr>
        </p:nvPicPr>
        <p:blipFill>
          <a:blip r:embed="rId2"/>
          <a:stretch>
            <a:fillRect/>
          </a:stretch>
        </p:blipFill>
        <p:spPr>
          <a:xfrm>
            <a:off x="633999" y="1093494"/>
            <a:ext cx="6912217" cy="4147329"/>
          </a:xfrm>
          <a:prstGeom prst="rect">
            <a:avLst/>
          </a:prstGeom>
        </p:spPr>
      </p:pic>
      <p:cxnSp>
        <p:nvCxnSpPr>
          <p:cNvPr id="34" name="Straight Connector 33">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4" descr="A picture containing graphical user interface&#10;&#10;Description automatically generated">
            <a:extLst>
              <a:ext uri="{FF2B5EF4-FFF2-40B4-BE49-F238E27FC236}">
                <a16:creationId xmlns:a16="http://schemas.microsoft.com/office/drawing/2014/main" id="{054C5376-BC75-694F-3594-A063F4827549}"/>
              </a:ext>
            </a:extLst>
          </p:cNvPr>
          <p:cNvPicPr>
            <a:picLocks noChangeAspect="1"/>
          </p:cNvPicPr>
          <p:nvPr/>
        </p:nvPicPr>
        <p:blipFill rotWithShape="1">
          <a:blip r:embed="rId3"/>
          <a:srcRect l="1232"/>
          <a:stretch/>
        </p:blipFill>
        <p:spPr>
          <a:xfrm>
            <a:off x="10214095" y="109263"/>
            <a:ext cx="1728457" cy="892735"/>
          </a:xfrm>
          <a:prstGeom prst="rect">
            <a:avLst/>
          </a:prstGeom>
        </p:spPr>
      </p:pic>
    </p:spTree>
    <p:extLst>
      <p:ext uri="{BB962C8B-B14F-4D97-AF65-F5344CB8AC3E}">
        <p14:creationId xmlns:p14="http://schemas.microsoft.com/office/powerpoint/2010/main" val="121000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492369" y="605896"/>
            <a:ext cx="3642309" cy="5646208"/>
          </a:xfrm>
        </p:spPr>
        <p:txBody>
          <a:bodyPr anchor="ctr">
            <a:normAutofit/>
          </a:bodyPr>
          <a:lstStyle/>
          <a:p>
            <a:r>
              <a:rPr lang="en-IN" sz="4400" b="0">
                <a:solidFill>
                  <a:srgbClr val="FFFFFF"/>
                </a:solidFill>
                <a:ea typeface="+mj-lt"/>
                <a:cs typeface="+mj-lt"/>
              </a:rPr>
              <a:t>DevOps</a:t>
            </a:r>
            <a:br>
              <a:rPr lang="en-IN" sz="4400" b="0">
                <a:solidFill>
                  <a:srgbClr val="FFFFFF"/>
                </a:solidFill>
                <a:ea typeface="+mj-lt"/>
                <a:cs typeface="+mj-lt"/>
              </a:rPr>
            </a:br>
            <a:r>
              <a:rPr lang="en-IN" sz="4400" b="0">
                <a:solidFill>
                  <a:srgbClr val="FFFFFF"/>
                </a:solidFill>
                <a:ea typeface="+mj-lt"/>
                <a:cs typeface="+mj-lt"/>
              </a:rPr>
              <a:t>Processes:</a:t>
            </a:r>
            <a:endParaRPr lang="en-US" sz="4400">
              <a:solidFill>
                <a:srgbClr val="FFFFFF"/>
              </a:solidFill>
            </a:endParaRPr>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a:xfrm>
            <a:off x="5231958" y="605896"/>
            <a:ext cx="5923721" cy="5646208"/>
          </a:xfrm>
        </p:spPr>
        <p:txBody>
          <a:bodyPr lIns="109728" tIns="109728" rIns="109728" bIns="91440" anchor="ctr">
            <a:normAutofit/>
          </a:bodyPr>
          <a:lstStyle/>
          <a:p>
            <a:pPr>
              <a:lnSpc>
                <a:spcPct val="100000"/>
              </a:lnSpc>
            </a:pPr>
            <a:endParaRPr lang="en-IN" sz="1700"/>
          </a:p>
          <a:p>
            <a:pPr>
              <a:lnSpc>
                <a:spcPct val="100000"/>
              </a:lnSpc>
            </a:pPr>
            <a:r>
              <a:rPr lang="en-IN" sz="1700">
                <a:ea typeface="+mn-lt"/>
                <a:cs typeface="+mn-lt"/>
              </a:rPr>
              <a:t>▰ </a:t>
            </a:r>
            <a:r>
              <a:rPr lang="en-IN" sz="1700" b="1">
                <a:ea typeface="+mn-lt"/>
                <a:cs typeface="+mn-lt"/>
              </a:rPr>
              <a:t>Automate Provisioning</a:t>
            </a:r>
            <a:r>
              <a:rPr lang="en-IN" sz="1700">
                <a:ea typeface="+mn-lt"/>
                <a:cs typeface="+mn-lt"/>
              </a:rPr>
              <a:t> - Code development and review, source code</a:t>
            </a:r>
            <a:endParaRPr lang="en-IN" sz="1700"/>
          </a:p>
          <a:p>
            <a:pPr>
              <a:lnSpc>
                <a:spcPct val="100000"/>
              </a:lnSpc>
            </a:pPr>
            <a:r>
              <a:rPr lang="en-IN" sz="1700">
                <a:ea typeface="+mn-lt"/>
                <a:cs typeface="+mn-lt"/>
              </a:rPr>
              <a:t>management tools, code merging</a:t>
            </a:r>
            <a:endParaRPr lang="en-IN" sz="1700"/>
          </a:p>
          <a:p>
            <a:pPr>
              <a:lnSpc>
                <a:spcPct val="100000"/>
              </a:lnSpc>
            </a:pPr>
            <a:r>
              <a:rPr lang="en-IN" sz="1700">
                <a:ea typeface="+mn-lt"/>
                <a:cs typeface="+mn-lt"/>
              </a:rPr>
              <a:t>▰ </a:t>
            </a:r>
            <a:r>
              <a:rPr lang="en-IN" sz="1700" b="1">
                <a:ea typeface="+mn-lt"/>
                <a:cs typeface="+mn-lt"/>
              </a:rPr>
              <a:t>Automate Builds </a:t>
            </a:r>
            <a:r>
              <a:rPr lang="en-IN" sz="1700">
                <a:ea typeface="+mn-lt"/>
                <a:cs typeface="+mn-lt"/>
              </a:rPr>
              <a:t>– Continuous Integration, Build Status</a:t>
            </a:r>
            <a:endParaRPr lang="en-IN" sz="1700"/>
          </a:p>
          <a:p>
            <a:pPr>
              <a:lnSpc>
                <a:spcPct val="100000"/>
              </a:lnSpc>
            </a:pPr>
            <a:r>
              <a:rPr lang="en-IN" sz="1700">
                <a:ea typeface="+mn-lt"/>
                <a:cs typeface="+mn-lt"/>
              </a:rPr>
              <a:t>▰ </a:t>
            </a:r>
            <a:r>
              <a:rPr lang="en-IN" sz="1700" b="1">
                <a:ea typeface="+mn-lt"/>
                <a:cs typeface="+mn-lt"/>
              </a:rPr>
              <a:t>Automate Testing</a:t>
            </a:r>
            <a:r>
              <a:rPr lang="en-IN" sz="1700">
                <a:ea typeface="+mn-lt"/>
                <a:cs typeface="+mn-lt"/>
              </a:rPr>
              <a:t> – Continuous Testing, Automated Tests</a:t>
            </a:r>
            <a:endParaRPr lang="en-IN" sz="1700"/>
          </a:p>
          <a:p>
            <a:pPr>
              <a:lnSpc>
                <a:spcPct val="100000"/>
              </a:lnSpc>
            </a:pPr>
            <a:r>
              <a:rPr lang="en-IN" sz="1700">
                <a:ea typeface="+mn-lt"/>
                <a:cs typeface="+mn-lt"/>
              </a:rPr>
              <a:t>▰ </a:t>
            </a:r>
            <a:r>
              <a:rPr lang="en-IN" sz="1700" b="1">
                <a:ea typeface="+mn-lt"/>
                <a:cs typeface="+mn-lt"/>
              </a:rPr>
              <a:t>Automate Deployments</a:t>
            </a:r>
            <a:r>
              <a:rPr lang="en-IN" sz="1700">
                <a:ea typeface="+mn-lt"/>
                <a:cs typeface="+mn-lt"/>
              </a:rPr>
              <a:t> – Defined Deployment Pipeline and Continuous</a:t>
            </a:r>
            <a:endParaRPr lang="en-IN" sz="1700"/>
          </a:p>
          <a:p>
            <a:pPr>
              <a:lnSpc>
                <a:spcPct val="100000"/>
              </a:lnSpc>
            </a:pPr>
            <a:r>
              <a:rPr lang="en-IN" sz="1700">
                <a:ea typeface="+mn-lt"/>
                <a:cs typeface="+mn-lt"/>
              </a:rPr>
              <a:t>Deployments with appropriate configurations for the environments</a:t>
            </a:r>
            <a:endParaRPr lang="en-IN" sz="1700"/>
          </a:p>
          <a:p>
            <a:pPr>
              <a:lnSpc>
                <a:spcPct val="100000"/>
              </a:lnSpc>
            </a:pPr>
            <a:r>
              <a:rPr lang="en-IN" sz="1700">
                <a:ea typeface="+mn-lt"/>
                <a:cs typeface="+mn-lt"/>
              </a:rPr>
              <a:t>▰ </a:t>
            </a:r>
            <a:r>
              <a:rPr lang="en-IN" sz="1700" b="1">
                <a:ea typeface="+mn-lt"/>
                <a:cs typeface="+mn-lt"/>
              </a:rPr>
              <a:t>Automate Monitoring</a:t>
            </a:r>
            <a:r>
              <a:rPr lang="en-IN" sz="1700">
                <a:ea typeface="+mn-lt"/>
                <a:cs typeface="+mn-lt"/>
              </a:rPr>
              <a:t> – Proper monitors in place, sending alerts</a:t>
            </a:r>
            <a:endParaRPr lang="en-IN" sz="1700"/>
          </a:p>
          <a:p>
            <a:pPr>
              <a:lnSpc>
                <a:spcPct val="100000"/>
              </a:lnSpc>
            </a:pPr>
            <a:r>
              <a:rPr lang="en-IN" sz="1700">
                <a:ea typeface="+mn-lt"/>
                <a:cs typeface="+mn-lt"/>
              </a:rPr>
              <a:t>▰ </a:t>
            </a:r>
            <a:r>
              <a:rPr lang="en-IN" sz="1700" b="1">
                <a:ea typeface="+mn-lt"/>
                <a:cs typeface="+mn-lt"/>
              </a:rPr>
              <a:t>Automate Metrics</a:t>
            </a:r>
            <a:r>
              <a:rPr lang="en-IN" sz="1700">
                <a:ea typeface="+mn-lt"/>
                <a:cs typeface="+mn-lt"/>
              </a:rPr>
              <a:t> – Performance Metrics, Logs</a:t>
            </a:r>
            <a:endParaRPr lang="en-IN" sz="1700"/>
          </a:p>
        </p:txBody>
      </p:sp>
      <p:pic>
        <p:nvPicPr>
          <p:cNvPr id="3" name="Picture 4" descr="A picture containing graphical user interface&#10;&#10;Description automatically generated">
            <a:extLst>
              <a:ext uri="{FF2B5EF4-FFF2-40B4-BE49-F238E27FC236}">
                <a16:creationId xmlns:a16="http://schemas.microsoft.com/office/drawing/2014/main" id="{ED469735-5478-D18B-6820-BBC8C34F686E}"/>
              </a:ext>
            </a:extLst>
          </p:cNvPr>
          <p:cNvPicPr>
            <a:picLocks noChangeAspect="1"/>
          </p:cNvPicPr>
          <p:nvPr/>
        </p:nvPicPr>
        <p:blipFill rotWithShape="1">
          <a:blip r:embed="rId2"/>
          <a:srcRect l="1232"/>
          <a:stretch/>
        </p:blipFill>
        <p:spPr>
          <a:xfrm>
            <a:off x="10252841" y="109263"/>
            <a:ext cx="1728457" cy="892735"/>
          </a:xfrm>
          <a:prstGeom prst="rect">
            <a:avLst/>
          </a:prstGeom>
        </p:spPr>
      </p:pic>
    </p:spTree>
    <p:extLst>
      <p:ext uri="{BB962C8B-B14F-4D97-AF65-F5344CB8AC3E}">
        <p14:creationId xmlns:p14="http://schemas.microsoft.com/office/powerpoint/2010/main" val="210410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492370" y="516836"/>
            <a:ext cx="3084844" cy="1961086"/>
          </a:xfrm>
        </p:spPr>
        <p:txBody>
          <a:bodyPr>
            <a:normAutofit/>
          </a:bodyPr>
          <a:lstStyle/>
          <a:p>
            <a:r>
              <a:rPr lang="en-IN" sz="4000">
                <a:solidFill>
                  <a:srgbClr val="FFFFFF"/>
                </a:solidFill>
              </a:rPr>
              <a:t>DevOps Stages</a:t>
            </a:r>
          </a:p>
          <a:p>
            <a:endParaRPr lang="en-IN" sz="4000" b="0">
              <a:solidFill>
                <a:srgbClr val="FFFFFF"/>
              </a:solidFill>
            </a:endParaRPr>
          </a:p>
        </p:txBody>
      </p:sp>
      <p:cxnSp>
        <p:nvCxnSpPr>
          <p:cNvPr id="25" name="Straight Connector 2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a:xfrm>
            <a:off x="571752" y="2799654"/>
            <a:ext cx="3005462" cy="3189665"/>
          </a:xfrm>
        </p:spPr>
        <p:txBody>
          <a:bodyPr lIns="109728" tIns="109728" rIns="109728" bIns="91440" anchor="t">
            <a:normAutofit/>
          </a:bodyPr>
          <a:lstStyle/>
          <a:p>
            <a:pPr marL="0" indent="0">
              <a:lnSpc>
                <a:spcPct val="100000"/>
              </a:lnSpc>
              <a:buNone/>
            </a:pPr>
            <a:r>
              <a:rPr lang="en-IN" sz="1700" b="1">
                <a:solidFill>
                  <a:srgbClr val="FFFFFF"/>
                </a:solidFill>
                <a:ea typeface="+mn-lt"/>
                <a:cs typeface="+mn-lt"/>
              </a:rPr>
              <a:t>Continuous Development</a:t>
            </a:r>
            <a:endParaRPr lang="en-IN" sz="1700">
              <a:solidFill>
                <a:srgbClr val="FFFFFF"/>
              </a:solidFill>
            </a:endParaRPr>
          </a:p>
          <a:p>
            <a:pPr marL="0" indent="0">
              <a:lnSpc>
                <a:spcPct val="100000"/>
              </a:lnSpc>
              <a:buNone/>
            </a:pPr>
            <a:r>
              <a:rPr lang="en-IN" sz="1700" b="1">
                <a:solidFill>
                  <a:srgbClr val="FFFFFF"/>
                </a:solidFill>
                <a:ea typeface="+mn-lt"/>
                <a:cs typeface="+mn-lt"/>
              </a:rPr>
              <a:t>CI(Continuous Integration)     </a:t>
            </a:r>
            <a:endParaRPr lang="en-IN" sz="1700">
              <a:solidFill>
                <a:srgbClr val="FFFFFF"/>
              </a:solidFill>
            </a:endParaRPr>
          </a:p>
          <a:p>
            <a:pPr marL="0" indent="0">
              <a:lnSpc>
                <a:spcPct val="100000"/>
              </a:lnSpc>
              <a:buNone/>
            </a:pPr>
            <a:r>
              <a:rPr lang="en-IN" sz="1700" b="1">
                <a:solidFill>
                  <a:srgbClr val="FFFFFF"/>
                </a:solidFill>
                <a:ea typeface="+mn-lt"/>
                <a:cs typeface="+mn-lt"/>
              </a:rPr>
              <a:t>Continuous Testing</a:t>
            </a:r>
            <a:endParaRPr lang="en-IN" sz="1700">
              <a:solidFill>
                <a:srgbClr val="FFFFFF"/>
              </a:solidFill>
            </a:endParaRPr>
          </a:p>
          <a:p>
            <a:pPr marL="0" indent="0">
              <a:lnSpc>
                <a:spcPct val="100000"/>
              </a:lnSpc>
              <a:buNone/>
            </a:pPr>
            <a:r>
              <a:rPr lang="en-IN" sz="1700" b="1">
                <a:solidFill>
                  <a:srgbClr val="FFFFFF"/>
                </a:solidFill>
                <a:ea typeface="+mn-lt"/>
                <a:cs typeface="+mn-lt"/>
              </a:rPr>
              <a:t>CD(Continuous Deployment)</a:t>
            </a:r>
            <a:endParaRPr lang="en-IN" sz="1700">
              <a:solidFill>
                <a:srgbClr val="FFFFFF"/>
              </a:solidFill>
            </a:endParaRPr>
          </a:p>
          <a:p>
            <a:pPr marL="0" indent="0">
              <a:lnSpc>
                <a:spcPct val="100000"/>
              </a:lnSpc>
              <a:buNone/>
            </a:pPr>
            <a:r>
              <a:rPr lang="en-IN" sz="1700" b="1">
                <a:solidFill>
                  <a:srgbClr val="FFFFFF"/>
                </a:solidFill>
                <a:ea typeface="+mn-lt"/>
                <a:cs typeface="+mn-lt"/>
              </a:rPr>
              <a:t>Continuous Monitoring</a:t>
            </a:r>
            <a:endParaRPr lang="en-IN" sz="1700">
              <a:solidFill>
                <a:srgbClr val="FFFFFF"/>
              </a:solidFill>
            </a:endParaRPr>
          </a:p>
          <a:p>
            <a:pPr marL="0" indent="0">
              <a:lnSpc>
                <a:spcPct val="100000"/>
              </a:lnSpc>
              <a:buNone/>
            </a:pPr>
            <a:br>
              <a:rPr lang="en-US" sz="1700"/>
            </a:br>
            <a:endParaRPr lang="en-US" sz="1700">
              <a:solidFill>
                <a:srgbClr val="FFFFFF"/>
              </a:solidFill>
            </a:endParaRPr>
          </a:p>
          <a:p>
            <a:pPr>
              <a:lnSpc>
                <a:spcPct val="100000"/>
              </a:lnSpc>
            </a:pPr>
            <a:endParaRPr lang="en-IN" sz="1700">
              <a:solidFill>
                <a:srgbClr val="FFFFFF"/>
              </a:solidFill>
            </a:endParaRPr>
          </a:p>
        </p:txBody>
      </p:sp>
      <p:pic>
        <p:nvPicPr>
          <p:cNvPr id="2" name="Picture 2" descr="Diagram&#10;&#10;Description automatically generated">
            <a:extLst>
              <a:ext uri="{FF2B5EF4-FFF2-40B4-BE49-F238E27FC236}">
                <a16:creationId xmlns:a16="http://schemas.microsoft.com/office/drawing/2014/main" id="{1B66C326-4582-B94F-7DE7-4B16569C9A31}"/>
              </a:ext>
            </a:extLst>
          </p:cNvPr>
          <p:cNvPicPr>
            <a:picLocks noChangeAspect="1"/>
          </p:cNvPicPr>
          <p:nvPr/>
        </p:nvPicPr>
        <p:blipFill>
          <a:blip r:embed="rId2"/>
          <a:stretch>
            <a:fillRect/>
          </a:stretch>
        </p:blipFill>
        <p:spPr>
          <a:xfrm>
            <a:off x="4742017" y="2277177"/>
            <a:ext cx="6798082" cy="2303646"/>
          </a:xfrm>
          <a:prstGeom prst="rect">
            <a:avLst/>
          </a:prstGeom>
        </p:spPr>
      </p:pic>
      <p:pic>
        <p:nvPicPr>
          <p:cNvPr id="4" name="Picture 4" descr="A picture containing graphical user interface&#10;&#10;Description automatically generated">
            <a:extLst>
              <a:ext uri="{FF2B5EF4-FFF2-40B4-BE49-F238E27FC236}">
                <a16:creationId xmlns:a16="http://schemas.microsoft.com/office/drawing/2014/main" id="{27323AA8-9FF3-8E4F-BA35-187B085A291A}"/>
              </a:ext>
            </a:extLst>
          </p:cNvPr>
          <p:cNvPicPr>
            <a:picLocks noChangeAspect="1"/>
          </p:cNvPicPr>
          <p:nvPr/>
        </p:nvPicPr>
        <p:blipFill rotWithShape="1">
          <a:blip r:embed="rId3"/>
          <a:srcRect l="1232"/>
          <a:stretch/>
        </p:blipFill>
        <p:spPr>
          <a:xfrm>
            <a:off x="10575722" y="160924"/>
            <a:ext cx="1379745" cy="711922"/>
          </a:xfrm>
          <a:prstGeom prst="rect">
            <a:avLst/>
          </a:prstGeom>
        </p:spPr>
      </p:pic>
    </p:spTree>
    <p:extLst>
      <p:ext uri="{BB962C8B-B14F-4D97-AF65-F5344CB8AC3E}">
        <p14:creationId xmlns:p14="http://schemas.microsoft.com/office/powerpoint/2010/main" val="309267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r>
              <a:rPr lang="en-IN">
                <a:ea typeface="+mj-lt"/>
                <a:cs typeface="+mj-lt"/>
              </a:rPr>
              <a:t>Stage — 1: Continuous Development</a:t>
            </a:r>
            <a:endParaRPr lang="en-US">
              <a:ea typeface="+mj-lt"/>
              <a:cs typeface="+mj-lt"/>
            </a:endParaRPr>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pPr marL="0" indent="0">
              <a:buNone/>
            </a:pPr>
            <a:r>
              <a:rPr lang="en-IN" b="1">
                <a:ea typeface="+mn-lt"/>
                <a:cs typeface="+mn-lt"/>
              </a:rPr>
              <a:t>Tools Used: </a:t>
            </a:r>
            <a:r>
              <a:rPr lang="en-IN">
                <a:ea typeface="+mn-lt"/>
                <a:cs typeface="+mn-lt"/>
              </a:rPr>
              <a:t>Git, SVN, Mercurial, CVS</a:t>
            </a:r>
            <a:endParaRPr lang="en-IN"/>
          </a:p>
          <a:p>
            <a:r>
              <a:rPr lang="en-IN" b="1">
                <a:ea typeface="+mn-lt"/>
                <a:cs typeface="+mn-lt"/>
              </a:rPr>
              <a:t>Process Flow:</a:t>
            </a:r>
            <a:endParaRPr lang="en-IN"/>
          </a:p>
          <a:p>
            <a:endParaRPr lang="en-IN" b="1"/>
          </a:p>
          <a:p>
            <a:endParaRPr lang="en-IN"/>
          </a:p>
        </p:txBody>
      </p:sp>
      <p:pic>
        <p:nvPicPr>
          <p:cNvPr id="2" name="Picture 2" descr="Diagram&#10;&#10;Description automatically generated">
            <a:extLst>
              <a:ext uri="{FF2B5EF4-FFF2-40B4-BE49-F238E27FC236}">
                <a16:creationId xmlns:a16="http://schemas.microsoft.com/office/drawing/2014/main" id="{3A4DEC98-E2E2-F48B-03B5-4A6CEFAEB74B}"/>
              </a:ext>
            </a:extLst>
          </p:cNvPr>
          <p:cNvPicPr>
            <a:picLocks noChangeAspect="1"/>
          </p:cNvPicPr>
          <p:nvPr/>
        </p:nvPicPr>
        <p:blipFill>
          <a:blip r:embed="rId2"/>
          <a:stretch>
            <a:fillRect/>
          </a:stretch>
        </p:blipFill>
        <p:spPr>
          <a:xfrm>
            <a:off x="3632093" y="2807615"/>
            <a:ext cx="4385374" cy="2921752"/>
          </a:xfrm>
          <a:prstGeom prst="rect">
            <a:avLst/>
          </a:prstGeom>
        </p:spPr>
      </p:pic>
      <p:pic>
        <p:nvPicPr>
          <p:cNvPr id="4" name="Picture 4" descr="A picture containing graphical user interface&#10;&#10;Description automatically generated">
            <a:extLst>
              <a:ext uri="{FF2B5EF4-FFF2-40B4-BE49-F238E27FC236}">
                <a16:creationId xmlns:a16="http://schemas.microsoft.com/office/drawing/2014/main" id="{B731B4CC-E51A-735D-1314-202154B9E4B3}"/>
              </a:ext>
            </a:extLst>
          </p:cNvPr>
          <p:cNvPicPr>
            <a:picLocks noChangeAspect="1"/>
          </p:cNvPicPr>
          <p:nvPr/>
        </p:nvPicPr>
        <p:blipFill rotWithShape="1">
          <a:blip r:embed="rId3"/>
          <a:srcRect l="1232"/>
          <a:stretch/>
        </p:blipFill>
        <p:spPr>
          <a:xfrm>
            <a:off x="10252840" y="135094"/>
            <a:ext cx="1805949" cy="931481"/>
          </a:xfrm>
          <a:prstGeom prst="rect">
            <a:avLst/>
          </a:prstGeom>
        </p:spPr>
      </p:pic>
    </p:spTree>
    <p:extLst>
      <p:ext uri="{BB962C8B-B14F-4D97-AF65-F5344CB8AC3E}">
        <p14:creationId xmlns:p14="http://schemas.microsoft.com/office/powerpoint/2010/main" val="310559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1174772" y="234943"/>
            <a:ext cx="9980908" cy="1476587"/>
          </a:xfrm>
        </p:spPr>
        <p:txBody>
          <a:bodyPr/>
          <a:lstStyle/>
          <a:p>
            <a:endParaRPr lang="en-IN"/>
          </a:p>
          <a:p>
            <a:endParaRPr lang="en-IN"/>
          </a:p>
          <a:p>
            <a:br>
              <a:rPr lang="en-IN"/>
            </a:br>
            <a:endParaRPr lang="en-IN" sz="3600"/>
          </a:p>
          <a:p>
            <a:r>
              <a:rPr lang="en-IN">
                <a:ea typeface="+mj-lt"/>
                <a:cs typeface="+mj-lt"/>
              </a:rPr>
              <a:t>Stage — 2: Continuous Integration</a:t>
            </a:r>
            <a:endParaRPr lang="en-IN"/>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ea typeface="+mn-lt"/>
              <a:cs typeface="+mn-lt"/>
            </a:endParaRPr>
          </a:p>
          <a:p>
            <a:endParaRPr lang="en-IN"/>
          </a:p>
          <a:p>
            <a:br>
              <a:rPr lang="en-US"/>
            </a:br>
            <a:endParaRPr lang="en-US"/>
          </a:p>
        </p:txBody>
      </p:sp>
      <p:pic>
        <p:nvPicPr>
          <p:cNvPr id="2" name="Picture 2" descr="A picture containing graphical user interface&#10;&#10;Description automatically generated">
            <a:extLst>
              <a:ext uri="{FF2B5EF4-FFF2-40B4-BE49-F238E27FC236}">
                <a16:creationId xmlns:a16="http://schemas.microsoft.com/office/drawing/2014/main" id="{99111910-5F8F-A8C3-C560-8AFB38BC0526}"/>
              </a:ext>
            </a:extLst>
          </p:cNvPr>
          <p:cNvPicPr>
            <a:picLocks noChangeAspect="1"/>
          </p:cNvPicPr>
          <p:nvPr/>
        </p:nvPicPr>
        <p:blipFill>
          <a:blip r:embed="rId2"/>
          <a:stretch>
            <a:fillRect/>
          </a:stretch>
        </p:blipFill>
        <p:spPr>
          <a:xfrm>
            <a:off x="2709875" y="2511653"/>
            <a:ext cx="5662369" cy="3193296"/>
          </a:xfrm>
          <a:prstGeom prst="rect">
            <a:avLst/>
          </a:prstGeom>
        </p:spPr>
      </p:pic>
      <p:sp>
        <p:nvSpPr>
          <p:cNvPr id="3" name="TextBox 2">
            <a:extLst>
              <a:ext uri="{FF2B5EF4-FFF2-40B4-BE49-F238E27FC236}">
                <a16:creationId xmlns:a16="http://schemas.microsoft.com/office/drawing/2014/main" id="{C259234D-851D-7F48-7AF0-DD0BB68EEA48}"/>
              </a:ext>
            </a:extLst>
          </p:cNvPr>
          <p:cNvSpPr txBox="1"/>
          <p:nvPr/>
        </p:nvSpPr>
        <p:spPr>
          <a:xfrm>
            <a:off x="862739" y="1999281"/>
            <a:ext cx="65919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Tools: Jenkins, Gitlab, Travis</a:t>
            </a:r>
            <a:endParaRPr lang="en-US"/>
          </a:p>
          <a:p>
            <a:br>
              <a:rPr lang="en-US"/>
            </a:br>
            <a:endParaRPr lang="en-US"/>
          </a:p>
        </p:txBody>
      </p:sp>
      <p:pic>
        <p:nvPicPr>
          <p:cNvPr id="6" name="Picture 4" descr="A picture containing graphical user interface&#10;&#10;Description automatically generated">
            <a:extLst>
              <a:ext uri="{FF2B5EF4-FFF2-40B4-BE49-F238E27FC236}">
                <a16:creationId xmlns:a16="http://schemas.microsoft.com/office/drawing/2014/main" id="{06CAF4DB-B4A2-76D3-6BF6-D0EF7F1F8A20}"/>
              </a:ext>
            </a:extLst>
          </p:cNvPr>
          <p:cNvPicPr>
            <a:picLocks noChangeAspect="1"/>
          </p:cNvPicPr>
          <p:nvPr/>
        </p:nvPicPr>
        <p:blipFill rotWithShape="1">
          <a:blip r:embed="rId3"/>
          <a:srcRect l="1232"/>
          <a:stretch/>
        </p:blipFill>
        <p:spPr>
          <a:xfrm>
            <a:off x="10007451" y="238416"/>
            <a:ext cx="1922186" cy="1008972"/>
          </a:xfrm>
          <a:prstGeom prst="rect">
            <a:avLst/>
          </a:prstGeom>
        </p:spPr>
      </p:pic>
    </p:spTree>
    <p:extLst>
      <p:ext uri="{BB962C8B-B14F-4D97-AF65-F5344CB8AC3E}">
        <p14:creationId xmlns:p14="http://schemas.microsoft.com/office/powerpoint/2010/main" val="162947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1239348" y="234943"/>
            <a:ext cx="9580536" cy="2135264"/>
          </a:xfrm>
        </p:spPr>
        <p:txBody>
          <a:bodyPr/>
          <a:lstStyle/>
          <a:p>
            <a:endParaRPr lang="en-IN"/>
          </a:p>
          <a:p>
            <a:endParaRPr lang="en-IN"/>
          </a:p>
          <a:p>
            <a:br>
              <a:rPr lang="en-IN"/>
            </a:br>
            <a:endParaRPr lang="en-IN" sz="3600"/>
          </a:p>
          <a:p>
            <a:br>
              <a:rPr lang="en-IN"/>
            </a:br>
            <a:r>
              <a:rPr lang="en-IN"/>
              <a:t>Stage — 3: Continuous Testing</a:t>
            </a:r>
          </a:p>
          <a:p>
            <a:endParaRPr lang="en-IN"/>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ea typeface="+mn-lt"/>
              <a:cs typeface="+mn-lt"/>
            </a:endParaRPr>
          </a:p>
          <a:p>
            <a:endParaRPr lang="en-IN"/>
          </a:p>
          <a:p>
            <a:br>
              <a:rPr lang="en-US"/>
            </a:br>
            <a:endParaRPr lang="en-US"/>
          </a:p>
        </p:txBody>
      </p:sp>
      <p:sp>
        <p:nvSpPr>
          <p:cNvPr id="3" name="TextBox 2">
            <a:extLst>
              <a:ext uri="{FF2B5EF4-FFF2-40B4-BE49-F238E27FC236}">
                <a16:creationId xmlns:a16="http://schemas.microsoft.com/office/drawing/2014/main" id="{CFC1CE32-8E01-5BAF-79E6-16D1A6593570}"/>
              </a:ext>
            </a:extLst>
          </p:cNvPr>
          <p:cNvSpPr txBox="1"/>
          <p:nvPr/>
        </p:nvSpPr>
        <p:spPr>
          <a:xfrm>
            <a:off x="1159790" y="2038027"/>
            <a:ext cx="736685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Tools: Jenkins, Selenium TestNG, JUnit</a:t>
            </a:r>
            <a:endParaRPr lang="en-US">
              <a:ea typeface="+mn-lt"/>
              <a:cs typeface="+mn-lt"/>
            </a:endParaRPr>
          </a:p>
          <a:p>
            <a:endParaRPr lang="en-US"/>
          </a:p>
          <a:p>
            <a:endParaRPr lang="en-US"/>
          </a:p>
          <a:p>
            <a:r>
              <a:rPr lang="en-US" b="1">
                <a:ea typeface="+mn-lt"/>
                <a:cs typeface="+mn-lt"/>
              </a:rPr>
              <a:t>Process Flow:</a:t>
            </a:r>
            <a:endParaRPr lang="en-US">
              <a:ea typeface="+mn-lt"/>
              <a:cs typeface="+mn-lt"/>
            </a:endParaRPr>
          </a:p>
          <a:p>
            <a:endParaRPr lang="en-US"/>
          </a:p>
          <a:p>
            <a:br>
              <a:rPr lang="en-US"/>
            </a:br>
            <a:endParaRPr lang="en-US"/>
          </a:p>
          <a:p>
            <a:br>
              <a:rPr lang="en-US"/>
            </a:br>
            <a:endParaRPr lang="en-US"/>
          </a:p>
        </p:txBody>
      </p:sp>
      <p:pic>
        <p:nvPicPr>
          <p:cNvPr id="2" name="Picture 3" descr="Logo&#10;&#10;Description automatically generated">
            <a:extLst>
              <a:ext uri="{FF2B5EF4-FFF2-40B4-BE49-F238E27FC236}">
                <a16:creationId xmlns:a16="http://schemas.microsoft.com/office/drawing/2014/main" id="{6ABB1081-75AA-F5B7-1530-0CD57BCF61C3}"/>
              </a:ext>
            </a:extLst>
          </p:cNvPr>
          <p:cNvPicPr>
            <a:picLocks noChangeAspect="1"/>
          </p:cNvPicPr>
          <p:nvPr/>
        </p:nvPicPr>
        <p:blipFill>
          <a:blip r:embed="rId2"/>
          <a:stretch>
            <a:fillRect/>
          </a:stretch>
        </p:blipFill>
        <p:spPr>
          <a:xfrm>
            <a:off x="1766161" y="3288465"/>
            <a:ext cx="8543442" cy="2670391"/>
          </a:xfrm>
          <a:prstGeom prst="rect">
            <a:avLst/>
          </a:prstGeom>
        </p:spPr>
      </p:pic>
      <p:pic>
        <p:nvPicPr>
          <p:cNvPr id="6" name="Picture 4" descr="A picture containing graphical user interface&#10;&#10;Description automatically generated">
            <a:extLst>
              <a:ext uri="{FF2B5EF4-FFF2-40B4-BE49-F238E27FC236}">
                <a16:creationId xmlns:a16="http://schemas.microsoft.com/office/drawing/2014/main" id="{2ECA401F-8336-171E-D5D3-2C065BDACFE1}"/>
              </a:ext>
            </a:extLst>
          </p:cNvPr>
          <p:cNvPicPr>
            <a:picLocks noChangeAspect="1"/>
          </p:cNvPicPr>
          <p:nvPr/>
        </p:nvPicPr>
        <p:blipFill rotWithShape="1">
          <a:blip r:embed="rId3"/>
          <a:srcRect l="1232"/>
          <a:stretch/>
        </p:blipFill>
        <p:spPr>
          <a:xfrm>
            <a:off x="10472400" y="160924"/>
            <a:ext cx="1508898" cy="789413"/>
          </a:xfrm>
          <a:prstGeom prst="rect">
            <a:avLst/>
          </a:prstGeom>
        </p:spPr>
      </p:pic>
    </p:spTree>
    <p:extLst>
      <p:ext uri="{BB962C8B-B14F-4D97-AF65-F5344CB8AC3E}">
        <p14:creationId xmlns:p14="http://schemas.microsoft.com/office/powerpoint/2010/main" val="332335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1252263" y="1139011"/>
            <a:ext cx="9580536" cy="2135264"/>
          </a:xfrm>
        </p:spPr>
        <p:txBody>
          <a:bodyPr/>
          <a:lstStyle/>
          <a:p>
            <a:endParaRPr lang="en-IN"/>
          </a:p>
          <a:p>
            <a:endParaRPr lang="en-IN"/>
          </a:p>
          <a:p>
            <a:br>
              <a:rPr lang="en-IN"/>
            </a:br>
            <a:endParaRPr lang="en-IN" sz="3600"/>
          </a:p>
          <a:p>
            <a:br>
              <a:rPr lang="en-IN"/>
            </a:br>
            <a:r>
              <a:rPr lang="en-IN"/>
              <a:t>Stage — 4: Continuous Deployment</a:t>
            </a:r>
          </a:p>
          <a:p>
            <a:endParaRPr lang="en-IN"/>
          </a:p>
          <a:p>
            <a:endParaRPr lang="en-IN"/>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ea typeface="+mn-lt"/>
              <a:cs typeface="+mn-lt"/>
            </a:endParaRPr>
          </a:p>
          <a:p>
            <a:endParaRPr lang="en-IN"/>
          </a:p>
          <a:p>
            <a:br>
              <a:rPr lang="en-US"/>
            </a:br>
            <a:endParaRPr lang="en-US"/>
          </a:p>
        </p:txBody>
      </p:sp>
      <p:sp>
        <p:nvSpPr>
          <p:cNvPr id="3" name="TextBox 2">
            <a:extLst>
              <a:ext uri="{FF2B5EF4-FFF2-40B4-BE49-F238E27FC236}">
                <a16:creationId xmlns:a16="http://schemas.microsoft.com/office/drawing/2014/main" id="{CFC1CE32-8E01-5BAF-79E6-16D1A6593570}"/>
              </a:ext>
            </a:extLst>
          </p:cNvPr>
          <p:cNvSpPr txBox="1"/>
          <p:nvPr/>
        </p:nvSpPr>
        <p:spPr>
          <a:xfrm>
            <a:off x="1159790" y="2038027"/>
            <a:ext cx="736685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Tools Used:</a:t>
            </a:r>
            <a:endParaRPr lang="en-US"/>
          </a:p>
          <a:p>
            <a:r>
              <a:rPr lang="en-US" b="1">
                <a:ea typeface="+mn-lt"/>
                <a:cs typeface="+mn-lt"/>
              </a:rPr>
              <a:t>Configuration Management — Chef, Puppet, Ansible</a:t>
            </a:r>
            <a:endParaRPr lang="en-US"/>
          </a:p>
          <a:p>
            <a:r>
              <a:rPr lang="en-US" b="1"/>
              <a:t>Orchestration tool – terraform</a:t>
            </a:r>
          </a:p>
          <a:p>
            <a:endParaRPr lang="en-US" b="1"/>
          </a:p>
          <a:p>
            <a:r>
              <a:rPr lang="en-US" b="1">
                <a:ea typeface="+mn-lt"/>
                <a:cs typeface="+mn-lt"/>
              </a:rPr>
              <a:t>Containerization — Docker, Kubernetes</a:t>
            </a:r>
            <a:endParaRPr lang="en-US"/>
          </a:p>
          <a:p>
            <a:endParaRPr lang="en-US" b="1"/>
          </a:p>
          <a:p>
            <a:r>
              <a:rPr lang="en-US" b="1">
                <a:ea typeface="+mn-lt"/>
                <a:cs typeface="+mn-lt"/>
              </a:rPr>
              <a:t>Process Flow:</a:t>
            </a:r>
            <a:endParaRPr lang="en-US"/>
          </a:p>
          <a:p>
            <a:br>
              <a:rPr lang="en-US"/>
            </a:br>
            <a:endParaRPr lang="en-US"/>
          </a:p>
          <a:p>
            <a:endParaRPr lang="en-US" b="1"/>
          </a:p>
          <a:p>
            <a:endParaRPr lang="en-US" b="1"/>
          </a:p>
          <a:p>
            <a:br>
              <a:rPr lang="en-US"/>
            </a:br>
            <a:endParaRPr lang="en-US"/>
          </a:p>
          <a:p>
            <a:endParaRPr lang="en-US" b="1">
              <a:ea typeface="+mn-lt"/>
              <a:cs typeface="+mn-lt"/>
            </a:endParaRPr>
          </a:p>
          <a:p>
            <a:endParaRPr lang="en-US"/>
          </a:p>
          <a:p>
            <a:br>
              <a:rPr lang="en-US"/>
            </a:br>
            <a:endParaRPr lang="en-US"/>
          </a:p>
          <a:p>
            <a:br>
              <a:rPr lang="en-US"/>
            </a:br>
            <a:endParaRPr lang="en-US"/>
          </a:p>
        </p:txBody>
      </p:sp>
      <p:pic>
        <p:nvPicPr>
          <p:cNvPr id="2" name="Picture 3" descr="Graphical user interface, application&#10;&#10;Description automatically generated">
            <a:extLst>
              <a:ext uri="{FF2B5EF4-FFF2-40B4-BE49-F238E27FC236}">
                <a16:creationId xmlns:a16="http://schemas.microsoft.com/office/drawing/2014/main" id="{214DD198-5C54-2B24-CCC0-7A85DE7DF9A5}"/>
              </a:ext>
            </a:extLst>
          </p:cNvPr>
          <p:cNvPicPr>
            <a:picLocks noChangeAspect="1"/>
          </p:cNvPicPr>
          <p:nvPr/>
        </p:nvPicPr>
        <p:blipFill>
          <a:blip r:embed="rId2"/>
          <a:stretch>
            <a:fillRect/>
          </a:stretch>
        </p:blipFill>
        <p:spPr>
          <a:xfrm>
            <a:off x="2735451" y="3836755"/>
            <a:ext cx="5752453" cy="2154997"/>
          </a:xfrm>
          <a:prstGeom prst="rect">
            <a:avLst/>
          </a:prstGeom>
        </p:spPr>
      </p:pic>
      <p:pic>
        <p:nvPicPr>
          <p:cNvPr id="6" name="Picture 4" descr="A picture containing graphical user interface&#10;&#10;Description automatically generated">
            <a:extLst>
              <a:ext uri="{FF2B5EF4-FFF2-40B4-BE49-F238E27FC236}">
                <a16:creationId xmlns:a16="http://schemas.microsoft.com/office/drawing/2014/main" id="{30EF5A0B-DC6A-F15F-128E-AEDD14CB365B}"/>
              </a:ext>
            </a:extLst>
          </p:cNvPr>
          <p:cNvPicPr>
            <a:picLocks noChangeAspect="1"/>
          </p:cNvPicPr>
          <p:nvPr/>
        </p:nvPicPr>
        <p:blipFill rotWithShape="1">
          <a:blip r:embed="rId3"/>
          <a:srcRect l="1232"/>
          <a:stretch/>
        </p:blipFill>
        <p:spPr>
          <a:xfrm>
            <a:off x="9904129" y="251331"/>
            <a:ext cx="1728457" cy="879820"/>
          </a:xfrm>
          <a:prstGeom prst="rect">
            <a:avLst/>
          </a:prstGeom>
        </p:spPr>
      </p:pic>
    </p:spTree>
    <p:extLst>
      <p:ext uri="{BB962C8B-B14F-4D97-AF65-F5344CB8AC3E}">
        <p14:creationId xmlns:p14="http://schemas.microsoft.com/office/powerpoint/2010/main" val="7574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1355585" y="-565802"/>
            <a:ext cx="9800095" cy="2987670"/>
          </a:xfrm>
        </p:spPr>
        <p:txBody>
          <a:bodyPr/>
          <a:lstStyle/>
          <a:p>
            <a:endParaRPr lang="en-IN"/>
          </a:p>
          <a:p>
            <a:endParaRPr lang="en-IN"/>
          </a:p>
          <a:p>
            <a:br>
              <a:rPr lang="en-IN"/>
            </a:br>
            <a:endParaRPr lang="en-IN" sz="3600"/>
          </a:p>
          <a:p>
            <a:br>
              <a:rPr lang="en-IN"/>
            </a:br>
            <a:r>
              <a:rPr lang="en-IN"/>
              <a:t>Stage — 5: Continuous Monitoring</a:t>
            </a:r>
          </a:p>
          <a:p>
            <a:endParaRPr lang="en-IN"/>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ea typeface="+mn-lt"/>
              <a:cs typeface="+mn-lt"/>
            </a:endParaRPr>
          </a:p>
          <a:p>
            <a:endParaRPr lang="en-IN"/>
          </a:p>
          <a:p>
            <a:br>
              <a:rPr lang="en-US"/>
            </a:br>
            <a:endParaRPr lang="en-US"/>
          </a:p>
        </p:txBody>
      </p:sp>
      <p:sp>
        <p:nvSpPr>
          <p:cNvPr id="3" name="TextBox 2">
            <a:extLst>
              <a:ext uri="{FF2B5EF4-FFF2-40B4-BE49-F238E27FC236}">
                <a16:creationId xmlns:a16="http://schemas.microsoft.com/office/drawing/2014/main" id="{CFC1CE32-8E01-5BAF-79E6-16D1A6593570}"/>
              </a:ext>
            </a:extLst>
          </p:cNvPr>
          <p:cNvSpPr txBox="1"/>
          <p:nvPr/>
        </p:nvSpPr>
        <p:spPr>
          <a:xfrm>
            <a:off x="1159790" y="2038027"/>
            <a:ext cx="736685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Tools Used: Splunk, ELK Stack, Nagios, </a:t>
            </a:r>
            <a:r>
              <a:rPr lang="en-US" b="1" err="1">
                <a:ea typeface="+mn-lt"/>
                <a:cs typeface="+mn-lt"/>
              </a:rPr>
              <a:t>prometheus</a:t>
            </a:r>
            <a:r>
              <a:rPr lang="en-US" b="1">
                <a:ea typeface="+mn-lt"/>
                <a:cs typeface="+mn-lt"/>
              </a:rPr>
              <a:t> and </a:t>
            </a:r>
            <a:r>
              <a:rPr lang="en-US" b="1" err="1">
                <a:ea typeface="+mn-lt"/>
                <a:cs typeface="+mn-lt"/>
              </a:rPr>
              <a:t>grafana</a:t>
            </a:r>
            <a:endParaRPr lang="en-US" b="1" err="1"/>
          </a:p>
          <a:p>
            <a:endParaRPr lang="en-US" b="1"/>
          </a:p>
          <a:p>
            <a:endParaRPr lang="en-US" b="1"/>
          </a:p>
          <a:p>
            <a:endParaRPr lang="en-US" b="1"/>
          </a:p>
          <a:p>
            <a:endParaRPr lang="en-US" b="1"/>
          </a:p>
          <a:p>
            <a:br>
              <a:rPr lang="en-US"/>
            </a:br>
            <a:endParaRPr lang="en-US"/>
          </a:p>
          <a:p>
            <a:endParaRPr lang="en-US" b="1">
              <a:ea typeface="+mn-lt"/>
              <a:cs typeface="+mn-lt"/>
            </a:endParaRPr>
          </a:p>
          <a:p>
            <a:endParaRPr lang="en-US"/>
          </a:p>
          <a:p>
            <a:br>
              <a:rPr lang="en-US"/>
            </a:br>
            <a:endParaRPr lang="en-US"/>
          </a:p>
          <a:p>
            <a:br>
              <a:rPr lang="en-US"/>
            </a:br>
            <a:endParaRPr lang="en-US"/>
          </a:p>
        </p:txBody>
      </p:sp>
      <p:pic>
        <p:nvPicPr>
          <p:cNvPr id="6" name="Picture 7" descr="A picture containing text, music&#10;&#10;Description automatically generated">
            <a:extLst>
              <a:ext uri="{FF2B5EF4-FFF2-40B4-BE49-F238E27FC236}">
                <a16:creationId xmlns:a16="http://schemas.microsoft.com/office/drawing/2014/main" id="{233D11ED-E459-43C1-BB2E-5A115AA142DA}"/>
              </a:ext>
            </a:extLst>
          </p:cNvPr>
          <p:cNvPicPr>
            <a:picLocks noChangeAspect="1"/>
          </p:cNvPicPr>
          <p:nvPr/>
        </p:nvPicPr>
        <p:blipFill>
          <a:blip r:embed="rId2"/>
          <a:stretch>
            <a:fillRect/>
          </a:stretch>
        </p:blipFill>
        <p:spPr>
          <a:xfrm>
            <a:off x="1876586" y="2595965"/>
            <a:ext cx="7844725" cy="3267559"/>
          </a:xfrm>
          <a:prstGeom prst="rect">
            <a:avLst/>
          </a:prstGeom>
        </p:spPr>
      </p:pic>
      <p:pic>
        <p:nvPicPr>
          <p:cNvPr id="9" name="Picture 4" descr="A picture containing graphical user interface&#10;&#10;Description automatically generated">
            <a:extLst>
              <a:ext uri="{FF2B5EF4-FFF2-40B4-BE49-F238E27FC236}">
                <a16:creationId xmlns:a16="http://schemas.microsoft.com/office/drawing/2014/main" id="{41E82B30-34A5-5D05-3870-386436EFA797}"/>
              </a:ext>
            </a:extLst>
          </p:cNvPr>
          <p:cNvPicPr>
            <a:picLocks noChangeAspect="1"/>
          </p:cNvPicPr>
          <p:nvPr/>
        </p:nvPicPr>
        <p:blipFill rotWithShape="1">
          <a:blip r:embed="rId3"/>
          <a:srcRect l="1232"/>
          <a:stretch/>
        </p:blipFill>
        <p:spPr>
          <a:xfrm>
            <a:off x="10201180" y="173839"/>
            <a:ext cx="1780118" cy="918566"/>
          </a:xfrm>
          <a:prstGeom prst="rect">
            <a:avLst/>
          </a:prstGeom>
        </p:spPr>
      </p:pic>
    </p:spTree>
    <p:extLst>
      <p:ext uri="{BB962C8B-B14F-4D97-AF65-F5344CB8AC3E}">
        <p14:creationId xmlns:p14="http://schemas.microsoft.com/office/powerpoint/2010/main" val="334959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937506" y="987151"/>
            <a:ext cx="10058400" cy="1450757"/>
          </a:xfrm>
        </p:spPr>
        <p:txBody>
          <a:bodyPr/>
          <a:lstStyle/>
          <a:p>
            <a:r>
              <a:rPr lang="en-IN"/>
              <a:t>Configuration management/orchestration </a:t>
            </a:r>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3D5EFE81-FB82-6213-7499-E8F36942401A}"/>
              </a:ext>
            </a:extLst>
          </p:cNvPr>
          <p:cNvSpPr txBox="1"/>
          <p:nvPr/>
        </p:nvSpPr>
        <p:spPr>
          <a:xfrm>
            <a:off x="1962032" y="2452667"/>
            <a:ext cx="686492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3200"/>
              <a:t>Ansible</a:t>
            </a:r>
            <a:endParaRPr lang="en-US"/>
          </a:p>
          <a:p>
            <a:pPr marL="571500" indent="-571500">
              <a:buFont typeface="Arial"/>
              <a:buChar char="•"/>
            </a:pPr>
            <a:r>
              <a:rPr lang="en-US" sz="3200"/>
              <a:t>Chef</a:t>
            </a:r>
          </a:p>
          <a:p>
            <a:pPr marL="571500" indent="-571500">
              <a:buFont typeface="Arial"/>
              <a:buChar char="•"/>
            </a:pPr>
            <a:r>
              <a:rPr lang="en-US" sz="3200"/>
              <a:t>Puppet</a:t>
            </a:r>
          </a:p>
          <a:p>
            <a:pPr marL="571500" indent="-571500">
              <a:buFont typeface="Arial"/>
              <a:buChar char="•"/>
            </a:pPr>
            <a:r>
              <a:rPr lang="en-US" sz="3200"/>
              <a:t>Terraform</a:t>
            </a:r>
          </a:p>
        </p:txBody>
      </p:sp>
      <p:pic>
        <p:nvPicPr>
          <p:cNvPr id="4" name="Picture 4" descr="A picture containing graphical user interface&#10;&#10;Description automatically generated">
            <a:extLst>
              <a:ext uri="{FF2B5EF4-FFF2-40B4-BE49-F238E27FC236}">
                <a16:creationId xmlns:a16="http://schemas.microsoft.com/office/drawing/2014/main" id="{5698031C-875C-0311-26F4-6C3D8CB22EE1}"/>
              </a:ext>
            </a:extLst>
          </p:cNvPr>
          <p:cNvPicPr>
            <a:picLocks noChangeAspect="1"/>
          </p:cNvPicPr>
          <p:nvPr/>
        </p:nvPicPr>
        <p:blipFill rotWithShape="1">
          <a:blip r:embed="rId2"/>
          <a:srcRect l="1232"/>
          <a:stretch/>
        </p:blipFill>
        <p:spPr>
          <a:xfrm>
            <a:off x="10265756" y="212585"/>
            <a:ext cx="1780118" cy="918566"/>
          </a:xfrm>
          <a:prstGeom prst="rect">
            <a:avLst/>
          </a:prstGeom>
        </p:spPr>
      </p:pic>
    </p:spTree>
    <p:extLst>
      <p:ext uri="{BB962C8B-B14F-4D97-AF65-F5344CB8AC3E}">
        <p14:creationId xmlns:p14="http://schemas.microsoft.com/office/powerpoint/2010/main" val="119389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r>
              <a:rPr lang="en-US">
                <a:ea typeface="+mj-lt"/>
                <a:cs typeface="+mj-lt"/>
              </a:rPr>
              <a:t>ANSIBLE:</a:t>
            </a:r>
            <a:endParaRPr lang="en-US"/>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graphicFrame>
        <p:nvGraphicFramePr>
          <p:cNvPr id="9" name="TextBox 1">
            <a:extLst>
              <a:ext uri="{FF2B5EF4-FFF2-40B4-BE49-F238E27FC236}">
                <a16:creationId xmlns:a16="http://schemas.microsoft.com/office/drawing/2014/main" id="{350EA6E5-6222-CC66-469E-EBA99EBC1CF1}"/>
              </a:ext>
            </a:extLst>
          </p:cNvPr>
          <p:cNvGraphicFramePr/>
          <p:nvPr>
            <p:extLst>
              <p:ext uri="{D42A27DB-BD31-4B8C-83A1-F6EECF244321}">
                <p14:modId xmlns:p14="http://schemas.microsoft.com/office/powerpoint/2010/main" val="818241693"/>
              </p:ext>
            </p:extLst>
          </p:nvPr>
        </p:nvGraphicFramePr>
        <p:xfrm>
          <a:off x="1161552" y="2265414"/>
          <a:ext cx="9070108" cy="3046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9" name="Picture 4" descr="A picture containing graphical user interface&#10;&#10;Description automatically generated">
            <a:extLst>
              <a:ext uri="{FF2B5EF4-FFF2-40B4-BE49-F238E27FC236}">
                <a16:creationId xmlns:a16="http://schemas.microsoft.com/office/drawing/2014/main" id="{FC3AEFAF-F93B-083E-B459-0A5058500F71}"/>
              </a:ext>
            </a:extLst>
          </p:cNvPr>
          <p:cNvPicPr>
            <a:picLocks noChangeAspect="1"/>
          </p:cNvPicPr>
          <p:nvPr/>
        </p:nvPicPr>
        <p:blipFill rotWithShape="1">
          <a:blip r:embed="rId7"/>
          <a:srcRect l="1232"/>
          <a:stretch/>
        </p:blipFill>
        <p:spPr>
          <a:xfrm>
            <a:off x="10356163" y="135094"/>
            <a:ext cx="1676796" cy="866905"/>
          </a:xfrm>
          <a:prstGeom prst="rect">
            <a:avLst/>
          </a:prstGeom>
        </p:spPr>
      </p:pic>
      <p:pic>
        <p:nvPicPr>
          <p:cNvPr id="12" name="Picture 12" descr="Icon&#10;&#10;Description automatically generated">
            <a:extLst>
              <a:ext uri="{FF2B5EF4-FFF2-40B4-BE49-F238E27FC236}">
                <a16:creationId xmlns:a16="http://schemas.microsoft.com/office/drawing/2014/main" id="{65A49262-DABE-7579-4F2E-1E92722264C5}"/>
              </a:ext>
            </a:extLst>
          </p:cNvPr>
          <p:cNvPicPr>
            <a:picLocks noChangeAspect="1"/>
          </p:cNvPicPr>
          <p:nvPr/>
        </p:nvPicPr>
        <p:blipFill>
          <a:blip r:embed="rId8"/>
          <a:stretch>
            <a:fillRect/>
          </a:stretch>
        </p:blipFill>
        <p:spPr>
          <a:xfrm>
            <a:off x="4382542" y="880216"/>
            <a:ext cx="781374" cy="768458"/>
          </a:xfrm>
          <a:prstGeom prst="rect">
            <a:avLst/>
          </a:prstGeom>
        </p:spPr>
      </p:pic>
    </p:spTree>
    <p:extLst>
      <p:ext uri="{BB962C8B-B14F-4D97-AF65-F5344CB8AC3E}">
        <p14:creationId xmlns:p14="http://schemas.microsoft.com/office/powerpoint/2010/main" val="136788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00BDE18-C966-0A58-6147-84ABC0CE4746}"/>
              </a:ext>
            </a:extLst>
          </p:cNvPr>
          <p:cNvPicPr>
            <a:picLocks noChangeAspect="1"/>
          </p:cNvPicPr>
          <p:nvPr/>
        </p:nvPicPr>
        <p:blipFill rotWithShape="1">
          <a:blip r:embed="rId2"/>
          <a:srcRect l="1232"/>
          <a:stretch/>
        </p:blipFill>
        <p:spPr>
          <a:xfrm>
            <a:off x="9581248" y="251331"/>
            <a:ext cx="2051338" cy="1060633"/>
          </a:xfrm>
          <a:prstGeom prst="rect">
            <a:avLst/>
          </a:prstGeom>
        </p:spPr>
      </p:pic>
      <p:sp>
        <p:nvSpPr>
          <p:cNvPr id="23" name="Rectangle 2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32900" y="4905662"/>
            <a:ext cx="7330353" cy="1541176"/>
          </a:xfrm>
        </p:spPr>
        <p:txBody>
          <a:bodyPr anchor="ctr">
            <a:normAutofit/>
          </a:bodyPr>
          <a:lstStyle/>
          <a:p>
            <a:pPr algn="r"/>
            <a:r>
              <a:rPr lang="en-US" sz="4800">
                <a:solidFill>
                  <a:srgbClr val="FFFFFF"/>
                </a:solidFill>
              </a:rPr>
              <a:t>I'M Achiever</a:t>
            </a:r>
            <a:br>
              <a:rPr lang="en-US" sz="4800">
                <a:solidFill>
                  <a:srgbClr val="FFFFFF"/>
                </a:solidFill>
              </a:rPr>
            </a:br>
            <a:r>
              <a:rPr lang="en-US" sz="4800">
                <a:solidFill>
                  <a:srgbClr val="FFFFFF"/>
                </a:solidFill>
              </a:rPr>
              <a:t>I'M Responsible</a:t>
            </a:r>
          </a:p>
        </p:txBody>
      </p:sp>
      <p:cxnSp>
        <p:nvCxnSpPr>
          <p:cNvPr id="25" name="Straight Connector 2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5892046-B611-6FC9-7E28-CE0DE022DE75}"/>
              </a:ext>
            </a:extLst>
          </p:cNvPr>
          <p:cNvSpPr txBox="1"/>
          <p:nvPr/>
        </p:nvSpPr>
        <p:spPr>
          <a:xfrm>
            <a:off x="2131143" y="1614948"/>
            <a:ext cx="6742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mn-lt"/>
                <a:cs typeface="+mn-lt"/>
              </a:rPr>
              <a:t>DevOps &amp; DevOps Tools</a:t>
            </a:r>
            <a:endParaRPr lang="en-US" sz="3600"/>
          </a:p>
        </p:txBody>
      </p:sp>
    </p:spTree>
    <p:extLst>
      <p:ext uri="{BB962C8B-B14F-4D97-AF65-F5344CB8AC3E}">
        <p14:creationId xmlns:p14="http://schemas.microsoft.com/office/powerpoint/2010/main" val="1793200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r>
              <a:rPr lang="en-US">
                <a:ea typeface="+mj-lt"/>
                <a:cs typeface="+mj-lt"/>
              </a:rPr>
              <a:t>ANSIBLE:</a:t>
            </a:r>
            <a:endParaRPr lang="en-US"/>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pic>
        <p:nvPicPr>
          <p:cNvPr id="3" name="Picture 3" descr="Diagram&#10;&#10;Description automatically generated">
            <a:extLst>
              <a:ext uri="{FF2B5EF4-FFF2-40B4-BE49-F238E27FC236}">
                <a16:creationId xmlns:a16="http://schemas.microsoft.com/office/drawing/2014/main" id="{1ABC3134-3EB3-1351-BE17-1674DEE87722}"/>
              </a:ext>
            </a:extLst>
          </p:cNvPr>
          <p:cNvPicPr>
            <a:picLocks noChangeAspect="1"/>
          </p:cNvPicPr>
          <p:nvPr/>
        </p:nvPicPr>
        <p:blipFill>
          <a:blip r:embed="rId2"/>
          <a:stretch>
            <a:fillRect/>
          </a:stretch>
        </p:blipFill>
        <p:spPr>
          <a:xfrm>
            <a:off x="1968284" y="2112935"/>
            <a:ext cx="5881606" cy="3908154"/>
          </a:xfrm>
          <a:prstGeom prst="rect">
            <a:avLst/>
          </a:prstGeom>
        </p:spPr>
      </p:pic>
      <p:pic>
        <p:nvPicPr>
          <p:cNvPr id="14" name="Picture 4" descr="A picture containing graphical user interface&#10;&#10;Description automatically generated">
            <a:extLst>
              <a:ext uri="{FF2B5EF4-FFF2-40B4-BE49-F238E27FC236}">
                <a16:creationId xmlns:a16="http://schemas.microsoft.com/office/drawing/2014/main" id="{13D8F2BC-9E3B-53CE-AB92-6388D407C156}"/>
              </a:ext>
            </a:extLst>
          </p:cNvPr>
          <p:cNvPicPr>
            <a:picLocks noChangeAspect="1"/>
          </p:cNvPicPr>
          <p:nvPr/>
        </p:nvPicPr>
        <p:blipFill rotWithShape="1">
          <a:blip r:embed="rId3"/>
          <a:srcRect l="1232"/>
          <a:stretch/>
        </p:blipFill>
        <p:spPr>
          <a:xfrm>
            <a:off x="10356163" y="238416"/>
            <a:ext cx="1676796" cy="866905"/>
          </a:xfrm>
          <a:prstGeom prst="rect">
            <a:avLst/>
          </a:prstGeom>
        </p:spPr>
      </p:pic>
      <p:pic>
        <p:nvPicPr>
          <p:cNvPr id="2" name="Picture 3" descr="Icon&#10;&#10;Description automatically generated">
            <a:extLst>
              <a:ext uri="{FF2B5EF4-FFF2-40B4-BE49-F238E27FC236}">
                <a16:creationId xmlns:a16="http://schemas.microsoft.com/office/drawing/2014/main" id="{186EC2A4-AF5D-9776-6E4A-EEC828E7DE7E}"/>
              </a:ext>
            </a:extLst>
          </p:cNvPr>
          <p:cNvPicPr>
            <a:picLocks noChangeAspect="1"/>
          </p:cNvPicPr>
          <p:nvPr/>
        </p:nvPicPr>
        <p:blipFill>
          <a:blip r:embed="rId4"/>
          <a:stretch>
            <a:fillRect/>
          </a:stretch>
        </p:blipFill>
        <p:spPr>
          <a:xfrm>
            <a:off x="4420246" y="849178"/>
            <a:ext cx="807204" cy="845950"/>
          </a:xfrm>
          <a:prstGeom prst="rect">
            <a:avLst/>
          </a:prstGeom>
        </p:spPr>
      </p:pic>
    </p:spTree>
    <p:extLst>
      <p:ext uri="{BB962C8B-B14F-4D97-AF65-F5344CB8AC3E}">
        <p14:creationId xmlns:p14="http://schemas.microsoft.com/office/powerpoint/2010/main" val="2620246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642257" y="634946"/>
            <a:ext cx="3690257" cy="1450757"/>
          </a:xfrm>
        </p:spPr>
        <p:txBody>
          <a:bodyPr>
            <a:normAutofit/>
          </a:bodyPr>
          <a:lstStyle/>
          <a:p>
            <a:r>
              <a:rPr lang="en-US" sz="2200">
                <a:ea typeface="+mj-lt"/>
                <a:cs typeface="+mj-lt"/>
              </a:rPr>
              <a:t>ANSIBLE Vs TERAFORM</a:t>
            </a:r>
            <a:endParaRPr lang="en-US" sz="2200"/>
          </a:p>
        </p:txBody>
      </p:sp>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a:xfrm>
            <a:off x="642257" y="2407436"/>
            <a:ext cx="3690257" cy="3461658"/>
          </a:xfrm>
        </p:spPr>
        <p:txBody>
          <a:bodyPr lIns="109728" tIns="109728" rIns="109728" bIns="91440">
            <a:normAutofit/>
          </a:bodyPr>
          <a:lstStyle/>
          <a:p>
            <a:endParaRPr lang="en-IN" b="1"/>
          </a:p>
          <a:p>
            <a:endParaRPr lang="en-IN" b="1"/>
          </a:p>
          <a:p>
            <a:br>
              <a:rPr lang="en-US"/>
            </a:br>
            <a:endParaRPr lang="en-US"/>
          </a:p>
          <a:p>
            <a:endParaRPr lang="en-IN"/>
          </a:p>
        </p:txBody>
      </p:sp>
      <p:sp>
        <p:nvSpPr>
          <p:cNvPr id="16"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5E6E555-EC28-B399-722E-02B150DE77D2}"/>
              </a:ext>
            </a:extLst>
          </p:cNvPr>
          <p:cNvSpPr txBox="1"/>
          <p:nvPr/>
        </p:nvSpPr>
        <p:spPr>
          <a:xfrm>
            <a:off x="1327688" y="2102602"/>
            <a:ext cx="8503402"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pic>
        <p:nvPicPr>
          <p:cNvPr id="6" name="Picture 7" descr="Timeline&#10;&#10;Description automatically generated">
            <a:extLst>
              <a:ext uri="{FF2B5EF4-FFF2-40B4-BE49-F238E27FC236}">
                <a16:creationId xmlns:a16="http://schemas.microsoft.com/office/drawing/2014/main" id="{411A6AB4-D9CC-E494-8C52-F4E0226F2C8F}"/>
              </a:ext>
            </a:extLst>
          </p:cNvPr>
          <p:cNvPicPr>
            <a:picLocks noChangeAspect="1"/>
          </p:cNvPicPr>
          <p:nvPr/>
        </p:nvPicPr>
        <p:blipFill>
          <a:blip r:embed="rId2"/>
          <a:stretch>
            <a:fillRect/>
          </a:stretch>
        </p:blipFill>
        <p:spPr>
          <a:xfrm>
            <a:off x="4643034" y="177908"/>
            <a:ext cx="6858000" cy="5753100"/>
          </a:xfrm>
          <a:prstGeom prst="rect">
            <a:avLst/>
          </a:prstGeom>
        </p:spPr>
      </p:pic>
      <p:pic>
        <p:nvPicPr>
          <p:cNvPr id="9" name="Picture 4" descr="A picture containing graphical user interface&#10;&#10;Description automatically generated">
            <a:extLst>
              <a:ext uri="{FF2B5EF4-FFF2-40B4-BE49-F238E27FC236}">
                <a16:creationId xmlns:a16="http://schemas.microsoft.com/office/drawing/2014/main" id="{883C62CA-837C-6298-B4FA-7D6EBCF7AC80}"/>
              </a:ext>
            </a:extLst>
          </p:cNvPr>
          <p:cNvPicPr>
            <a:picLocks noChangeAspect="1"/>
          </p:cNvPicPr>
          <p:nvPr/>
        </p:nvPicPr>
        <p:blipFill rotWithShape="1">
          <a:blip r:embed="rId3"/>
          <a:srcRect l="1232"/>
          <a:stretch/>
        </p:blipFill>
        <p:spPr>
          <a:xfrm>
            <a:off x="36875" y="5941"/>
            <a:ext cx="2051338" cy="1060633"/>
          </a:xfrm>
          <a:prstGeom prst="rect">
            <a:avLst/>
          </a:prstGeom>
        </p:spPr>
      </p:pic>
    </p:spTree>
    <p:extLst>
      <p:ext uri="{BB962C8B-B14F-4D97-AF65-F5344CB8AC3E}">
        <p14:creationId xmlns:p14="http://schemas.microsoft.com/office/powerpoint/2010/main" val="1060648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878911" y="643468"/>
            <a:ext cx="3177847" cy="1674180"/>
          </a:xfrm>
        </p:spPr>
        <p:txBody>
          <a:bodyPr>
            <a:normAutofit/>
          </a:bodyPr>
          <a:lstStyle/>
          <a:p>
            <a:r>
              <a:rPr lang="en-US" sz="3400"/>
              <a:t>Chef/puppet</a:t>
            </a:r>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a:xfrm>
            <a:off x="858064" y="2639380"/>
            <a:ext cx="3205049" cy="3229714"/>
          </a:xfrm>
        </p:spPr>
        <p:txBody>
          <a:bodyPr lIns="109728" tIns="109728" rIns="109728" bIns="91440">
            <a:normAutofit/>
          </a:bodyPr>
          <a:lstStyle/>
          <a:p>
            <a:endParaRPr lang="en-IN" b="1"/>
          </a:p>
          <a:p>
            <a:endParaRPr lang="en-IN" b="1"/>
          </a:p>
          <a:p>
            <a:br>
              <a:rPr lang="en-US"/>
            </a:br>
            <a:endParaRPr lang="en-US"/>
          </a:p>
          <a:p>
            <a:endParaRPr lang="en-IN"/>
          </a:p>
        </p:txBody>
      </p:sp>
      <p:pic>
        <p:nvPicPr>
          <p:cNvPr id="2" name="Picture 3" descr="Table&#10;&#10;Description automatically generated">
            <a:extLst>
              <a:ext uri="{FF2B5EF4-FFF2-40B4-BE49-F238E27FC236}">
                <a16:creationId xmlns:a16="http://schemas.microsoft.com/office/drawing/2014/main" id="{4E259BDB-489E-6749-C6DA-3845588F756E}"/>
              </a:ext>
            </a:extLst>
          </p:cNvPr>
          <p:cNvPicPr>
            <a:picLocks noChangeAspect="1"/>
          </p:cNvPicPr>
          <p:nvPr/>
        </p:nvPicPr>
        <p:blipFill>
          <a:blip r:embed="rId2"/>
          <a:stretch>
            <a:fillRect/>
          </a:stretch>
        </p:blipFill>
        <p:spPr>
          <a:xfrm>
            <a:off x="4653447" y="645719"/>
            <a:ext cx="6892560" cy="5221114"/>
          </a:xfrm>
          <a:prstGeom prst="rect">
            <a:avLst/>
          </a:prstGeom>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4" descr="A picture containing graphical user interface&#10;&#10;Description automatically generated">
            <a:extLst>
              <a:ext uri="{FF2B5EF4-FFF2-40B4-BE49-F238E27FC236}">
                <a16:creationId xmlns:a16="http://schemas.microsoft.com/office/drawing/2014/main" id="{C72CE8A2-774D-5335-6A25-157409C7F17F}"/>
              </a:ext>
            </a:extLst>
          </p:cNvPr>
          <p:cNvPicPr>
            <a:picLocks noChangeAspect="1"/>
          </p:cNvPicPr>
          <p:nvPr/>
        </p:nvPicPr>
        <p:blipFill rotWithShape="1">
          <a:blip r:embed="rId3"/>
          <a:srcRect l="1232"/>
          <a:stretch/>
        </p:blipFill>
        <p:spPr>
          <a:xfrm>
            <a:off x="62706" y="5941"/>
            <a:ext cx="1805949" cy="931481"/>
          </a:xfrm>
          <a:prstGeom prst="rect">
            <a:avLst/>
          </a:prstGeom>
        </p:spPr>
      </p:pic>
    </p:spTree>
    <p:extLst>
      <p:ext uri="{BB962C8B-B14F-4D97-AF65-F5344CB8AC3E}">
        <p14:creationId xmlns:p14="http://schemas.microsoft.com/office/powerpoint/2010/main" val="776204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155833" y="960643"/>
            <a:ext cx="86690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Jenkins is a software that allows </a:t>
            </a:r>
            <a:r>
              <a:rPr lang="en-US" b="1">
                <a:ea typeface="+mn-lt"/>
                <a:cs typeface="+mn-lt"/>
              </a:rPr>
              <a:t>continuous integration</a:t>
            </a:r>
            <a:r>
              <a:rPr lang="en-US">
                <a:ea typeface="+mn-lt"/>
                <a:cs typeface="+mn-lt"/>
              </a:rPr>
              <a:t>. Jenkins will be installed on a server where the central build will take place</a:t>
            </a:r>
          </a:p>
          <a:p>
            <a:endParaRPr lang="en-US"/>
          </a:p>
          <a:p>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154765" y="285276"/>
            <a:ext cx="60009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JENKINS:CI/CD</a:t>
            </a:r>
          </a:p>
        </p:txBody>
      </p:sp>
      <p:pic>
        <p:nvPicPr>
          <p:cNvPr id="4" name="Picture 5" descr="Diagram&#10;&#10;Description automatically generated">
            <a:extLst>
              <a:ext uri="{FF2B5EF4-FFF2-40B4-BE49-F238E27FC236}">
                <a16:creationId xmlns:a16="http://schemas.microsoft.com/office/drawing/2014/main" id="{853A7CEC-5A38-5E33-136C-233C6E7153C2}"/>
              </a:ext>
            </a:extLst>
          </p:cNvPr>
          <p:cNvPicPr>
            <a:picLocks noChangeAspect="1"/>
          </p:cNvPicPr>
          <p:nvPr/>
        </p:nvPicPr>
        <p:blipFill>
          <a:blip r:embed="rId2"/>
          <a:stretch>
            <a:fillRect/>
          </a:stretch>
        </p:blipFill>
        <p:spPr>
          <a:xfrm>
            <a:off x="4485629" y="1970867"/>
            <a:ext cx="2148776" cy="4220706"/>
          </a:xfrm>
          <a:prstGeom prst="rect">
            <a:avLst/>
          </a:prstGeom>
        </p:spPr>
      </p:pic>
      <p:pic>
        <p:nvPicPr>
          <p:cNvPr id="8" name="Picture 4" descr="A picture containing graphical user interface&#10;&#10;Description automatically generated">
            <a:extLst>
              <a:ext uri="{FF2B5EF4-FFF2-40B4-BE49-F238E27FC236}">
                <a16:creationId xmlns:a16="http://schemas.microsoft.com/office/drawing/2014/main" id="{459F6454-4DFC-2A5B-E101-10EE9C9E74B2}"/>
              </a:ext>
            </a:extLst>
          </p:cNvPr>
          <p:cNvPicPr>
            <a:picLocks noChangeAspect="1"/>
          </p:cNvPicPr>
          <p:nvPr/>
        </p:nvPicPr>
        <p:blipFill rotWithShape="1">
          <a:blip r:embed="rId3"/>
          <a:srcRect l="1232"/>
          <a:stretch/>
        </p:blipFill>
        <p:spPr>
          <a:xfrm>
            <a:off x="10420739" y="83432"/>
            <a:ext cx="1586389" cy="776499"/>
          </a:xfrm>
          <a:prstGeom prst="rect">
            <a:avLst/>
          </a:prstGeom>
        </p:spPr>
      </p:pic>
      <p:pic>
        <p:nvPicPr>
          <p:cNvPr id="6" name="Picture 8" descr="Logo&#10;&#10;Description automatically generated">
            <a:extLst>
              <a:ext uri="{FF2B5EF4-FFF2-40B4-BE49-F238E27FC236}">
                <a16:creationId xmlns:a16="http://schemas.microsoft.com/office/drawing/2014/main" id="{9587954D-A7C3-D3F5-EC94-3BE5F2F98C67}"/>
              </a:ext>
            </a:extLst>
          </p:cNvPr>
          <p:cNvPicPr>
            <a:picLocks noChangeAspect="1"/>
          </p:cNvPicPr>
          <p:nvPr/>
        </p:nvPicPr>
        <p:blipFill>
          <a:blip r:embed="rId4"/>
          <a:stretch>
            <a:fillRect/>
          </a:stretch>
        </p:blipFill>
        <p:spPr>
          <a:xfrm>
            <a:off x="7613855" y="2236839"/>
            <a:ext cx="2765323" cy="1843549"/>
          </a:xfrm>
          <a:prstGeom prst="rect">
            <a:avLst/>
          </a:prstGeom>
        </p:spPr>
      </p:pic>
    </p:spTree>
    <p:extLst>
      <p:ext uri="{BB962C8B-B14F-4D97-AF65-F5344CB8AC3E}">
        <p14:creationId xmlns:p14="http://schemas.microsoft.com/office/powerpoint/2010/main" val="357527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155833" y="960643"/>
            <a:ext cx="86690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322663" y="1021446"/>
            <a:ext cx="60009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DOCKER:</a:t>
            </a:r>
          </a:p>
        </p:txBody>
      </p:sp>
      <p:pic>
        <p:nvPicPr>
          <p:cNvPr id="8" name="Picture 4" descr="A picture containing graphical user interface&#10;&#10;Description automatically generated">
            <a:extLst>
              <a:ext uri="{FF2B5EF4-FFF2-40B4-BE49-F238E27FC236}">
                <a16:creationId xmlns:a16="http://schemas.microsoft.com/office/drawing/2014/main" id="{459F6454-4DFC-2A5B-E101-10EE9C9E74B2}"/>
              </a:ext>
            </a:extLst>
          </p:cNvPr>
          <p:cNvPicPr>
            <a:picLocks noChangeAspect="1"/>
          </p:cNvPicPr>
          <p:nvPr/>
        </p:nvPicPr>
        <p:blipFill rotWithShape="1">
          <a:blip r:embed="rId2"/>
          <a:srcRect l="1232"/>
          <a:stretch/>
        </p:blipFill>
        <p:spPr>
          <a:xfrm>
            <a:off x="10420739" y="83432"/>
            <a:ext cx="1586389" cy="776499"/>
          </a:xfrm>
          <a:prstGeom prst="rect">
            <a:avLst/>
          </a:prstGeom>
        </p:spPr>
      </p:pic>
      <p:sp>
        <p:nvSpPr>
          <p:cNvPr id="4" name="TextBox 3">
            <a:extLst>
              <a:ext uri="{FF2B5EF4-FFF2-40B4-BE49-F238E27FC236}">
                <a16:creationId xmlns:a16="http://schemas.microsoft.com/office/drawing/2014/main" id="{4604C895-789F-321D-37B7-0B43018AB50F}"/>
              </a:ext>
            </a:extLst>
          </p:cNvPr>
          <p:cNvSpPr txBox="1"/>
          <p:nvPr/>
        </p:nvSpPr>
        <p:spPr>
          <a:xfrm>
            <a:off x="1369142" y="2118851"/>
            <a:ext cx="609845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Docker is a software platform that simplifies the process of building, running, managing and distributing applications. </a:t>
            </a:r>
          </a:p>
          <a:p>
            <a:endParaRPr lang="en-US">
              <a:ea typeface="+mn-lt"/>
              <a:cs typeface="+mn-lt"/>
            </a:endParaRPr>
          </a:p>
          <a:p>
            <a:r>
              <a:rPr lang="en-US">
                <a:ea typeface="+mn-lt"/>
                <a:cs typeface="+mn-lt"/>
              </a:rPr>
              <a:t>Docker is developed using the GO programming language.</a:t>
            </a:r>
          </a:p>
          <a:p>
            <a:endParaRPr lang="en-US">
              <a:ea typeface="+mn-lt"/>
              <a:cs typeface="+mn-lt"/>
            </a:endParaRPr>
          </a:p>
          <a:p>
            <a:r>
              <a:rPr lang="en-US">
                <a:ea typeface="+mn-lt"/>
                <a:cs typeface="+mn-lt"/>
              </a:rPr>
              <a:t>A Docker Container doesn’t have any operating system installed and running on it. But it would have a virtual copy of the process table, network interface(s), and the file system mount point(s). These have been inherited from the operating system of the host on which the container is hosted and running.</a:t>
            </a:r>
          </a:p>
        </p:txBody>
      </p:sp>
      <p:pic>
        <p:nvPicPr>
          <p:cNvPr id="6" name="Picture 8" descr="Logo, company name&#10;&#10;Description automatically generated">
            <a:extLst>
              <a:ext uri="{FF2B5EF4-FFF2-40B4-BE49-F238E27FC236}">
                <a16:creationId xmlns:a16="http://schemas.microsoft.com/office/drawing/2014/main" id="{4B7424CB-258A-7ED5-E321-9A21D1CA1FFF}"/>
              </a:ext>
            </a:extLst>
          </p:cNvPr>
          <p:cNvPicPr>
            <a:picLocks noChangeAspect="1"/>
          </p:cNvPicPr>
          <p:nvPr/>
        </p:nvPicPr>
        <p:blipFill>
          <a:blip r:embed="rId3"/>
          <a:stretch>
            <a:fillRect/>
          </a:stretch>
        </p:blipFill>
        <p:spPr>
          <a:xfrm>
            <a:off x="9170234" y="2202454"/>
            <a:ext cx="967837" cy="980753"/>
          </a:xfrm>
          <a:prstGeom prst="rect">
            <a:avLst/>
          </a:prstGeom>
        </p:spPr>
      </p:pic>
    </p:spTree>
    <p:extLst>
      <p:ext uri="{BB962C8B-B14F-4D97-AF65-F5344CB8AC3E}">
        <p14:creationId xmlns:p14="http://schemas.microsoft.com/office/powerpoint/2010/main" val="4114863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155833" y="960643"/>
            <a:ext cx="86690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322663" y="1021446"/>
            <a:ext cx="60009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Grafana /Prometheus</a:t>
            </a:r>
          </a:p>
        </p:txBody>
      </p:sp>
      <p:pic>
        <p:nvPicPr>
          <p:cNvPr id="8" name="Picture 4" descr="A picture containing graphical user interface&#10;&#10;Description automatically generated">
            <a:extLst>
              <a:ext uri="{FF2B5EF4-FFF2-40B4-BE49-F238E27FC236}">
                <a16:creationId xmlns:a16="http://schemas.microsoft.com/office/drawing/2014/main" id="{459F6454-4DFC-2A5B-E101-10EE9C9E74B2}"/>
              </a:ext>
            </a:extLst>
          </p:cNvPr>
          <p:cNvPicPr>
            <a:picLocks noChangeAspect="1"/>
          </p:cNvPicPr>
          <p:nvPr/>
        </p:nvPicPr>
        <p:blipFill rotWithShape="1">
          <a:blip r:embed="rId2"/>
          <a:srcRect l="1232"/>
          <a:stretch/>
        </p:blipFill>
        <p:spPr>
          <a:xfrm>
            <a:off x="10420739" y="83432"/>
            <a:ext cx="1586389" cy="776499"/>
          </a:xfrm>
          <a:prstGeom prst="rect">
            <a:avLst/>
          </a:prstGeom>
        </p:spPr>
      </p:pic>
      <p:sp>
        <p:nvSpPr>
          <p:cNvPr id="4" name="TextBox 3">
            <a:extLst>
              <a:ext uri="{FF2B5EF4-FFF2-40B4-BE49-F238E27FC236}">
                <a16:creationId xmlns:a16="http://schemas.microsoft.com/office/drawing/2014/main" id="{2EE52578-527F-FDF7-76D0-6FBD145C0B74}"/>
              </a:ext>
            </a:extLst>
          </p:cNvPr>
          <p:cNvSpPr txBox="1"/>
          <p:nvPr/>
        </p:nvSpPr>
        <p:spPr>
          <a:xfrm>
            <a:off x="1098755" y="2106561"/>
            <a:ext cx="357894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Prometheus and Grafana are </a:t>
            </a:r>
            <a:r>
              <a:rPr lang="en-US" b="1">
                <a:ea typeface="+mn-lt"/>
                <a:cs typeface="+mn-lt"/>
              </a:rPr>
              <a:t>both built for time-series data</a:t>
            </a:r>
            <a:r>
              <a:rPr lang="en-US">
                <a:ea typeface="+mn-lt"/>
                <a:cs typeface="+mn-lt"/>
              </a:rPr>
              <a:t>. Prometheus excels in metric data collection, whereas Grafana champions metric visualizations. Both tools are open source, free and have vibrant communities of open source developers supporting their development.</a:t>
            </a:r>
          </a:p>
          <a:p>
            <a:endParaRPr lang="en-US"/>
          </a:p>
          <a:p>
            <a:endParaRPr lang="en-US"/>
          </a:p>
          <a:p>
            <a:endParaRPr lang="en-US"/>
          </a:p>
        </p:txBody>
      </p:sp>
      <p:pic>
        <p:nvPicPr>
          <p:cNvPr id="6" name="Picture 8" descr="Graphical user interface&#10;&#10;Description automatically generated">
            <a:extLst>
              <a:ext uri="{FF2B5EF4-FFF2-40B4-BE49-F238E27FC236}">
                <a16:creationId xmlns:a16="http://schemas.microsoft.com/office/drawing/2014/main" id="{A76E0D6D-8175-BAAD-83D9-043180F80D19}"/>
              </a:ext>
            </a:extLst>
          </p:cNvPr>
          <p:cNvPicPr>
            <a:picLocks noChangeAspect="1"/>
          </p:cNvPicPr>
          <p:nvPr/>
        </p:nvPicPr>
        <p:blipFill>
          <a:blip r:embed="rId3"/>
          <a:stretch>
            <a:fillRect/>
          </a:stretch>
        </p:blipFill>
        <p:spPr>
          <a:xfrm>
            <a:off x="5252884" y="2183540"/>
            <a:ext cx="6270522" cy="3486433"/>
          </a:xfrm>
          <a:prstGeom prst="rect">
            <a:avLst/>
          </a:prstGeom>
        </p:spPr>
      </p:pic>
    </p:spTree>
    <p:extLst>
      <p:ext uri="{BB962C8B-B14F-4D97-AF65-F5344CB8AC3E}">
        <p14:creationId xmlns:p14="http://schemas.microsoft.com/office/powerpoint/2010/main" val="1824187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246239" y="2290914"/>
            <a:ext cx="86302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ELASTIC COMPUTE CLOUD</a:t>
            </a:r>
            <a:r>
              <a:rPr lang="en-US">
                <a:ea typeface="+mn-lt"/>
                <a:cs typeface="+mn-lt"/>
              </a:rPr>
              <a:t>:</a:t>
            </a:r>
          </a:p>
          <a:p>
            <a:endParaRPr lang="en-US">
              <a:ea typeface="+mn-lt"/>
              <a:cs typeface="+mn-lt"/>
            </a:endParaRPr>
          </a:p>
          <a:p>
            <a:endParaRPr lang="en-US">
              <a:ea typeface="+mn-lt"/>
              <a:cs typeface="+mn-lt"/>
            </a:endParaRPr>
          </a:p>
          <a:p>
            <a:r>
              <a:rPr lang="en-US">
                <a:ea typeface="+mn-lt"/>
                <a:cs typeface="+mn-lt"/>
              </a:rPr>
              <a:t>Amazon EC2 provides a wide selection of instance types optimized to fit different use cases. Instance types comprise varying combinations of CPU, memory, storage, and networking capacity and give you the flexibility to choose the appropriate mix of resources for your applications.</a:t>
            </a:r>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425985" y="1253920"/>
            <a:ext cx="57297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AWS services – EC2 Instance </a:t>
            </a:r>
          </a:p>
        </p:txBody>
      </p:sp>
      <p:pic>
        <p:nvPicPr>
          <p:cNvPr id="6" name="Picture 4" descr="A picture containing graphical user interface&#10;&#10;Description automatically generated">
            <a:extLst>
              <a:ext uri="{FF2B5EF4-FFF2-40B4-BE49-F238E27FC236}">
                <a16:creationId xmlns:a16="http://schemas.microsoft.com/office/drawing/2014/main" id="{B036C3C4-08BB-D03F-6540-4275A849BFE0}"/>
              </a:ext>
            </a:extLst>
          </p:cNvPr>
          <p:cNvPicPr>
            <a:picLocks noChangeAspect="1"/>
          </p:cNvPicPr>
          <p:nvPr/>
        </p:nvPicPr>
        <p:blipFill rotWithShape="1">
          <a:blip r:embed="rId2"/>
          <a:srcRect l="1232"/>
          <a:stretch/>
        </p:blipFill>
        <p:spPr>
          <a:xfrm>
            <a:off x="10381994" y="83433"/>
            <a:ext cx="1638050" cy="841074"/>
          </a:xfrm>
          <a:prstGeom prst="rect">
            <a:avLst/>
          </a:prstGeom>
        </p:spPr>
      </p:pic>
    </p:spTree>
    <p:extLst>
      <p:ext uri="{BB962C8B-B14F-4D97-AF65-F5344CB8AC3E}">
        <p14:creationId xmlns:p14="http://schemas.microsoft.com/office/powerpoint/2010/main" val="3330703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209369" y="2192592"/>
            <a:ext cx="815094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Amazon S3 </a:t>
            </a:r>
            <a:endParaRPr lang="en-US">
              <a:ea typeface="+mn-lt"/>
              <a:cs typeface="+mn-lt"/>
            </a:endParaRPr>
          </a:p>
          <a:p>
            <a:endParaRPr lang="en-US">
              <a:ea typeface="+mn-lt"/>
              <a:cs typeface="+mn-lt"/>
            </a:endParaRPr>
          </a:p>
          <a:p>
            <a:r>
              <a:rPr lang="en-US">
                <a:ea typeface="+mn-lt"/>
                <a:cs typeface="+mn-lt"/>
              </a:rPr>
              <a:t>Is an object storage service that stores data as objects within buckets. An object is a file and any metadata that describes the file. A bucket is a container for objects. To store your data in Amazon S3, you first create a bucket and specify a bucket name and AWS Region.</a:t>
            </a:r>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425985" y="1253920"/>
            <a:ext cx="57297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AWS services – S3</a:t>
            </a:r>
          </a:p>
        </p:txBody>
      </p:sp>
      <p:pic>
        <p:nvPicPr>
          <p:cNvPr id="6" name="Picture 4" descr="A picture containing graphical user interface&#10;&#10;Description automatically generated">
            <a:extLst>
              <a:ext uri="{FF2B5EF4-FFF2-40B4-BE49-F238E27FC236}">
                <a16:creationId xmlns:a16="http://schemas.microsoft.com/office/drawing/2014/main" id="{6AB3D146-A2D8-2617-86DF-EC0FAAFA1675}"/>
              </a:ext>
            </a:extLst>
          </p:cNvPr>
          <p:cNvPicPr>
            <a:picLocks noChangeAspect="1"/>
          </p:cNvPicPr>
          <p:nvPr/>
        </p:nvPicPr>
        <p:blipFill rotWithShape="1">
          <a:blip r:embed="rId2"/>
          <a:srcRect l="1232"/>
          <a:stretch/>
        </p:blipFill>
        <p:spPr>
          <a:xfrm>
            <a:off x="10330332" y="199670"/>
            <a:ext cx="1560559" cy="802328"/>
          </a:xfrm>
          <a:prstGeom prst="rect">
            <a:avLst/>
          </a:prstGeom>
        </p:spPr>
      </p:pic>
    </p:spTree>
    <p:extLst>
      <p:ext uri="{BB962C8B-B14F-4D97-AF65-F5344CB8AC3E}">
        <p14:creationId xmlns:p14="http://schemas.microsoft.com/office/powerpoint/2010/main" val="1752967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098756" y="2008237"/>
            <a:ext cx="872858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Load balancer:</a:t>
            </a:r>
            <a:endParaRPr lang="en-US" b="1"/>
          </a:p>
          <a:p>
            <a:endParaRPr lang="en-US" b="1">
              <a:ea typeface="+mn-lt"/>
              <a:cs typeface="+mn-lt"/>
            </a:endParaRPr>
          </a:p>
          <a:p>
            <a:endParaRPr lang="en-US">
              <a:ea typeface="+mn-lt"/>
              <a:cs typeface="+mn-lt"/>
            </a:endParaRPr>
          </a:p>
          <a:p>
            <a:r>
              <a:rPr lang="en-US">
                <a:ea typeface="+mn-lt"/>
                <a:cs typeface="+mn-lt"/>
              </a:rPr>
              <a:t>load balancer serves as the single point of contact for clients. The load balancer distributes incoming application traffic across multiple targets, such as EC2 instances, in multiple Availability Zones. This increases the availability of your application. You add one or more listeners to your load balancer.</a:t>
            </a:r>
            <a:endParaRPr lang="en-US"/>
          </a:p>
          <a:p>
            <a:endParaRPr lang="en-US"/>
          </a:p>
          <a:p>
            <a:r>
              <a:rPr lang="en-US" b="1">
                <a:ea typeface="+mn-lt"/>
                <a:cs typeface="+mn-lt"/>
              </a:rPr>
              <a:t>Types of load balancer</a:t>
            </a:r>
            <a:endParaRPr lang="en-US" b="1"/>
          </a:p>
          <a:p>
            <a:endParaRPr lang="en-US"/>
          </a:p>
          <a:p>
            <a:r>
              <a:rPr lang="en-US">
                <a:ea typeface="+mn-lt"/>
                <a:cs typeface="+mn-lt"/>
              </a:rPr>
              <a:t>AWS offers three types of load balancers, adapted for various scenarios: </a:t>
            </a:r>
          </a:p>
          <a:p>
            <a:r>
              <a:rPr lang="en-US">
                <a:ea typeface="+mn-lt"/>
                <a:cs typeface="+mn-lt"/>
              </a:rPr>
              <a:t>Elastic Load Balancers, Application Load Balancers, and Network Load Balancers</a:t>
            </a:r>
            <a:endParaRPr lang="en-US"/>
          </a:p>
          <a:p>
            <a:endParaRPr lang="en-US"/>
          </a:p>
          <a:p>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425985" y="1253920"/>
            <a:ext cx="57297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AWS services –Load Balancer</a:t>
            </a:r>
          </a:p>
        </p:txBody>
      </p:sp>
      <p:pic>
        <p:nvPicPr>
          <p:cNvPr id="6" name="Picture 4" descr="A picture containing graphical user interface&#10;&#10;Description automatically generated">
            <a:extLst>
              <a:ext uri="{FF2B5EF4-FFF2-40B4-BE49-F238E27FC236}">
                <a16:creationId xmlns:a16="http://schemas.microsoft.com/office/drawing/2014/main" id="{3C0C2017-AFB4-3B1E-ADEA-E870385A44D8}"/>
              </a:ext>
            </a:extLst>
          </p:cNvPr>
          <p:cNvPicPr>
            <a:picLocks noChangeAspect="1"/>
          </p:cNvPicPr>
          <p:nvPr/>
        </p:nvPicPr>
        <p:blipFill rotWithShape="1">
          <a:blip r:embed="rId2"/>
          <a:srcRect l="1232"/>
          <a:stretch/>
        </p:blipFill>
        <p:spPr>
          <a:xfrm>
            <a:off x="9684570" y="522551"/>
            <a:ext cx="2051338" cy="1060633"/>
          </a:xfrm>
          <a:prstGeom prst="rect">
            <a:avLst/>
          </a:prstGeom>
        </p:spPr>
      </p:pic>
    </p:spTree>
    <p:extLst>
      <p:ext uri="{BB962C8B-B14F-4D97-AF65-F5344CB8AC3E}">
        <p14:creationId xmlns:p14="http://schemas.microsoft.com/office/powerpoint/2010/main" val="2885399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209369" y="2229463"/>
            <a:ext cx="872858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Auto scaling</a:t>
            </a:r>
            <a:endParaRPr lang="en-US" b="1"/>
          </a:p>
          <a:p>
            <a:endParaRPr lang="en-US"/>
          </a:p>
          <a:p>
            <a:r>
              <a:rPr lang="en-US">
                <a:ea typeface="+mn-lt"/>
                <a:cs typeface="+mn-lt"/>
              </a:rPr>
              <a:t>Amazon EC2 Auto Scaling helps you maintain application availability and allows you to automatically add or remove EC2 instances according to conditions you define. You can use the fleet management features of EC2 Auto Scaling to maintain the health and availability of your fleet.</a:t>
            </a:r>
            <a:endParaRPr lang="en-US"/>
          </a:p>
          <a:p>
            <a:endParaRPr lang="en-US"/>
          </a:p>
          <a:p>
            <a:r>
              <a:rPr lang="en-US" b="1">
                <a:ea typeface="+mn-lt"/>
                <a:cs typeface="+mn-lt"/>
              </a:rPr>
              <a:t>What are the benefits of using Auto Scaling?</a:t>
            </a:r>
            <a:endParaRPr lang="en-US" b="1"/>
          </a:p>
          <a:p>
            <a:endParaRPr lang="en-US">
              <a:ea typeface="+mn-lt"/>
              <a:cs typeface="+mn-lt"/>
            </a:endParaRPr>
          </a:p>
          <a:p>
            <a:r>
              <a:rPr lang="en-US">
                <a:ea typeface="+mn-lt"/>
                <a:cs typeface="+mn-lt"/>
              </a:rPr>
              <a:t>The overall benefit of autoscaling is that it eliminates the need to respond manually in real-time to traffic spikes that merit new resources and instances by automatically changing the active number of servers.</a:t>
            </a:r>
            <a:endParaRPr lang="en-US"/>
          </a:p>
          <a:p>
            <a:endParaRPr lang="en-US"/>
          </a:p>
          <a:p>
            <a:endParaRPr lang="en-US"/>
          </a:p>
          <a:p>
            <a:endParaRPr lang="en-US"/>
          </a:p>
          <a:p>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425985" y="1253920"/>
            <a:ext cx="57297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AWS services –Auto scaling </a:t>
            </a:r>
          </a:p>
        </p:txBody>
      </p:sp>
      <p:pic>
        <p:nvPicPr>
          <p:cNvPr id="6" name="Picture 4" descr="A picture containing graphical user interface&#10;&#10;Description automatically generated">
            <a:extLst>
              <a:ext uri="{FF2B5EF4-FFF2-40B4-BE49-F238E27FC236}">
                <a16:creationId xmlns:a16="http://schemas.microsoft.com/office/drawing/2014/main" id="{406B03F5-2BA8-C155-8E7F-5431A355C47A}"/>
              </a:ext>
            </a:extLst>
          </p:cNvPr>
          <p:cNvPicPr>
            <a:picLocks noChangeAspect="1"/>
          </p:cNvPicPr>
          <p:nvPr/>
        </p:nvPicPr>
        <p:blipFill rotWithShape="1">
          <a:blip r:embed="rId2"/>
          <a:srcRect l="1232"/>
          <a:stretch/>
        </p:blipFill>
        <p:spPr>
          <a:xfrm>
            <a:off x="10110773" y="135094"/>
            <a:ext cx="1780118" cy="918566"/>
          </a:xfrm>
          <a:prstGeom prst="rect">
            <a:avLst/>
          </a:prstGeom>
        </p:spPr>
      </p:pic>
    </p:spTree>
    <p:extLst>
      <p:ext uri="{BB962C8B-B14F-4D97-AF65-F5344CB8AC3E}">
        <p14:creationId xmlns:p14="http://schemas.microsoft.com/office/powerpoint/2010/main" val="40784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00BDE18-C966-0A58-6147-84ABC0CE4746}"/>
              </a:ext>
            </a:extLst>
          </p:cNvPr>
          <p:cNvPicPr>
            <a:picLocks noChangeAspect="1"/>
          </p:cNvPicPr>
          <p:nvPr/>
        </p:nvPicPr>
        <p:blipFill rotWithShape="1">
          <a:blip r:embed="rId2"/>
          <a:srcRect l="1232"/>
          <a:stretch/>
        </p:blipFill>
        <p:spPr>
          <a:xfrm>
            <a:off x="9581248" y="251331"/>
            <a:ext cx="2051338" cy="1060633"/>
          </a:xfrm>
          <a:prstGeom prst="rect">
            <a:avLst/>
          </a:prstGeom>
        </p:spPr>
      </p:pic>
      <p:sp>
        <p:nvSpPr>
          <p:cNvPr id="23" name="Rectangle 2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32900" y="4905662"/>
            <a:ext cx="7330353" cy="1541176"/>
          </a:xfrm>
        </p:spPr>
        <p:txBody>
          <a:bodyPr anchor="ctr">
            <a:normAutofit/>
          </a:bodyPr>
          <a:lstStyle/>
          <a:p>
            <a:pPr algn="r"/>
            <a:r>
              <a:rPr lang="en-US" sz="4800">
                <a:solidFill>
                  <a:srgbClr val="FFFFFF"/>
                </a:solidFill>
              </a:rPr>
              <a:t>I'M Achiever</a:t>
            </a:r>
            <a:br>
              <a:rPr lang="en-US" sz="4800">
                <a:solidFill>
                  <a:srgbClr val="FFFFFF"/>
                </a:solidFill>
              </a:rPr>
            </a:br>
            <a:r>
              <a:rPr lang="en-US" sz="4800">
                <a:solidFill>
                  <a:srgbClr val="FFFFFF"/>
                </a:solidFill>
              </a:rPr>
              <a:t>I'M Responsible</a:t>
            </a:r>
          </a:p>
        </p:txBody>
      </p:sp>
      <p:cxnSp>
        <p:nvCxnSpPr>
          <p:cNvPr id="25" name="Straight Connector 2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7" name="TextBox 2">
            <a:extLst>
              <a:ext uri="{FF2B5EF4-FFF2-40B4-BE49-F238E27FC236}">
                <a16:creationId xmlns:a16="http://schemas.microsoft.com/office/drawing/2014/main" id="{A4F068C3-5A0E-27F3-4FE0-852CAAD4260C}"/>
              </a:ext>
            </a:extLst>
          </p:cNvPr>
          <p:cNvGraphicFramePr/>
          <p:nvPr/>
        </p:nvGraphicFramePr>
        <p:xfrm>
          <a:off x="730047" y="287594"/>
          <a:ext cx="6000133" cy="3600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8239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209369" y="2229463"/>
            <a:ext cx="769536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a:p>
            <a:endParaRPr lang="en-US"/>
          </a:p>
          <a:p>
            <a:r>
              <a:rPr lang="en-US">
                <a:ea typeface="+mn-lt"/>
                <a:cs typeface="+mn-lt"/>
              </a:rPr>
              <a:t>Amazon Route 53 is a highly available and scalable Domain Name System (DNS) web service. It is designed for developers and corporates to route the end users to Internet applications by translating human readable names like </a:t>
            </a:r>
            <a:r>
              <a:rPr lang="en-US">
                <a:ea typeface="+mn-lt"/>
                <a:cs typeface="+mn-lt"/>
                <a:hlinkClick r:id="rId2"/>
              </a:rPr>
              <a:t>www.mydomain.com</a:t>
            </a:r>
            <a:r>
              <a:rPr lang="en-US">
                <a:ea typeface="+mn-lt"/>
                <a:cs typeface="+mn-lt"/>
              </a:rPr>
              <a:t>, into the numeric IP addresses like 192.0.2.1 that computers use to connect to each other</a:t>
            </a:r>
            <a:endParaRPr lang="en-US"/>
          </a:p>
          <a:p>
            <a:endParaRPr lang="en-US"/>
          </a:p>
          <a:p>
            <a:endParaRPr lang="en-US"/>
          </a:p>
          <a:p>
            <a:endParaRPr lang="en-US"/>
          </a:p>
          <a:p>
            <a:endParaRPr lang="en-US"/>
          </a:p>
          <a:p>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425985" y="1253920"/>
            <a:ext cx="57297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AWS services – Route53</a:t>
            </a:r>
          </a:p>
        </p:txBody>
      </p:sp>
      <p:pic>
        <p:nvPicPr>
          <p:cNvPr id="6" name="Picture 4" descr="A picture containing graphical user interface&#10;&#10;Description automatically generated">
            <a:extLst>
              <a:ext uri="{FF2B5EF4-FFF2-40B4-BE49-F238E27FC236}">
                <a16:creationId xmlns:a16="http://schemas.microsoft.com/office/drawing/2014/main" id="{90DB08A7-6DD6-783A-5A65-2B45DAC643B3}"/>
              </a:ext>
            </a:extLst>
          </p:cNvPr>
          <p:cNvPicPr>
            <a:picLocks noChangeAspect="1"/>
          </p:cNvPicPr>
          <p:nvPr/>
        </p:nvPicPr>
        <p:blipFill rotWithShape="1">
          <a:blip r:embed="rId3"/>
          <a:srcRect l="1232"/>
          <a:stretch/>
        </p:blipFill>
        <p:spPr>
          <a:xfrm>
            <a:off x="10330332" y="225500"/>
            <a:ext cx="1650966" cy="853989"/>
          </a:xfrm>
          <a:prstGeom prst="rect">
            <a:avLst/>
          </a:prstGeom>
        </p:spPr>
      </p:pic>
    </p:spTree>
    <p:extLst>
      <p:ext uri="{BB962C8B-B14F-4D97-AF65-F5344CB8AC3E}">
        <p14:creationId xmlns:p14="http://schemas.microsoft.com/office/powerpoint/2010/main" val="2504938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209369" y="2229463"/>
            <a:ext cx="872858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b="1">
                <a:ea typeface="+mn-lt"/>
                <a:cs typeface="+mn-lt"/>
              </a:rPr>
              <a:t>AWS Elastic File System</a:t>
            </a:r>
            <a:r>
              <a:rPr lang="en-US">
                <a:ea typeface="+mn-lt"/>
                <a:cs typeface="+mn-lt"/>
              </a:rPr>
              <a:t> (EFS) is one of three main storage services offered by Amazon. It is a scalable, cloud-based file system for Linux-based applications and workloads that can be used in combination with AWS cloud services and on-premise resources. EFS offers a choice between two storage classes, Infrequent Access and Standard access, depending on your needs. Standard access storage is designed for frequently accessed files while Infrequent Access is intended for storing long-lived but less used files at a lower cost.</a:t>
            </a:r>
            <a:endParaRPr lang="en-US"/>
          </a:p>
          <a:p>
            <a:endParaRPr lang="en-US"/>
          </a:p>
          <a:p>
            <a:endParaRPr lang="en-US"/>
          </a:p>
          <a:p>
            <a:endParaRPr lang="en-US"/>
          </a:p>
          <a:p>
            <a:endParaRPr lang="en-US"/>
          </a:p>
          <a:p>
            <a:endParaRPr lang="en-US"/>
          </a:p>
          <a:p>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425985" y="1253920"/>
            <a:ext cx="57297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AWS services – EFS</a:t>
            </a:r>
          </a:p>
        </p:txBody>
      </p:sp>
      <p:pic>
        <p:nvPicPr>
          <p:cNvPr id="6" name="Picture 4" descr="A picture containing graphical user interface&#10;&#10;Description automatically generated">
            <a:extLst>
              <a:ext uri="{FF2B5EF4-FFF2-40B4-BE49-F238E27FC236}">
                <a16:creationId xmlns:a16="http://schemas.microsoft.com/office/drawing/2014/main" id="{7780C1E4-2DA3-D1BB-405A-128455EEBAD1}"/>
              </a:ext>
            </a:extLst>
          </p:cNvPr>
          <p:cNvPicPr>
            <a:picLocks noChangeAspect="1"/>
          </p:cNvPicPr>
          <p:nvPr/>
        </p:nvPicPr>
        <p:blipFill rotWithShape="1">
          <a:blip r:embed="rId2"/>
          <a:srcRect l="1232"/>
          <a:stretch/>
        </p:blipFill>
        <p:spPr>
          <a:xfrm>
            <a:off x="10252840" y="225500"/>
            <a:ext cx="1702627" cy="892735"/>
          </a:xfrm>
          <a:prstGeom prst="rect">
            <a:avLst/>
          </a:prstGeom>
        </p:spPr>
      </p:pic>
    </p:spTree>
    <p:extLst>
      <p:ext uri="{BB962C8B-B14F-4D97-AF65-F5344CB8AC3E}">
        <p14:creationId xmlns:p14="http://schemas.microsoft.com/office/powerpoint/2010/main" val="623684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endParaRPr lang="en-IN"/>
          </a:p>
          <a:p>
            <a:endParaRPr lang="en-IN" b="0"/>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p:txBody>
          <a:bodyPr lIns="109728" tIns="109728" rIns="109728" bIns="91440" anchor="t"/>
          <a:lstStyle/>
          <a:p>
            <a:endParaRPr lang="en-IN" b="1"/>
          </a:p>
          <a:p>
            <a:endParaRPr lang="en-IN" b="1"/>
          </a:p>
          <a:p>
            <a:pPr algn="just"/>
            <a:br>
              <a:rPr lang="en-US"/>
            </a:br>
            <a:endParaRPr lang="en-US"/>
          </a:p>
          <a:p>
            <a:endParaRPr lang="en-IN"/>
          </a:p>
        </p:txBody>
      </p:sp>
      <p:sp>
        <p:nvSpPr>
          <p:cNvPr id="2" name="TextBox 1">
            <a:extLst>
              <a:ext uri="{FF2B5EF4-FFF2-40B4-BE49-F238E27FC236}">
                <a16:creationId xmlns:a16="http://schemas.microsoft.com/office/drawing/2014/main" id="{473CC7D9-8B18-E65F-013B-9367562E98D4}"/>
              </a:ext>
            </a:extLst>
          </p:cNvPr>
          <p:cNvSpPr txBox="1"/>
          <p:nvPr/>
        </p:nvSpPr>
        <p:spPr>
          <a:xfrm>
            <a:off x="1209369" y="2229463"/>
            <a:ext cx="797887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b="1">
                <a:ea typeface="+mn-lt"/>
                <a:cs typeface="+mn-lt"/>
              </a:rPr>
              <a:t>EKS – ELASTIC KUBERNETES SERVICES</a:t>
            </a:r>
            <a:endParaRPr lang="en-US" b="1"/>
          </a:p>
          <a:p>
            <a:endParaRPr lang="en-US"/>
          </a:p>
          <a:p>
            <a:endParaRPr lang="en-US"/>
          </a:p>
          <a:p>
            <a:r>
              <a:rPr lang="en-US">
                <a:ea typeface="+mn-lt"/>
                <a:cs typeface="+mn-lt"/>
              </a:rPr>
              <a:t>Amazon Elastic Kubernetes Service (Amazon EKS) is a managed service that you can use to run Kubernetes on AWS without needing to install, operate, and maintain your own Kubernetes control plane or nodes.</a:t>
            </a:r>
            <a:endParaRPr lang="en-US"/>
          </a:p>
          <a:p>
            <a:endParaRPr lang="en-US"/>
          </a:p>
          <a:p>
            <a:endParaRPr lang="en-US"/>
          </a:p>
          <a:p>
            <a:endParaRPr lang="en-US"/>
          </a:p>
          <a:p>
            <a:endParaRPr lang="en-US"/>
          </a:p>
          <a:p>
            <a:endParaRPr lang="en-US"/>
          </a:p>
          <a:p>
            <a:endParaRPr lang="en-US"/>
          </a:p>
          <a:p>
            <a:endParaRPr lang="en-US"/>
          </a:p>
        </p:txBody>
      </p:sp>
      <p:sp>
        <p:nvSpPr>
          <p:cNvPr id="3" name="TextBox 2">
            <a:extLst>
              <a:ext uri="{FF2B5EF4-FFF2-40B4-BE49-F238E27FC236}">
                <a16:creationId xmlns:a16="http://schemas.microsoft.com/office/drawing/2014/main" id="{144C6513-6F7C-4C37-0E43-28F41C69E825}"/>
              </a:ext>
            </a:extLst>
          </p:cNvPr>
          <p:cNvSpPr txBox="1"/>
          <p:nvPr/>
        </p:nvSpPr>
        <p:spPr>
          <a:xfrm>
            <a:off x="1425985" y="1253920"/>
            <a:ext cx="57297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AWS services – EKS</a:t>
            </a:r>
          </a:p>
        </p:txBody>
      </p:sp>
      <p:pic>
        <p:nvPicPr>
          <p:cNvPr id="6" name="Picture 4" descr="A picture containing graphical user interface&#10;&#10;Description automatically generated">
            <a:extLst>
              <a:ext uri="{FF2B5EF4-FFF2-40B4-BE49-F238E27FC236}">
                <a16:creationId xmlns:a16="http://schemas.microsoft.com/office/drawing/2014/main" id="{51497942-12FF-AB3A-025A-9FA965CBF84F}"/>
              </a:ext>
            </a:extLst>
          </p:cNvPr>
          <p:cNvPicPr>
            <a:picLocks noChangeAspect="1"/>
          </p:cNvPicPr>
          <p:nvPr/>
        </p:nvPicPr>
        <p:blipFill rotWithShape="1">
          <a:blip r:embed="rId2"/>
          <a:srcRect l="1232"/>
          <a:stretch/>
        </p:blipFill>
        <p:spPr>
          <a:xfrm>
            <a:off x="10097858" y="148009"/>
            <a:ext cx="1922186" cy="996057"/>
          </a:xfrm>
          <a:prstGeom prst="rect">
            <a:avLst/>
          </a:prstGeom>
        </p:spPr>
      </p:pic>
    </p:spTree>
    <p:extLst>
      <p:ext uri="{BB962C8B-B14F-4D97-AF65-F5344CB8AC3E}">
        <p14:creationId xmlns:p14="http://schemas.microsoft.com/office/powerpoint/2010/main" val="32377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00BDE18-C966-0A58-6147-84ABC0CE4746}"/>
              </a:ext>
            </a:extLst>
          </p:cNvPr>
          <p:cNvPicPr>
            <a:picLocks noChangeAspect="1"/>
          </p:cNvPicPr>
          <p:nvPr/>
        </p:nvPicPr>
        <p:blipFill rotWithShape="1">
          <a:blip r:embed="rId2"/>
          <a:srcRect l="1232"/>
          <a:stretch/>
        </p:blipFill>
        <p:spPr>
          <a:xfrm>
            <a:off x="9581248" y="251332"/>
            <a:ext cx="2051338" cy="705057"/>
          </a:xfrm>
          <a:prstGeom prst="rect">
            <a:avLst/>
          </a:prstGeom>
        </p:spPr>
      </p:pic>
      <p:sp>
        <p:nvSpPr>
          <p:cNvPr id="23" name="Rectangle 2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32900" y="4905662"/>
            <a:ext cx="7330353" cy="1541176"/>
          </a:xfrm>
        </p:spPr>
        <p:txBody>
          <a:bodyPr anchor="ctr">
            <a:normAutofit/>
          </a:bodyPr>
          <a:lstStyle/>
          <a:p>
            <a:pPr algn="r"/>
            <a:r>
              <a:rPr lang="en-US" sz="4800">
                <a:solidFill>
                  <a:srgbClr val="FFFFFF"/>
                </a:solidFill>
              </a:rPr>
              <a:t>I'M Achiever</a:t>
            </a:r>
            <a:br>
              <a:rPr lang="en-US" sz="4800">
                <a:solidFill>
                  <a:srgbClr val="FFFFFF"/>
                </a:solidFill>
              </a:rPr>
            </a:br>
            <a:r>
              <a:rPr lang="en-US" sz="4800">
                <a:solidFill>
                  <a:srgbClr val="FFFFFF"/>
                </a:solidFill>
              </a:rPr>
              <a:t>I'M Responsible</a:t>
            </a:r>
          </a:p>
        </p:txBody>
      </p:sp>
      <p:cxnSp>
        <p:nvCxnSpPr>
          <p:cNvPr id="25" name="Straight Connector 2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260ACA-7C0D-7E29-4126-576D10B57926}"/>
              </a:ext>
            </a:extLst>
          </p:cNvPr>
          <p:cNvSpPr txBox="1"/>
          <p:nvPr/>
        </p:nvSpPr>
        <p:spPr>
          <a:xfrm>
            <a:off x="4488384" y="2338202"/>
            <a:ext cx="35697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Demo with AWS services and Terraform</a:t>
            </a:r>
          </a:p>
        </p:txBody>
      </p:sp>
    </p:spTree>
    <p:extLst>
      <p:ext uri="{BB962C8B-B14F-4D97-AF65-F5344CB8AC3E}">
        <p14:creationId xmlns:p14="http://schemas.microsoft.com/office/powerpoint/2010/main" val="3518520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00BDE18-C966-0A58-6147-84ABC0CE4746}"/>
              </a:ext>
            </a:extLst>
          </p:cNvPr>
          <p:cNvPicPr>
            <a:picLocks noChangeAspect="1"/>
          </p:cNvPicPr>
          <p:nvPr/>
        </p:nvPicPr>
        <p:blipFill rotWithShape="1">
          <a:blip r:embed="rId2"/>
          <a:srcRect l="1232"/>
          <a:stretch/>
        </p:blipFill>
        <p:spPr>
          <a:xfrm>
            <a:off x="9581248" y="251332"/>
            <a:ext cx="2051338" cy="705057"/>
          </a:xfrm>
          <a:prstGeom prst="rect">
            <a:avLst/>
          </a:prstGeom>
        </p:spPr>
      </p:pic>
      <p:sp>
        <p:nvSpPr>
          <p:cNvPr id="23" name="Rectangle 2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32900" y="4905662"/>
            <a:ext cx="7330353" cy="1541176"/>
          </a:xfrm>
        </p:spPr>
        <p:txBody>
          <a:bodyPr anchor="ctr">
            <a:normAutofit/>
          </a:bodyPr>
          <a:lstStyle/>
          <a:p>
            <a:pPr algn="r"/>
            <a:r>
              <a:rPr lang="en-US" sz="4800">
                <a:solidFill>
                  <a:srgbClr val="FFFFFF"/>
                </a:solidFill>
              </a:rPr>
              <a:t>I'M Achiever</a:t>
            </a:r>
            <a:br>
              <a:rPr lang="en-US" sz="4800">
                <a:solidFill>
                  <a:srgbClr val="FFFFFF"/>
                </a:solidFill>
              </a:rPr>
            </a:br>
            <a:r>
              <a:rPr lang="en-US" sz="4800">
                <a:solidFill>
                  <a:srgbClr val="FFFFFF"/>
                </a:solidFill>
              </a:rPr>
              <a:t>I'M Responsible</a:t>
            </a:r>
          </a:p>
        </p:txBody>
      </p:sp>
      <p:cxnSp>
        <p:nvCxnSpPr>
          <p:cNvPr id="25" name="Straight Connector 2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260ACA-7C0D-7E29-4126-576D10B57926}"/>
              </a:ext>
            </a:extLst>
          </p:cNvPr>
          <p:cNvSpPr txBox="1"/>
          <p:nvPr/>
        </p:nvSpPr>
        <p:spPr>
          <a:xfrm>
            <a:off x="4672739" y="2399654"/>
            <a:ext cx="3569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Thank you</a:t>
            </a:r>
          </a:p>
        </p:txBody>
      </p:sp>
    </p:spTree>
    <p:extLst>
      <p:ext uri="{BB962C8B-B14F-4D97-AF65-F5344CB8AC3E}">
        <p14:creationId xmlns:p14="http://schemas.microsoft.com/office/powerpoint/2010/main" val="2007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878911" y="643468"/>
            <a:ext cx="3177847" cy="1674180"/>
          </a:xfrm>
        </p:spPr>
        <p:txBody>
          <a:bodyPr>
            <a:normAutofit/>
          </a:bodyPr>
          <a:lstStyle/>
          <a:p>
            <a:r>
              <a:rPr lang="en-IN" sz="4000"/>
              <a:t>WHAT IS DEVOPS?</a:t>
            </a:r>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a:xfrm>
            <a:off x="858064" y="2639380"/>
            <a:ext cx="3205049" cy="3229714"/>
          </a:xfrm>
        </p:spPr>
        <p:txBody>
          <a:bodyPr lIns="109728" tIns="109728" rIns="109728" bIns="91440">
            <a:normAutofit/>
          </a:bodyPr>
          <a:lstStyle/>
          <a:p>
            <a:pPr>
              <a:lnSpc>
                <a:spcPct val="100000"/>
              </a:lnSpc>
            </a:pPr>
            <a:r>
              <a:rPr lang="en-IN" sz="1600">
                <a:ea typeface="+mn-lt"/>
                <a:cs typeface="+mn-lt"/>
              </a:rPr>
              <a:t>The word DevOps is a combination of two words that is development and operations. This is a culture that promotes the collaboration between development team and the operations team. With the help of DevOps, The applications can be delivered faster and serve their customer needs nicely. </a:t>
            </a:r>
          </a:p>
          <a:p>
            <a:pPr>
              <a:lnSpc>
                <a:spcPct val="100000"/>
              </a:lnSpc>
            </a:pPr>
            <a:endParaRPr lang="en-IN" sz="1600"/>
          </a:p>
          <a:p>
            <a:pPr marL="0" indent="0">
              <a:lnSpc>
                <a:spcPct val="100000"/>
              </a:lnSpc>
              <a:buNone/>
            </a:pPr>
            <a:endParaRPr lang="en-IN" sz="1600"/>
          </a:p>
        </p:txBody>
      </p:sp>
      <p:pic>
        <p:nvPicPr>
          <p:cNvPr id="2" name="Picture 2" descr="A picture containing text&#10;&#10;Description automatically generated">
            <a:extLst>
              <a:ext uri="{FF2B5EF4-FFF2-40B4-BE49-F238E27FC236}">
                <a16:creationId xmlns:a16="http://schemas.microsoft.com/office/drawing/2014/main" id="{ADA6EF2E-A2F7-66B6-6CF7-861039A27A24}"/>
              </a:ext>
            </a:extLst>
          </p:cNvPr>
          <p:cNvPicPr>
            <a:picLocks noChangeAspect="1"/>
          </p:cNvPicPr>
          <p:nvPr/>
        </p:nvPicPr>
        <p:blipFill>
          <a:blip r:embed="rId2"/>
          <a:stretch>
            <a:fillRect/>
          </a:stretch>
        </p:blipFill>
        <p:spPr>
          <a:xfrm>
            <a:off x="4653447" y="2274086"/>
            <a:ext cx="6892560" cy="1964380"/>
          </a:xfrm>
          <a:prstGeom prst="rect">
            <a:avLst/>
          </a:prstGeom>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graphical user interface&#10;&#10;Description automatically generated">
            <a:extLst>
              <a:ext uri="{FF2B5EF4-FFF2-40B4-BE49-F238E27FC236}">
                <a16:creationId xmlns:a16="http://schemas.microsoft.com/office/drawing/2014/main" id="{85D7DFC0-D16B-2032-D5C9-15230B66D391}"/>
              </a:ext>
            </a:extLst>
          </p:cNvPr>
          <p:cNvPicPr>
            <a:picLocks noChangeAspect="1"/>
          </p:cNvPicPr>
          <p:nvPr/>
        </p:nvPicPr>
        <p:blipFill rotWithShape="1">
          <a:blip r:embed="rId3"/>
          <a:srcRect l="1232"/>
          <a:stretch/>
        </p:blipFill>
        <p:spPr>
          <a:xfrm>
            <a:off x="10020367" y="160924"/>
            <a:ext cx="2051338" cy="1060633"/>
          </a:xfrm>
          <a:prstGeom prst="rect">
            <a:avLst/>
          </a:prstGeom>
        </p:spPr>
      </p:pic>
    </p:spTree>
    <p:extLst>
      <p:ext uri="{BB962C8B-B14F-4D97-AF65-F5344CB8AC3E}">
        <p14:creationId xmlns:p14="http://schemas.microsoft.com/office/powerpoint/2010/main" val="196457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a:xfrm>
            <a:off x="642256" y="642257"/>
            <a:ext cx="3417677" cy="5226837"/>
          </a:xfrm>
        </p:spPr>
        <p:txBody>
          <a:bodyPr anchor="t">
            <a:normAutofit/>
          </a:bodyPr>
          <a:lstStyle/>
          <a:p>
            <a:r>
              <a:rPr lang="en-IN"/>
              <a:t>DevOps life cycle</a:t>
            </a:r>
          </a:p>
        </p:txBody>
      </p:sp>
      <p:sp>
        <p:nvSpPr>
          <p:cNvPr id="7" name="Content Placeholder 6">
            <a:extLst>
              <a:ext uri="{FF2B5EF4-FFF2-40B4-BE49-F238E27FC236}">
                <a16:creationId xmlns:a16="http://schemas.microsoft.com/office/drawing/2014/main" id="{F9D13F70-980D-F513-4880-0447CA67AC19}"/>
              </a:ext>
            </a:extLst>
          </p:cNvPr>
          <p:cNvSpPr>
            <a:spLocks noGrp="1"/>
          </p:cNvSpPr>
          <p:nvPr>
            <p:ph idx="1"/>
          </p:nvPr>
        </p:nvSpPr>
        <p:spPr>
          <a:xfrm>
            <a:off x="4713512" y="642258"/>
            <a:ext cx="6847117" cy="2537672"/>
          </a:xfrm>
        </p:spPr>
        <p:txBody>
          <a:bodyPr lIns="109728" tIns="109728" rIns="109728" bIns="91440">
            <a:normAutofit/>
          </a:bodyPr>
          <a:lstStyle/>
          <a:p>
            <a:r>
              <a:rPr lang="en-IN">
                <a:ea typeface="+mn-lt"/>
                <a:cs typeface="+mn-lt"/>
              </a:rPr>
              <a:t>DevOps is the effective collaboration between Development and IT operations. It is not possible to understand DevOps without knowing DevOps lifecycle. The important phase of  DevOps life cycle are shown below that promotes continuous integration and continuous monitoring</a:t>
            </a:r>
          </a:p>
          <a:p>
            <a:endParaRPr lang="en-IN"/>
          </a:p>
          <a:p>
            <a:pPr marL="0" indent="0">
              <a:buNone/>
            </a:pPr>
            <a:endParaRPr lang="en-IN"/>
          </a:p>
        </p:txBody>
      </p:sp>
      <p:pic>
        <p:nvPicPr>
          <p:cNvPr id="2" name="Picture 2" descr="A picture containing diagram&#10;&#10;Description automatically generated">
            <a:extLst>
              <a:ext uri="{FF2B5EF4-FFF2-40B4-BE49-F238E27FC236}">
                <a16:creationId xmlns:a16="http://schemas.microsoft.com/office/drawing/2014/main" id="{D54ABB78-EC81-025D-05FA-7456CF003E58}"/>
              </a:ext>
            </a:extLst>
          </p:cNvPr>
          <p:cNvPicPr>
            <a:picLocks noChangeAspect="1"/>
          </p:cNvPicPr>
          <p:nvPr/>
        </p:nvPicPr>
        <p:blipFill>
          <a:blip r:embed="rId2"/>
          <a:stretch>
            <a:fillRect/>
          </a:stretch>
        </p:blipFill>
        <p:spPr>
          <a:xfrm>
            <a:off x="2776224" y="2796173"/>
            <a:ext cx="7558865" cy="3174723"/>
          </a:xfrm>
          <a:prstGeom prst="rect">
            <a:avLst/>
          </a:prstGeom>
        </p:spPr>
      </p:pic>
      <p:sp>
        <p:nvSpPr>
          <p:cNvPr id="19" name="Rectangle 13">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graphical user interface&#10;&#10;Description automatically generated">
            <a:extLst>
              <a:ext uri="{FF2B5EF4-FFF2-40B4-BE49-F238E27FC236}">
                <a16:creationId xmlns:a16="http://schemas.microsoft.com/office/drawing/2014/main" id="{1BA5AE81-6451-A65A-AF35-44C4D476A6BC}"/>
              </a:ext>
            </a:extLst>
          </p:cNvPr>
          <p:cNvPicPr>
            <a:picLocks noChangeAspect="1"/>
          </p:cNvPicPr>
          <p:nvPr/>
        </p:nvPicPr>
        <p:blipFill rotWithShape="1">
          <a:blip r:embed="rId3"/>
          <a:srcRect l="1232"/>
          <a:stretch/>
        </p:blipFill>
        <p:spPr>
          <a:xfrm>
            <a:off x="10704875" y="44687"/>
            <a:ext cx="1379745" cy="711922"/>
          </a:xfrm>
          <a:prstGeom prst="rect">
            <a:avLst/>
          </a:prstGeom>
        </p:spPr>
      </p:pic>
    </p:spTree>
    <p:extLst>
      <p:ext uri="{BB962C8B-B14F-4D97-AF65-F5344CB8AC3E}">
        <p14:creationId xmlns:p14="http://schemas.microsoft.com/office/powerpoint/2010/main" val="363123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r>
              <a:rPr lang="en-IN"/>
              <a:t>Dev challenges &amp; DevOps solution</a:t>
            </a:r>
          </a:p>
        </p:txBody>
      </p:sp>
      <p:pic>
        <p:nvPicPr>
          <p:cNvPr id="10" name="Picture 10" descr="Graphical user interface, text, application&#10;&#10;Description automatically generated">
            <a:extLst>
              <a:ext uri="{FF2B5EF4-FFF2-40B4-BE49-F238E27FC236}">
                <a16:creationId xmlns:a16="http://schemas.microsoft.com/office/drawing/2014/main" id="{9D140A63-CF2B-6651-6525-9B51531593EA}"/>
              </a:ext>
            </a:extLst>
          </p:cNvPr>
          <p:cNvPicPr>
            <a:picLocks noGrp="1" noChangeAspect="1"/>
          </p:cNvPicPr>
          <p:nvPr>
            <p:ph idx="1"/>
          </p:nvPr>
        </p:nvPicPr>
        <p:blipFill>
          <a:blip r:embed="rId2"/>
          <a:stretch>
            <a:fillRect/>
          </a:stretch>
        </p:blipFill>
        <p:spPr>
          <a:xfrm>
            <a:off x="1475375" y="2281734"/>
            <a:ext cx="9638008" cy="2393519"/>
          </a:xfrm>
        </p:spPr>
      </p:pic>
      <p:pic>
        <p:nvPicPr>
          <p:cNvPr id="3" name="Picture 4" descr="A picture containing graphical user interface&#10;&#10;Description automatically generated">
            <a:extLst>
              <a:ext uri="{FF2B5EF4-FFF2-40B4-BE49-F238E27FC236}">
                <a16:creationId xmlns:a16="http://schemas.microsoft.com/office/drawing/2014/main" id="{56988ED9-299A-C7D3-4DC6-0A095DAB6F94}"/>
              </a:ext>
            </a:extLst>
          </p:cNvPr>
          <p:cNvPicPr>
            <a:picLocks noChangeAspect="1"/>
          </p:cNvPicPr>
          <p:nvPr/>
        </p:nvPicPr>
        <p:blipFill rotWithShape="1">
          <a:blip r:embed="rId3"/>
          <a:srcRect l="1232"/>
          <a:stretch/>
        </p:blipFill>
        <p:spPr>
          <a:xfrm>
            <a:off x="10175349" y="96348"/>
            <a:ext cx="1754288" cy="905650"/>
          </a:xfrm>
          <a:prstGeom prst="rect">
            <a:avLst/>
          </a:prstGeom>
        </p:spPr>
      </p:pic>
    </p:spTree>
    <p:extLst>
      <p:ext uri="{BB962C8B-B14F-4D97-AF65-F5344CB8AC3E}">
        <p14:creationId xmlns:p14="http://schemas.microsoft.com/office/powerpoint/2010/main" val="425376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r>
              <a:rPr lang="en-IN"/>
              <a:t>Ops challenges&amp; DevOps solution</a:t>
            </a:r>
          </a:p>
        </p:txBody>
      </p:sp>
      <p:pic>
        <p:nvPicPr>
          <p:cNvPr id="6" name="Picture 7" descr="Table&#10;&#10;Description automatically generated">
            <a:extLst>
              <a:ext uri="{FF2B5EF4-FFF2-40B4-BE49-F238E27FC236}">
                <a16:creationId xmlns:a16="http://schemas.microsoft.com/office/drawing/2014/main" id="{45F0F776-4862-73A5-1AE6-E5FEA24BA080}"/>
              </a:ext>
            </a:extLst>
          </p:cNvPr>
          <p:cNvPicPr>
            <a:picLocks noGrp="1" noChangeAspect="1"/>
          </p:cNvPicPr>
          <p:nvPr>
            <p:ph idx="1"/>
          </p:nvPr>
        </p:nvPicPr>
        <p:blipFill>
          <a:blip r:embed="rId2"/>
          <a:stretch>
            <a:fillRect/>
          </a:stretch>
        </p:blipFill>
        <p:spPr>
          <a:xfrm>
            <a:off x="1152493" y="2113917"/>
            <a:ext cx="8359398" cy="3736544"/>
          </a:xfrm>
        </p:spPr>
      </p:pic>
      <p:pic>
        <p:nvPicPr>
          <p:cNvPr id="9" name="Picture 4" descr="A picture containing graphical user interface&#10;&#10;Description automatically generated">
            <a:extLst>
              <a:ext uri="{FF2B5EF4-FFF2-40B4-BE49-F238E27FC236}">
                <a16:creationId xmlns:a16="http://schemas.microsoft.com/office/drawing/2014/main" id="{4806D0B8-5D03-C7D3-4356-5FE978626841}"/>
              </a:ext>
            </a:extLst>
          </p:cNvPr>
          <p:cNvPicPr>
            <a:picLocks noChangeAspect="1"/>
          </p:cNvPicPr>
          <p:nvPr/>
        </p:nvPicPr>
        <p:blipFill rotWithShape="1">
          <a:blip r:embed="rId3"/>
          <a:srcRect l="1232"/>
          <a:stretch/>
        </p:blipFill>
        <p:spPr>
          <a:xfrm>
            <a:off x="10020367" y="109263"/>
            <a:ext cx="2051338" cy="1060633"/>
          </a:xfrm>
          <a:prstGeom prst="rect">
            <a:avLst/>
          </a:prstGeom>
        </p:spPr>
      </p:pic>
    </p:spTree>
    <p:extLst>
      <p:ext uri="{BB962C8B-B14F-4D97-AF65-F5344CB8AC3E}">
        <p14:creationId xmlns:p14="http://schemas.microsoft.com/office/powerpoint/2010/main" val="334011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r>
              <a:rPr lang="en-IN"/>
              <a:t>Tasks of DevOps engineer</a:t>
            </a:r>
          </a:p>
        </p:txBody>
      </p:sp>
      <p:pic>
        <p:nvPicPr>
          <p:cNvPr id="2" name="Picture 2" descr="Graphical user interface, diagram&#10;&#10;Description automatically generated">
            <a:extLst>
              <a:ext uri="{FF2B5EF4-FFF2-40B4-BE49-F238E27FC236}">
                <a16:creationId xmlns:a16="http://schemas.microsoft.com/office/drawing/2014/main" id="{23169E7C-B20B-CC6B-CF10-3207FF30E75B}"/>
              </a:ext>
            </a:extLst>
          </p:cNvPr>
          <p:cNvPicPr>
            <a:picLocks noGrp="1" noChangeAspect="1"/>
          </p:cNvPicPr>
          <p:nvPr>
            <p:ph idx="1"/>
          </p:nvPr>
        </p:nvPicPr>
        <p:blipFill>
          <a:blip r:embed="rId2"/>
          <a:stretch>
            <a:fillRect/>
          </a:stretch>
        </p:blipFill>
        <p:spPr>
          <a:xfrm>
            <a:off x="2523376" y="1966133"/>
            <a:ext cx="6108410" cy="4277501"/>
          </a:xfrm>
        </p:spPr>
      </p:pic>
      <p:pic>
        <p:nvPicPr>
          <p:cNvPr id="4" name="Picture 4" descr="A picture containing graphical user interface&#10;&#10;Description automatically generated">
            <a:extLst>
              <a:ext uri="{FF2B5EF4-FFF2-40B4-BE49-F238E27FC236}">
                <a16:creationId xmlns:a16="http://schemas.microsoft.com/office/drawing/2014/main" id="{E9C0B318-0C7A-2EBB-A828-F11AA883B16C}"/>
              </a:ext>
            </a:extLst>
          </p:cNvPr>
          <p:cNvPicPr>
            <a:picLocks noChangeAspect="1"/>
          </p:cNvPicPr>
          <p:nvPr/>
        </p:nvPicPr>
        <p:blipFill rotWithShape="1">
          <a:blip r:embed="rId3"/>
          <a:srcRect l="1232"/>
          <a:stretch/>
        </p:blipFill>
        <p:spPr>
          <a:xfrm>
            <a:off x="10201180" y="173839"/>
            <a:ext cx="1831779" cy="944396"/>
          </a:xfrm>
          <a:prstGeom prst="rect">
            <a:avLst/>
          </a:prstGeom>
        </p:spPr>
      </p:pic>
    </p:spTree>
    <p:extLst>
      <p:ext uri="{BB962C8B-B14F-4D97-AF65-F5344CB8AC3E}">
        <p14:creationId xmlns:p14="http://schemas.microsoft.com/office/powerpoint/2010/main" val="61912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F73B2-752C-76C3-0622-CC617D57CB7B}"/>
              </a:ext>
            </a:extLst>
          </p:cNvPr>
          <p:cNvSpPr>
            <a:spLocks noGrp="1"/>
          </p:cNvSpPr>
          <p:nvPr>
            <p:ph type="title"/>
          </p:nvPr>
        </p:nvSpPr>
        <p:spPr/>
        <p:txBody>
          <a:bodyPr/>
          <a:lstStyle/>
          <a:p>
            <a:r>
              <a:rPr lang="en-IN" b="0">
                <a:ea typeface="+mj-lt"/>
                <a:cs typeface="+mj-lt"/>
              </a:rPr>
              <a:t>Periodic table DevOps </a:t>
            </a:r>
            <a:endParaRPr lang="en-IN" b="0"/>
          </a:p>
        </p:txBody>
      </p:sp>
      <p:pic>
        <p:nvPicPr>
          <p:cNvPr id="2" name="Picture 2" descr="Chart, table&#10;&#10;Description automatically generated">
            <a:extLst>
              <a:ext uri="{FF2B5EF4-FFF2-40B4-BE49-F238E27FC236}">
                <a16:creationId xmlns:a16="http://schemas.microsoft.com/office/drawing/2014/main" id="{5C356CA0-EAD7-D7AA-7A8B-A32F3EF42444}"/>
              </a:ext>
            </a:extLst>
          </p:cNvPr>
          <p:cNvPicPr>
            <a:picLocks noGrp="1" noChangeAspect="1"/>
          </p:cNvPicPr>
          <p:nvPr>
            <p:ph idx="1"/>
          </p:nvPr>
        </p:nvPicPr>
        <p:blipFill>
          <a:blip r:embed="rId2"/>
          <a:stretch>
            <a:fillRect/>
          </a:stretch>
        </p:blipFill>
        <p:spPr>
          <a:xfrm>
            <a:off x="1842814" y="1991962"/>
            <a:ext cx="8398798" cy="4367805"/>
          </a:xfrm>
        </p:spPr>
      </p:pic>
      <p:pic>
        <p:nvPicPr>
          <p:cNvPr id="4" name="Picture 4" descr="A picture containing graphical user interface&#10;&#10;Description automatically generated">
            <a:extLst>
              <a:ext uri="{FF2B5EF4-FFF2-40B4-BE49-F238E27FC236}">
                <a16:creationId xmlns:a16="http://schemas.microsoft.com/office/drawing/2014/main" id="{314530DE-E35C-20E5-6825-770DF1FB0775}"/>
              </a:ext>
            </a:extLst>
          </p:cNvPr>
          <p:cNvPicPr>
            <a:picLocks noChangeAspect="1"/>
          </p:cNvPicPr>
          <p:nvPr/>
        </p:nvPicPr>
        <p:blipFill rotWithShape="1">
          <a:blip r:embed="rId3"/>
          <a:srcRect l="1232"/>
          <a:stretch/>
        </p:blipFill>
        <p:spPr>
          <a:xfrm>
            <a:off x="10317417" y="212585"/>
            <a:ext cx="1805949" cy="931481"/>
          </a:xfrm>
          <a:prstGeom prst="rect">
            <a:avLst/>
          </a:prstGeom>
        </p:spPr>
      </p:pic>
    </p:spTree>
    <p:extLst>
      <p:ext uri="{BB962C8B-B14F-4D97-AF65-F5344CB8AC3E}">
        <p14:creationId xmlns:p14="http://schemas.microsoft.com/office/powerpoint/2010/main" val="134765379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RetrospectVTI</vt:lpstr>
      <vt:lpstr>I'M Achiever I'M Responsible</vt:lpstr>
      <vt:lpstr>I'M Achiever I'M Responsible</vt:lpstr>
      <vt:lpstr>I'M Achiever I'M Responsible</vt:lpstr>
      <vt:lpstr>WHAT IS DEVOPS?</vt:lpstr>
      <vt:lpstr>DevOps life cycle</vt:lpstr>
      <vt:lpstr>Dev challenges &amp; DevOps solution</vt:lpstr>
      <vt:lpstr>Ops challenges&amp; DevOps solution</vt:lpstr>
      <vt:lpstr>Tasks of DevOps engineer</vt:lpstr>
      <vt:lpstr>Periodic table DevOps </vt:lpstr>
      <vt:lpstr>DevOps tools</vt:lpstr>
      <vt:lpstr>DevOps Processes:</vt:lpstr>
      <vt:lpstr>DevOps Stages </vt:lpstr>
      <vt:lpstr>Stage — 1: Continuous Development</vt:lpstr>
      <vt:lpstr>    Stage — 2: Continuous Integration</vt:lpstr>
      <vt:lpstr>     Stage — 3: Continuous Testing </vt:lpstr>
      <vt:lpstr>     Stage — 4: Continuous Deployment  </vt:lpstr>
      <vt:lpstr>     Stage — 5: Continuous Monitoring </vt:lpstr>
      <vt:lpstr>Configuration management/orchestration  </vt:lpstr>
      <vt:lpstr>ANSIBLE:</vt:lpstr>
      <vt:lpstr>ANSIBLE:</vt:lpstr>
      <vt:lpstr>ANSIBLE Vs TERAFORM</vt:lpstr>
      <vt:lpstr>Chef/puppet</vt:lpstr>
      <vt:lpstr> </vt:lpstr>
      <vt:lpstr> </vt:lpstr>
      <vt:lpstr> </vt:lpstr>
      <vt:lpstr> </vt:lpstr>
      <vt:lpstr> </vt:lpstr>
      <vt:lpstr> </vt:lpstr>
      <vt:lpstr> </vt:lpstr>
      <vt:lpstr> </vt:lpstr>
      <vt:lpstr> </vt:lpstr>
      <vt:lpstr> </vt:lpstr>
      <vt:lpstr>I'M Achiever I'M Responsible</vt:lpstr>
      <vt:lpstr>I'M Achiever I'M Responsible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Balbhasuser</dc:creator>
  <cp:revision>9</cp:revision>
  <dcterms:created xsi:type="dcterms:W3CDTF">2022-04-07T11:06:30Z</dcterms:created>
  <dcterms:modified xsi:type="dcterms:W3CDTF">2022-07-12T10:09:08Z</dcterms:modified>
</cp:coreProperties>
</file>