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802A5C-21EC-411F-903F-5C15071F35E8}">
  <a:tblStyle styleId="{51802A5C-21EC-411F-903F-5C15071F3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16A8469-2BB3-4C26-AE50-C8321FEF433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5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4.xml"/><Relationship Id="rId32" Type="http://schemas.openxmlformats.org/officeDocument/2006/relationships/font" Target="fonts/Economica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MavenPro-bold.fntdata"/><Relationship Id="rId16" Type="http://schemas.openxmlformats.org/officeDocument/2006/relationships/slide" Target="slides/slide10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61dc5d4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61dc5d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96fd3e25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96fd3e25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61dc5d4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61dc5d4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61dc5d4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61dc5d4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61dc5d4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61dc5d4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9794469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9794469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96fd3e25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96fd3e2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97944699d_2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97944699d_2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9ab9f922f_2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9ab9f922f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97944699d_2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97944699d_2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96fd3e2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96fd3e2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97944699d_2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97944699d_2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97944699d_2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97944699d_2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talk about data analytics adoption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97944699d_2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97944699d_2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97944699d_2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97944699d_2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97944699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97944699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97944699d_2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97944699d_2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96fd3e2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96fd3e2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97944699d_2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97944699d_2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96fd3e2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96fd3e2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96fd3e2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96fd3e2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96fd3e25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96fd3e25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jp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Bookstore Procurement Analysis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262175" y="3566650"/>
            <a:ext cx="55701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Sandya Madhavan</a:t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Peniel Aponte</a:t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Dinesh Reddy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Phase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311700" y="1864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ER-Diagram</a:t>
            </a:r>
            <a:endParaRPr/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063" y="1017725"/>
            <a:ext cx="63698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0" y="29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pic>
        <p:nvPicPr>
          <p:cNvPr id="342" name="Google Shape;342;p24"/>
          <p:cNvPicPr preferRelativeResize="0"/>
          <p:nvPr/>
        </p:nvPicPr>
        <p:blipFill rotWithShape="1">
          <a:blip r:embed="rId3">
            <a:alphaModFix/>
          </a:blip>
          <a:srcRect b="0" l="-8294" r="7264" t="0"/>
          <a:stretch/>
        </p:blipFill>
        <p:spPr>
          <a:xfrm>
            <a:off x="3682051" y="49425"/>
            <a:ext cx="4639950" cy="242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25" y="1459575"/>
            <a:ext cx="3462375" cy="270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2814" y="2473925"/>
            <a:ext cx="4259174" cy="24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00" y="431649"/>
            <a:ext cx="8065727" cy="375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76400" y="640275"/>
            <a:ext cx="44598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to be approved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 rotWithShape="1">
          <a:blip r:embed="rId3">
            <a:alphaModFix/>
          </a:blip>
          <a:srcRect b="0" l="4254" r="9790" t="0"/>
          <a:stretch/>
        </p:blipFill>
        <p:spPr>
          <a:xfrm>
            <a:off x="151312" y="1328650"/>
            <a:ext cx="4193176" cy="281792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6"/>
          <p:cNvSpPr txBox="1"/>
          <p:nvPr>
            <p:ph type="title"/>
          </p:nvPr>
        </p:nvSpPr>
        <p:spPr>
          <a:xfrm>
            <a:off x="5083100" y="4189200"/>
            <a:ext cx="38040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Request</a:t>
            </a:r>
            <a:endParaRPr/>
          </a:p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4">
            <a:alphaModFix/>
          </a:blip>
          <a:srcRect b="0" l="2856" r="7028" t="0"/>
          <a:stretch/>
        </p:blipFill>
        <p:spPr>
          <a:xfrm>
            <a:off x="4461775" y="1243125"/>
            <a:ext cx="4537950" cy="28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363" name="Google Shape;3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99" y="1246975"/>
            <a:ext cx="6188201" cy="34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1742"/>
            <a:ext cx="9143999" cy="309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Phase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824000" y="763600"/>
            <a:ext cx="31302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● Agile approach</a:t>
            </a:r>
            <a:endParaRPr b="0" sz="1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● Components included: </a:t>
            </a:r>
            <a:endParaRPr b="0" sz="1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○Database system</a:t>
            </a:r>
            <a:endParaRPr b="0" sz="1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○User interface (front-end)</a:t>
            </a:r>
            <a:endParaRPr b="0" sz="1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○Back-end server support</a:t>
            </a:r>
            <a:endParaRPr b="0" sz="1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○Framework to contact API</a:t>
            </a:r>
            <a:endParaRPr b="0" sz="1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●Estimated time: 2 months</a:t>
            </a:r>
            <a:endParaRPr b="0" sz="1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5120650" y="877825"/>
            <a:ext cx="24813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Economica"/>
                <a:ea typeface="Economica"/>
                <a:cs typeface="Economica"/>
                <a:sym typeface="Economica"/>
              </a:rPr>
              <a:t>Unit Testing:</a:t>
            </a:r>
            <a:endParaRPr b="1"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Code is tested by the developers  to identify any errors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Economica"/>
                <a:ea typeface="Economica"/>
                <a:cs typeface="Economica"/>
                <a:sym typeface="Economica"/>
              </a:rPr>
              <a:t>Integration testing:</a:t>
            </a:r>
            <a:endParaRPr b="1"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The deployed code will be integrated and  tested by testing team end to end to identify defects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Economica"/>
                <a:ea typeface="Economica"/>
                <a:cs typeface="Economica"/>
                <a:sym typeface="Economica"/>
              </a:rPr>
              <a:t>Alpha and Beta Testing:</a:t>
            </a:r>
            <a:endParaRPr b="1"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Once testing team gives a sign off, the application is tested by the end users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504150" y="126525"/>
            <a:ext cx="58224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aven Pro"/>
                <a:ea typeface="Maven Pro"/>
                <a:cs typeface="Maven Pro"/>
                <a:sym typeface="Maven Pro"/>
              </a:rPr>
              <a:t>Development and Testing</a:t>
            </a:r>
            <a:endParaRPr sz="2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/>
        </p:nvSpPr>
        <p:spPr>
          <a:xfrm>
            <a:off x="5408975" y="1294175"/>
            <a:ext cx="34734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94175"/>
            <a:ext cx="29146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904825" y="12763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-"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Ninety hours of training 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-"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Budget allocated for training 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-"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Schedule included for training  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-"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Orientation Provided for new hires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311700" y="315925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85525" y="848175"/>
            <a:ext cx="8650800" cy="4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1.Introduction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2.Plan phase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a.Requirement gathering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b.Use-case modelling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c.Data flow modelling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3.Design phase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a.ERD modelling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b.User-interface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c.System Architecture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4.Implementation phase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a.Development &amp; Testing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b.Training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5.Feasibility analysis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33"/>
          <p:cNvGraphicFramePr/>
          <p:nvPr/>
        </p:nvGraphicFramePr>
        <p:xfrm>
          <a:off x="132625" y="118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{D16A8469-2BB3-4C26-AE50-C8321FEF4332}</a:tableStyleId>
              </a:tblPr>
              <a:tblGrid>
                <a:gridCol w="1904025"/>
                <a:gridCol w="2267925"/>
                <a:gridCol w="2162175"/>
                <a:gridCol w="2390775"/>
              </a:tblGrid>
              <a:tr h="312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Operational Feasibility: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●Training Users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●Potential risks and conflicts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●legal and ethical considerations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Economic Feasibility:</a:t>
                      </a:r>
                      <a:endParaRPr b="1"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</a:t>
                      </a:r>
                      <a:r>
                        <a:rPr b="1"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$120,000</a:t>
                      </a: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 budget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</a:t>
                      </a:r>
                      <a:r>
                        <a:rPr b="1"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$82,520</a:t>
                      </a: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 one time investment (people, training, consultation)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</a:t>
                      </a:r>
                      <a:r>
                        <a:rPr b="1"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$30,000 </a:t>
                      </a: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System Annual Profit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</a:t>
                      </a:r>
                      <a:r>
                        <a:rPr b="1"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ROI in less than 1 year</a:t>
                      </a:r>
                      <a:endParaRPr b="1"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Technical Feasibility:</a:t>
                      </a:r>
                      <a:endParaRPr b="1"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●PM Supervision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●Data analytics adoption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●Full BI Capabilities/ Interactive Dashboard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●UI/UX Designer needed: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   &gt; Data Analyst and Visualization Specialist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Schedule Feasibility:</a:t>
                      </a:r>
                      <a:endParaRPr b="1"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●Project nature Consideration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●1st of Feb, 2019(3 months)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●critical paths and Gantt charts are used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●Training considered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●on time within the budget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/>
        </p:nvSpPr>
        <p:spPr>
          <a:xfrm>
            <a:off x="761075" y="798750"/>
            <a:ext cx="23628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Project Budget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Develop web platform based on  SDLC life cycle using Agile methodology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Time: 2 months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Direct cutover system </a:t>
            </a:r>
            <a:endParaRPr b="1" sz="1800">
              <a:solidFill>
                <a:srgbClr val="1A1A1A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</a:br>
            <a:b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</a:br>
            <a:endParaRPr sz="1800">
              <a:solidFill>
                <a:srgbClr val="1A1A1A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A1A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A1A1A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05" name="Google Shape;405;p34"/>
          <p:cNvSpPr txBox="1"/>
          <p:nvPr/>
        </p:nvSpPr>
        <p:spPr>
          <a:xfrm>
            <a:off x="3657575" y="798750"/>
            <a:ext cx="2154900" cy="2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  <a:t>Criteria of Success</a:t>
            </a:r>
            <a:endParaRPr b="1" sz="1800">
              <a:solidFill>
                <a:srgbClr val="1A1A1A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  <a:t>1. User satisfaction</a:t>
            </a:r>
            <a:b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  <a:t>2. Time, cost and scope</a:t>
            </a:r>
            <a:b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  <a:t>3. System testing</a:t>
            </a:r>
            <a:endParaRPr sz="1800"/>
          </a:p>
        </p:txBody>
      </p:sp>
      <p:sp>
        <p:nvSpPr>
          <p:cNvPr id="406" name="Google Shape;406;p34"/>
          <p:cNvSpPr txBox="1"/>
          <p:nvPr/>
        </p:nvSpPr>
        <p:spPr>
          <a:xfrm>
            <a:off x="6445300" y="798750"/>
            <a:ext cx="18981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  <a:t>Business Benefits</a:t>
            </a:r>
            <a:br>
              <a:rPr b="1"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  <a:t>1. Decrease in wastage of books </a:t>
            </a:r>
            <a:b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  <a:t>2. Opportunity for innovation </a:t>
            </a:r>
            <a:b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800">
                <a:solidFill>
                  <a:srgbClr val="1A1A1A"/>
                </a:solidFill>
                <a:latin typeface="Economica"/>
                <a:ea typeface="Economica"/>
                <a:cs typeface="Economica"/>
                <a:sym typeface="Economica"/>
              </a:rPr>
              <a:t>3. Increase efficiency 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ctrTitle"/>
          </p:nvPr>
        </p:nvSpPr>
        <p:spPr>
          <a:xfrm>
            <a:off x="3044700" y="2081400"/>
            <a:ext cx="43497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37975" y="1441300"/>
            <a:ext cx="72963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-"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Bookstore Provide students with the tools for academic achievement and success but at the cost of monetary loss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-"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Concerned with the amount of books being ordered in comparison to amount being bought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Business</a:t>
            </a: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 Case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-"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To empower the bookstore by providing them with a system that can aid their decision making process in finalizing the no.of books that should be bought.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Phase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Collection</a:t>
            </a:r>
            <a:endParaRPr/>
          </a:p>
        </p:txBody>
      </p:sp>
      <p:graphicFrame>
        <p:nvGraphicFramePr>
          <p:cNvPr id="301" name="Google Shape;301;p17"/>
          <p:cNvGraphicFramePr/>
          <p:nvPr/>
        </p:nvGraphicFramePr>
        <p:xfrm>
          <a:off x="1041450" y="15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{51802A5C-21EC-411F-903F-5C15071F35E8}</a:tableStyleId>
              </a:tblPr>
              <a:tblGrid>
                <a:gridCol w="2433250"/>
                <a:gridCol w="4805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Technique  </a:t>
                      </a:r>
                      <a:endParaRPr b="1" sz="17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Description of Activity</a:t>
                      </a:r>
                      <a:endParaRPr b="1" sz="17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Questionnaire</a:t>
                      </a:r>
                      <a:endParaRPr sz="17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Created a list of questions relevant to the</a:t>
                      </a:r>
                      <a:br>
                        <a:rPr lang="en" sz="17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</a:br>
                      <a:r>
                        <a:rPr lang="en" sz="17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project.The questionnaire consisted of both open and closed ended questions</a:t>
                      </a:r>
                      <a:endParaRPr sz="17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Interview</a:t>
                      </a:r>
                      <a:endParaRPr sz="17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Met the director of SU bookstore in person and</a:t>
                      </a:r>
                      <a:br>
                        <a:rPr lang="en" sz="17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</a:br>
                      <a:r>
                        <a:rPr lang="en" sz="17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obtained answers for the questionnaire prepared in the previous step.Key issues faced by the Bookstore regarding book sales were discussed and high  level requirements were noted</a:t>
                      </a:r>
                      <a:endParaRPr sz="17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1.Find whether a book is available online in a free pdf and rental version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2.Find the cost comparison of the book in various websites 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3.Generate a sales history of the book 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-Display the results to the bookstore admin while finalizing a book request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25" y="1076000"/>
            <a:ext cx="5663850" cy="392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0 diagram</a:t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8106575" cy="3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311700" y="215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 Diagram</a:t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650" y="985475"/>
            <a:ext cx="5498700" cy="406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