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906000" cy="6858000" type="A4"/>
  <p:notesSz cx="6797675" cy="9874250"/>
  <p:custDataLst>
    <p:tags r:id="rId6"/>
  </p:custDataLst>
  <p:defaultTextStyle>
    <a:defPPr>
      <a:defRPr lang="de-DE"/>
    </a:defPPr>
    <a:lvl1pPr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77838" indent="-20638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57263" indent="-42863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35100" indent="-63500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14525" indent="-85725" algn="l" defTabSz="95726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9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2BFAF"/>
    <a:srgbClr val="ACB7B2"/>
    <a:srgbClr val="AF1C63"/>
    <a:srgbClr val="6A9529"/>
    <a:srgbClr val="00A0D6"/>
    <a:srgbClr val="0085B3"/>
    <a:srgbClr val="00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55" autoAdjust="0"/>
    <p:restoredTop sz="94621" autoAdjust="0"/>
  </p:normalViewPr>
  <p:slideViewPr>
    <p:cSldViewPr snapToGrid="0">
      <p:cViewPr varScale="1">
        <p:scale>
          <a:sx n="109" d="100"/>
          <a:sy n="109" d="100"/>
        </p:scale>
        <p:origin x="204" y="102"/>
      </p:cViewPr>
      <p:guideLst>
        <p:guide orient="horz"/>
        <p:guide pos="6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3372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3713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r" defTabSz="957756" fontAlgn="auto">
              <a:spcBef>
                <a:spcPts val="0"/>
              </a:spcBef>
              <a:spcAft>
                <a:spcPts val="0"/>
              </a:spcAft>
              <a:defRPr sz="1500" dirty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>
              <a:defRPr sz="800">
                <a:cs typeface="Arial" charset="0"/>
              </a:defRPr>
            </a:lvl1pPr>
          </a:lstStyle>
          <a:p>
            <a:r>
              <a:rPr lang="de-DE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cs typeface="Arial" charset="0"/>
              </a:defRPr>
            </a:lvl1pPr>
          </a:lstStyle>
          <a:p>
            <a:fld id="{9CE35E45-415E-E641-97BC-37AF95D9DA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12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 defTabSz="95775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0744F492-1D04-8A43-B59A-804636477DFC}" type="datetimeFigureOut">
              <a:rPr lang="en-US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 defTabSz="957756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3395D905-7D9F-C848-B5AE-7AD799F159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56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9567863" y="6661150"/>
            <a:ext cx="109537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1350D5BE-1927-F740-AE72-C1CE53F00324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5"/>
            <a:ext cx="9906000" cy="728663"/>
          </a:xfrm>
          <a:custGeom>
            <a:avLst/>
            <a:gdLst>
              <a:gd name="T0" fmla="*/ 2965 w 3118"/>
              <a:gd name="T1" fmla="*/ 93 h 205"/>
              <a:gd name="T2" fmla="*/ 303 w 3118"/>
              <a:gd name="T3" fmla="*/ 93 h 205"/>
              <a:gd name="T4" fmla="*/ 151 w 3118"/>
              <a:gd name="T5" fmla="*/ 187 h 205"/>
              <a:gd name="T6" fmla="*/ 0 w 3118"/>
              <a:gd name="T7" fmla="*/ 93 h 205"/>
              <a:gd name="T8" fmla="*/ 0 w 3118"/>
              <a:gd name="T9" fmla="*/ 112 h 205"/>
              <a:gd name="T10" fmla="*/ 151 w 3118"/>
              <a:gd name="T11" fmla="*/ 205 h 205"/>
              <a:gd name="T12" fmla="*/ 303 w 3118"/>
              <a:gd name="T13" fmla="*/ 112 h 205"/>
              <a:gd name="T14" fmla="*/ 2965 w 3118"/>
              <a:gd name="T15" fmla="*/ 112 h 205"/>
              <a:gd name="T16" fmla="*/ 3118 w 3118"/>
              <a:gd name="T17" fmla="*/ 19 h 205"/>
              <a:gd name="T18" fmla="*/ 3118 w 3118"/>
              <a:gd name="T19" fmla="*/ 0 h 205"/>
              <a:gd name="T20" fmla="*/ 2965 w 3118"/>
              <a:gd name="T21" fmla="*/ 93 h 2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118"/>
              <a:gd name="T34" fmla="*/ 0 h 205"/>
              <a:gd name="T35" fmla="*/ 3118 w 3118"/>
              <a:gd name="T36" fmla="*/ 205 h 2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98C7"/>
          </a:solidFill>
          <a:ln>
            <a:noFill/>
          </a:ln>
          <a:effectLst>
            <a:outerShdw blurRad="63500" dist="25400" dir="5400000" algn="t" rotWithShape="0">
              <a:srgbClr val="000000">
                <a:alpha val="31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563" tIns="49782" rIns="99563" bIns="49782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2113" y="6623050"/>
            <a:ext cx="26606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36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700">
                <a:solidFill>
                  <a:schemeClr val="tx2"/>
                </a:solidFill>
                <a:cs typeface="Helvetica Light" charset="0"/>
              </a:rPr>
              <a:t>Copyright © Capgemini 2012. All Rights Reserved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7488238" y="6427788"/>
            <a:ext cx="1914525" cy="195262"/>
          </a:xfrm>
          <a:prstGeom prst="rect">
            <a:avLst/>
          </a:prstGeom>
        </p:spPr>
        <p:txBody>
          <a:bodyPr wrap="none" lIns="35997" tIns="35997" rIns="35997" bIns="35997" anchor="b"/>
          <a:lstStyle/>
          <a:p>
            <a:pPr algn="r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2"/>
                </a:solidFill>
                <a:latin typeface="+mj-lt"/>
                <a:ea typeface="+mn-ea"/>
              </a:rPr>
              <a:t>Financial Services | 2013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443663"/>
            <a:ext cx="1311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906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596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oleObject" Target="../embeddings/oleObject1.bin"/><Relationship Id="rId3" Type="http://schemas.openxmlformats.org/officeDocument/2006/relationships/vmlDrawing" Target="../drawings/vmlDrawing1.v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5" Type="http://schemas.openxmlformats.org/officeDocument/2006/relationships/image" Target="../media/image2.png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le Placeholder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auto">
          <a:xfrm>
            <a:off x="0" y="0"/>
            <a:ext cx="9906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 bwMode="auto">
          <a:xfrm>
            <a:off x="323850" y="1501775"/>
            <a:ext cx="9437688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Text style level 2</a:t>
            </a:r>
          </a:p>
          <a:p>
            <a:pPr lvl="2"/>
            <a:r>
              <a:rPr lang="en-US"/>
              <a:t>Text style level 3</a:t>
            </a:r>
          </a:p>
          <a:p>
            <a:pPr lvl="3"/>
            <a:r>
              <a:rPr lang="en-US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9567863" y="6661150"/>
            <a:ext cx="109537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D5C7EE2D-2D84-6444-B6BD-5C0DECC263F1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0" y="676275"/>
            <a:ext cx="9906000" cy="728663"/>
          </a:xfrm>
          <a:custGeom>
            <a:avLst/>
            <a:gdLst>
              <a:gd name="T0" fmla="*/ 2965 w 3118"/>
              <a:gd name="T1" fmla="*/ 93 h 205"/>
              <a:gd name="T2" fmla="*/ 303 w 3118"/>
              <a:gd name="T3" fmla="*/ 93 h 205"/>
              <a:gd name="T4" fmla="*/ 151 w 3118"/>
              <a:gd name="T5" fmla="*/ 187 h 205"/>
              <a:gd name="T6" fmla="*/ 0 w 3118"/>
              <a:gd name="T7" fmla="*/ 93 h 205"/>
              <a:gd name="T8" fmla="*/ 0 w 3118"/>
              <a:gd name="T9" fmla="*/ 112 h 205"/>
              <a:gd name="T10" fmla="*/ 151 w 3118"/>
              <a:gd name="T11" fmla="*/ 205 h 205"/>
              <a:gd name="T12" fmla="*/ 303 w 3118"/>
              <a:gd name="T13" fmla="*/ 112 h 205"/>
              <a:gd name="T14" fmla="*/ 2965 w 3118"/>
              <a:gd name="T15" fmla="*/ 112 h 205"/>
              <a:gd name="T16" fmla="*/ 3118 w 3118"/>
              <a:gd name="T17" fmla="*/ 19 h 205"/>
              <a:gd name="T18" fmla="*/ 3118 w 3118"/>
              <a:gd name="T19" fmla="*/ 0 h 205"/>
              <a:gd name="T20" fmla="*/ 2965 w 3118"/>
              <a:gd name="T21" fmla="*/ 93 h 2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118"/>
              <a:gd name="T34" fmla="*/ 0 h 205"/>
              <a:gd name="T35" fmla="*/ 3118 w 3118"/>
              <a:gd name="T36" fmla="*/ 205 h 2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98C7"/>
          </a:solidFill>
          <a:ln>
            <a:noFill/>
          </a:ln>
          <a:effectLst>
            <a:outerShdw blurRad="63500" dist="25400" dir="5400000" algn="t" rotWithShape="0">
              <a:srgbClr val="000000">
                <a:alpha val="31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563" tIns="49782" rIns="99563" bIns="49782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42113" y="6623050"/>
            <a:ext cx="26606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36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700">
                <a:solidFill>
                  <a:schemeClr val="tx2"/>
                </a:solidFill>
                <a:cs typeface="Helvetica Light" charset="0"/>
              </a:rPr>
              <a:t>Copyright © Capgemini 2012.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7488238" y="6427788"/>
            <a:ext cx="1914525" cy="195262"/>
          </a:xfrm>
          <a:prstGeom prst="rect">
            <a:avLst/>
          </a:prstGeom>
        </p:spPr>
        <p:txBody>
          <a:bodyPr wrap="none" lIns="35997" tIns="35997" rIns="35997" bIns="35997" anchor="b"/>
          <a:lstStyle/>
          <a:p>
            <a:pPr algn="r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2"/>
                </a:solidFill>
                <a:latin typeface="+mj-lt"/>
                <a:ea typeface="+mn-ea"/>
              </a:rPr>
              <a:t>Financial Services | 2013</a:t>
            </a:r>
          </a:p>
        </p:txBody>
      </p:sp>
      <p:pic>
        <p:nvPicPr>
          <p:cNvPr id="103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443663"/>
            <a:ext cx="1311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0" y="6362700"/>
            <a:ext cx="9906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iming>
    <p:tnLst>
      <p:par>
        <p:cTn id="1" dur="indefinite" restart="never" nodeType="tmRoot"/>
      </p:par>
    </p:tnLst>
  </p:timing>
  <p:txStyles>
    <p:titleStyle>
      <a:lvl1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651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charset="0"/>
        <a:buChar char="§"/>
        <a:defRPr sz="2200" kern="1200">
          <a:solidFill>
            <a:srgbClr val="4E4641"/>
          </a:solidFill>
          <a:latin typeface="+mn-lt"/>
          <a:ea typeface="ＭＳ Ｐゴシック" charset="0"/>
          <a:cs typeface="+mn-cs"/>
        </a:defRPr>
      </a:lvl1pPr>
      <a:lvl2pPr marL="355600" indent="-180975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charset="0"/>
        <a:buChar char="§"/>
        <a:defRPr kern="1200">
          <a:solidFill>
            <a:srgbClr val="4E4641"/>
          </a:solidFill>
          <a:latin typeface="+mn-lt"/>
          <a:ea typeface="ＭＳ Ｐゴシック" charset="0"/>
          <a:cs typeface="+mn-cs"/>
        </a:defRPr>
      </a:lvl2pPr>
      <a:lvl3pPr marL="536575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charset="0"/>
        <a:buChar char="•"/>
        <a:defRPr sz="1600" kern="1200">
          <a:solidFill>
            <a:srgbClr val="4E4641"/>
          </a:solidFill>
          <a:latin typeface="+mn-lt"/>
          <a:ea typeface="ＭＳ Ｐゴシック" charset="0"/>
          <a:cs typeface="+mn-cs"/>
        </a:defRPr>
      </a:lvl3pPr>
      <a:lvl4pPr marL="711200" indent="-165100" algn="l" defTabSz="912813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charset="0"/>
        <a:buChar char="–"/>
        <a:defRPr sz="1400" kern="1200">
          <a:solidFill>
            <a:srgbClr val="4E4641"/>
          </a:solidFill>
          <a:latin typeface="+mn-lt"/>
          <a:ea typeface="ＭＳ Ｐゴシック" charset="0"/>
          <a:cs typeface="+mn-cs"/>
        </a:defRPr>
      </a:lvl4pPr>
      <a:lvl5pPr marL="1608138" indent="-192088" algn="l" defTabSz="912813" rtl="0" fontAlgn="base">
        <a:spcBef>
          <a:spcPct val="0"/>
        </a:spcBef>
        <a:spcAft>
          <a:spcPct val="0"/>
        </a:spcAft>
        <a:buClr>
          <a:srgbClr val="B1B1B1"/>
        </a:buClr>
        <a:buFont typeface="Arial" charset="0"/>
        <a:buChar char="–"/>
        <a:defRPr sz="1700" kern="1200">
          <a:solidFill>
            <a:srgbClr val="494949"/>
          </a:solidFill>
          <a:latin typeface="+mn-lt"/>
          <a:ea typeface="ＭＳ Ｐゴシック" charset="0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Sandya Tangudu</a:t>
            </a:r>
            <a:endParaRPr lang="en-GB" dirty="0"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7375" y="1196076"/>
            <a:ext cx="8707438" cy="5103813"/>
          </a:xfrm>
          <a:prstGeom prst="roundRect">
            <a:avLst>
              <a:gd name="adj" fmla="val 7888"/>
            </a:avLst>
          </a:prstGeom>
          <a:noFill/>
          <a:ln w="762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537" y="1333500"/>
            <a:ext cx="4046537" cy="1231900"/>
          </a:xfrm>
          <a:prstGeom prst="round2Diag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indent="1255713" defTabSz="9577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 smtClean="0">
                <a:solidFill>
                  <a:schemeClr val="bg1"/>
                </a:solidFill>
                <a:latin typeface="+mn-lt"/>
                <a:ea typeface="+mn-ea"/>
              </a:rPr>
              <a:t>Sandya Tangudu	</a:t>
            </a:r>
            <a:endParaRPr lang="en-GB" sz="1400" b="1" dirty="0">
              <a:solidFill>
                <a:schemeClr val="bg1"/>
              </a:solidFill>
              <a:latin typeface="+mn-lt"/>
              <a:ea typeface="+mn-ea"/>
            </a:endParaRPr>
          </a:p>
          <a:p>
            <a:pPr indent="1255713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375" y="2565400"/>
            <a:ext cx="4340225" cy="36115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2000" defTabSz="957756" fontAlgn="auto"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200" b="1" dirty="0" smtClean="0">
                <a:solidFill>
                  <a:schemeClr val="accent3"/>
                </a:solidFill>
                <a:cs typeface="Calibri" pitchFamily="34" charset="0"/>
              </a:rPr>
              <a:t>Personal Statement</a:t>
            </a:r>
          </a:p>
          <a:p>
            <a:pPr marL="72000" algn="just" defTabSz="957756" fontAlgn="auto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Java Developer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with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2.7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years of experience in IT industry. 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E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xperience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in </a:t>
            </a: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Web Applications development using Java and Spring. Ability to learn and master new technologies in minimal time period.</a:t>
            </a:r>
            <a:endParaRPr lang="en-GB" sz="1100" dirty="0" smtClean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188913" lvl="1" indent="-188913" defTabSz="957756" fontAlgn="auto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r>
              <a:rPr lang="en-GB" sz="1200" b="1" dirty="0" smtClean="0">
                <a:solidFill>
                  <a:schemeClr val="accent3"/>
                </a:solidFill>
                <a:cs typeface="Calibri" pitchFamily="34" charset="0"/>
              </a:rPr>
              <a:t>Expertise </a:t>
            </a:r>
            <a:r>
              <a:rPr lang="en-GB" sz="1200" b="1" dirty="0">
                <a:solidFill>
                  <a:schemeClr val="accent3"/>
                </a:solidFill>
                <a:cs typeface="Calibri" pitchFamily="34" charset="0"/>
              </a:rPr>
              <a:t>and </a:t>
            </a:r>
            <a:r>
              <a:rPr lang="en-GB" sz="1200" b="1" dirty="0" smtClean="0">
                <a:solidFill>
                  <a:schemeClr val="accent3"/>
                </a:solidFill>
                <a:cs typeface="Calibri" pitchFamily="34" charset="0"/>
              </a:rPr>
              <a:t>Competencies</a:t>
            </a:r>
          </a:p>
          <a:p>
            <a:pPr marL="188913" lvl="1" indent="-188913" algn="just" defTabSz="957756" fontAlgn="auto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Arial" pitchFamily="34" charset="0"/>
              <a:buChar char="•"/>
              <a:tabLst>
                <a:tab pos="809625" algn="l"/>
              </a:tabLst>
              <a:defRPr/>
            </a:pPr>
            <a:r>
              <a:rPr lang="en-GB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Web Application development using Java, Spring MVC,ORM technologies such as Spring JPA and Hibernate.</a:t>
            </a:r>
          </a:p>
          <a:p>
            <a:pPr marL="188913" lvl="1" indent="-188913" algn="just" defTabSz="957756" fontAlgn="auto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GB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Version control tools such as SVN</a:t>
            </a:r>
          </a:p>
          <a:p>
            <a:pPr marL="188913" lvl="1" indent="-188913" algn="just" defTabSz="957756" fontAlgn="auto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GB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tools such as Maven . </a:t>
            </a:r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5056188" y="1328738"/>
            <a:ext cx="3973512" cy="3859950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200" b="1" dirty="0">
                <a:solidFill>
                  <a:srgbClr val="AC2B37"/>
                </a:solidFill>
                <a:cs typeface="Arial" charset="0"/>
              </a:rPr>
              <a:t>Professional Experience</a:t>
            </a:r>
            <a:endParaRPr lang="en-GB" sz="1100" i="1" dirty="0">
              <a:solidFill>
                <a:srgbClr val="AC2B37"/>
              </a:solidFill>
              <a:cs typeface="Arial" charset="0"/>
            </a:endParaRP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Involved in requirement analysis.</a:t>
            </a:r>
            <a:endParaRPr lang="en-GB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Coding as per the requirement. Involved in analysis and coding in multiple enhancement </a:t>
            </a:r>
            <a:r>
              <a:rPr lang="en-US" sz="1100" dirty="0" smtClean="0">
                <a:latin typeface="Calibri" panose="020F0502020204030204" pitchFamily="34" charset="0"/>
              </a:rPr>
              <a:t>projects</a:t>
            </a: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Managing SLA driven deliveries, escalations, Risk and Schedule management SPOC for any client or internal escalations. </a:t>
            </a:r>
            <a:endParaRPr lang="en-US" sz="1100" dirty="0" smtClean="0">
              <a:latin typeface="Calibri" panose="020F0502020204030204" pitchFamily="34" charset="0"/>
            </a:endParaRP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Identify and implement best practices in the support engagement. </a:t>
            </a:r>
            <a:endParaRPr lang="en-US" sz="1100" dirty="0" smtClean="0">
              <a:latin typeface="Calibri" panose="020F0502020204030204" pitchFamily="34" charset="0"/>
            </a:endParaRP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Performing end-to-end incident management. Responsible for time-critical user </a:t>
            </a:r>
            <a:r>
              <a:rPr lang="en-US" sz="1100" dirty="0" smtClean="0">
                <a:latin typeface="Calibri" panose="020F0502020204030204" pitchFamily="34" charset="0"/>
              </a:rPr>
              <a:t>service</a:t>
            </a: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Researched and evaluated alternative solutions and made recommendations to obtain efficiencies and cost effective solutions. </a:t>
            </a: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>
                <a:latin typeface="Calibri" panose="020F0502020204030204" pitchFamily="34" charset="0"/>
              </a:rPr>
              <a:t>Provided hands-on technical governance on all aspects of production support. </a:t>
            </a:r>
            <a:endParaRPr lang="en-US" sz="1100" dirty="0" smtClean="0">
              <a:latin typeface="Calibri" panose="020F0502020204030204" pitchFamily="34" charset="0"/>
            </a:endParaRP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Strong debugging </a:t>
            </a:r>
            <a:r>
              <a:rPr lang="en-GB" sz="1100" dirty="0" smtClean="0">
                <a:latin typeface="Calibri" pitchFamily="34" charset="0"/>
                <a:cs typeface="Calibri" pitchFamily="34" charset="0"/>
              </a:rPr>
              <a:t>and problem solving skills</a:t>
            </a:r>
          </a:p>
          <a:p>
            <a:pPr marL="188913" lvl="1" indent="-188913" algn="just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pitchFamily="2" charset="2"/>
              <a:buChar char="§"/>
              <a:tabLst>
                <a:tab pos="809625" algn="l"/>
              </a:tabLst>
              <a:defRPr/>
            </a:pPr>
            <a:r>
              <a:rPr lang="en-GB" sz="1100" dirty="0" smtClean="0">
                <a:latin typeface="Calibri" pitchFamily="34" charset="0"/>
                <a:cs typeface="Arial" charset="0"/>
              </a:rPr>
              <a:t>Experience of Agile SDLC methodology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5056186" y="5227083"/>
            <a:ext cx="3973513" cy="1173163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accent2"/>
                </a:solidFill>
              </a:defRPr>
            </a:lvl1pPr>
            <a:lvl2pPr marL="363538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1200"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defTabSz="957756" fontAlgn="auto">
              <a:lnSpc>
                <a:spcPct val="100000"/>
              </a:lnSpc>
              <a:defRPr/>
            </a:pPr>
            <a:r>
              <a:rPr lang="en-GB" sz="1200" dirty="0" smtClean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Professional Qualifications &amp; Certifications</a:t>
            </a:r>
          </a:p>
          <a:p>
            <a:pPr marL="0" lvl="1" indent="0" defTabSz="957756" fontAlgn="auto">
              <a:lnSpc>
                <a:spcPts val="1100"/>
              </a:lnSpc>
              <a:buClr>
                <a:schemeClr val="accent3"/>
              </a:buClr>
              <a:buFont typeface="Arial" pitchFamily="34" charset="0"/>
              <a:buChar char="•"/>
              <a:tabLst>
                <a:tab pos="809625" algn="l"/>
              </a:tabLst>
              <a:defRPr/>
            </a:pPr>
            <a:r>
              <a:rPr lang="en-GB" sz="1100" dirty="0" smtClean="0">
                <a:latin typeface="Calibri" pitchFamily="34" charset="0"/>
                <a:cs typeface="Calibri" pitchFamily="34" charset="0"/>
              </a:rPr>
              <a:t> Bachelor on Engineering  in Computer Science</a:t>
            </a:r>
          </a:p>
          <a:p>
            <a:pPr marL="0" lvl="1" indent="0" defTabSz="957756" fontAlgn="auto">
              <a:lnSpc>
                <a:spcPts val="1100"/>
              </a:lnSpc>
              <a:buClr>
                <a:schemeClr val="accent3"/>
              </a:buClr>
              <a:buFont typeface="Arial" pitchFamily="34" charset="0"/>
              <a:buChar char="•"/>
              <a:tabLst>
                <a:tab pos="809625" algn="l"/>
              </a:tabLst>
              <a:defRPr/>
            </a:pPr>
            <a:r>
              <a:rPr lang="en-GB" sz="1100" dirty="0" smtClean="0">
                <a:latin typeface="Calibri" pitchFamily="34" charset="0"/>
                <a:cs typeface="Calibri" pitchFamily="34" charset="0"/>
              </a:rPr>
              <a:t>H.S.C. in Science from State Board of Andhra</a:t>
            </a:r>
          </a:p>
          <a:p>
            <a:pPr marL="0" lvl="1" indent="0" defTabSz="957756" fontAlgn="auto">
              <a:lnSpc>
                <a:spcPts val="1100"/>
              </a:lnSpc>
              <a:buClr>
                <a:schemeClr val="accent3"/>
              </a:buClr>
              <a:buFont typeface="Arial" pitchFamily="34" charset="0"/>
              <a:buChar char="•"/>
              <a:tabLst>
                <a:tab pos="809625" algn="l"/>
              </a:tabLst>
              <a:defRPr/>
            </a:pPr>
            <a:r>
              <a:rPr lang="en-GB" sz="1100" dirty="0" smtClean="0">
                <a:latin typeface="Calibri" pitchFamily="34" charset="0"/>
                <a:cs typeface="Calibri" pitchFamily="34" charset="0"/>
              </a:rPr>
              <a:t>S.S.C. </a:t>
            </a:r>
            <a:r>
              <a:rPr lang="en-GB" sz="1100" dirty="0">
                <a:latin typeface="Calibri" pitchFamily="34" charset="0"/>
                <a:cs typeface="Calibri" pitchFamily="34" charset="0"/>
              </a:rPr>
              <a:t>from State Board of Andhra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4" y="1379698"/>
            <a:ext cx="756139" cy="106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Sandya Tangudu</a:t>
            </a:r>
            <a:endParaRPr lang="en-GB" dirty="0"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7375" y="1149350"/>
            <a:ext cx="8707438" cy="5103813"/>
          </a:xfrm>
          <a:prstGeom prst="roundRect">
            <a:avLst>
              <a:gd name="adj" fmla="val 7888"/>
            </a:avLst>
          </a:prstGeom>
          <a:noFill/>
          <a:ln w="762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075" y="1338262"/>
            <a:ext cx="7743825" cy="503063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200" b="1" dirty="0">
                <a:solidFill>
                  <a:srgbClr val="AC2B37"/>
                </a:solidFill>
                <a:latin typeface="Arial" charset="0"/>
                <a:ea typeface="ＭＳ Ｐゴシック" charset="0"/>
                <a:cs typeface="Calibri" charset="0"/>
              </a:rPr>
              <a:t>Career History</a:t>
            </a:r>
          </a:p>
          <a:p>
            <a:pPr>
              <a:lnSpc>
                <a:spcPct val="120000"/>
              </a:lnSpc>
            </a:pP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Capgemini India -  Feb 6 </a:t>
            </a:r>
            <a:r>
              <a:rPr lang="en-GB" sz="1100" dirty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to Till date  – </a:t>
            </a: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Associate Consultant</a:t>
            </a:r>
          </a:p>
          <a:p>
            <a:pPr>
              <a:lnSpc>
                <a:spcPct val="120000"/>
              </a:lnSpc>
            </a:pPr>
            <a:r>
              <a:rPr lang="en-GB" sz="11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Trained</a:t>
            </a:r>
            <a:r>
              <a:rPr lang="en-GB" sz="11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on Spring boot and PCF</a:t>
            </a: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AC2B37"/>
              </a:buClr>
              <a:buSzPct val="120000"/>
            </a:pPr>
            <a:endParaRPr lang="en-GB" sz="1100" dirty="0" smtClean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Tech Mahindra-  Jan 2014 </a:t>
            </a:r>
            <a:r>
              <a:rPr lang="en-GB" sz="1100" dirty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to </a:t>
            </a: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Jan 2017 -  Software Engineer</a:t>
            </a:r>
          </a:p>
          <a:p>
            <a:pPr>
              <a:lnSpc>
                <a:spcPct val="120000"/>
              </a:lnSpc>
            </a:pP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Client -  GSK</a:t>
            </a: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AC2B37"/>
              </a:buClr>
              <a:buSzPct val="120000"/>
              <a:buFont typeface="Wingdings" charset="0"/>
              <a:buChar char="§"/>
            </a:pP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Developed and supported different web applications used in different phases of drug development.</a:t>
            </a: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AC2B37"/>
              </a:buClr>
              <a:buSzPct val="120000"/>
              <a:buFont typeface="Wingdings" charset="0"/>
              <a:buChar char="§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0" lvl="1" indent="0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AC2B37"/>
              </a:buClr>
              <a:buSzPct val="120000"/>
            </a:pPr>
            <a:r>
              <a:rPr lang="en-GB" sz="11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Calibri" charset="0"/>
              </a:rPr>
              <a:t> </a:t>
            </a: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0" lvl="1" indent="0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AC2B37"/>
              </a:buClr>
              <a:buSzPct val="120000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  <a:buFont typeface="Wingdings" charset="0"/>
              <a:buChar char="§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  <a:p>
            <a:pPr marL="188913" lvl="1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rgbClr val="B10034"/>
              </a:buClr>
              <a:buSzPct val="120000"/>
            </a:pPr>
            <a:endParaRPr lang="en-GB" sz="1100" dirty="0">
              <a:solidFill>
                <a:srgbClr val="000000"/>
              </a:solidFill>
              <a:latin typeface="Arial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heme/theme1.xml><?xml version="1.0" encoding="utf-8"?>
<a:theme xmlns:a="http://schemas.openxmlformats.org/drawingml/2006/main" name="ppt_Template_Capgemini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ppt_Template_Capgemini</Template>
  <TotalTime>712</TotalTime>
  <Words>245</Words>
  <Application>Microsoft Office PowerPoint</Application>
  <PresentationFormat>A4 Paper (210x297 mm)</PresentationFormat>
  <Paragraphs>35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Helvetica Light</vt:lpstr>
      <vt:lpstr>Times New Roman</vt:lpstr>
      <vt:lpstr>Wingdings</vt:lpstr>
      <vt:lpstr>ppt_Template_Capgemini</vt:lpstr>
      <vt:lpstr>think-cell Slide</vt:lpstr>
      <vt:lpstr>Sandya Tangudu</vt:lpstr>
      <vt:lpstr>Sandya Tangudu</vt:lpstr>
    </vt:vector>
  </TitlesOfParts>
  <Company>Capgemini India Private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kfellows</dc:creator>
  <cp:lastModifiedBy>Tangudu, Sandya</cp:lastModifiedBy>
  <cp:revision>101</cp:revision>
  <dcterms:created xsi:type="dcterms:W3CDTF">2012-12-14T13:52:26Z</dcterms:created>
  <dcterms:modified xsi:type="dcterms:W3CDTF">2017-03-07T09:14:25Z</dcterms:modified>
</cp:coreProperties>
</file>