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6" r:id="rId3"/>
    <p:sldId id="286" r:id="rId4"/>
    <p:sldId id="282" r:id="rId5"/>
    <p:sldId id="277" r:id="rId6"/>
    <p:sldId id="283" r:id="rId7"/>
    <p:sldId id="278" r:id="rId8"/>
    <p:sldId id="285" r:id="rId9"/>
    <p:sldId id="284" r:id="rId10"/>
    <p:sldId id="279"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DD9E6-46B2-4A11-903F-EE278B547CDF}" v="595" dt="2020-10-14T21:12:50.368"/>
    <p1510:client id="{1272A79C-437B-8968-A515-751A7A0EE05D}" v="564" dt="2020-10-13T22:44:49.054"/>
    <p1510:client id="{6B8A9C95-3114-A276-53DE-8F769EF3AFB9}" v="193" dt="2020-10-14T20:42:36.183"/>
    <p1510:client id="{B5BD4830-44B1-F120-E86A-BB8905DC8F9A}" v="18" dt="2020-10-14T20:57:17.827"/>
    <p1510:client id="{B9506170-93D6-ABBA-6DBD-248C02AEE4E5}" v="1510" dt="2020-10-13T23:09:34.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7" d="100"/>
          <a:sy n="67" d="100"/>
        </p:scale>
        <p:origin x="644"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Giroux" userId="S::girouxae_knights.ucf.edu#ext#@ucf.onmicrosoft.com::09945e07-6777-40c2-b085-9368308ee5c3" providerId="AD" clId="Web-{B9506170-93D6-ABBA-6DBD-248C02AEE4E5}"/>
    <pc:docChg chg="addSld modSld sldOrd">
      <pc:chgData name="Amy Giroux" userId="S::girouxae_knights.ucf.edu#ext#@ucf.onmicrosoft.com::09945e07-6777-40c2-b085-9368308ee5c3" providerId="AD" clId="Web-{B9506170-93D6-ABBA-6DBD-248C02AEE4E5}" dt="2020-10-13T23:09:34.446" v="1507" actId="20577"/>
      <pc:docMkLst>
        <pc:docMk/>
      </pc:docMkLst>
      <pc:sldChg chg="addSp delSp modSp ord">
        <pc:chgData name="Amy Giroux" userId="S::girouxae_knights.ucf.edu#ext#@ucf.onmicrosoft.com::09945e07-6777-40c2-b085-9368308ee5c3" providerId="AD" clId="Web-{B9506170-93D6-ABBA-6DBD-248C02AEE4E5}" dt="2020-10-13T21:01:21.538" v="1147" actId="20577"/>
        <pc:sldMkLst>
          <pc:docMk/>
          <pc:sldMk cId="298757064" sldId="277"/>
        </pc:sldMkLst>
        <pc:spChg chg="mod">
          <ac:chgData name="Amy Giroux" userId="S::girouxae_knights.ucf.edu#ext#@ucf.onmicrosoft.com::09945e07-6777-40c2-b085-9368308ee5c3" providerId="AD" clId="Web-{B9506170-93D6-ABBA-6DBD-248C02AEE4E5}" dt="2020-10-13T21:01:21.538" v="1147" actId="20577"/>
          <ac:spMkLst>
            <pc:docMk/>
            <pc:sldMk cId="298757064" sldId="277"/>
            <ac:spMk id="2" creationId="{AF95F634-F5E0-4159-9AC5-9A5693F6D1A7}"/>
          </ac:spMkLst>
        </pc:spChg>
        <pc:spChg chg="mod">
          <ac:chgData name="Amy Giroux" userId="S::girouxae_knights.ucf.edu#ext#@ucf.onmicrosoft.com::09945e07-6777-40c2-b085-9368308ee5c3" providerId="AD" clId="Web-{B9506170-93D6-ABBA-6DBD-248C02AEE4E5}" dt="2020-10-13T21:00:25.928" v="1092" actId="20577"/>
          <ac:spMkLst>
            <pc:docMk/>
            <pc:sldMk cId="298757064" sldId="277"/>
            <ac:spMk id="3" creationId="{7BA8CFFD-F47D-4717-8423-D69BC7485B4D}"/>
          </ac:spMkLst>
        </pc:spChg>
        <pc:spChg chg="add del mod">
          <ac:chgData name="Amy Giroux" userId="S::girouxae_knights.ucf.edu#ext#@ucf.onmicrosoft.com::09945e07-6777-40c2-b085-9368308ee5c3" providerId="AD" clId="Web-{B9506170-93D6-ABBA-6DBD-248C02AEE4E5}" dt="2020-10-13T21:00:20.115" v="1087"/>
          <ac:spMkLst>
            <pc:docMk/>
            <pc:sldMk cId="298757064" sldId="277"/>
            <ac:spMk id="4" creationId="{C8E33B12-8FF2-4157-AFAD-55DFE871F627}"/>
          </ac:spMkLst>
        </pc:spChg>
      </pc:sldChg>
      <pc:sldChg chg="modSp add replId">
        <pc:chgData name="Amy Giroux" userId="S::girouxae_knights.ucf.edu#ext#@ucf.onmicrosoft.com::09945e07-6777-40c2-b085-9368308ee5c3" providerId="AD" clId="Web-{B9506170-93D6-ABBA-6DBD-248C02AEE4E5}" dt="2020-10-13T21:01:43.445" v="1158" actId="20577"/>
        <pc:sldMkLst>
          <pc:docMk/>
          <pc:sldMk cId="1181201579" sldId="282"/>
        </pc:sldMkLst>
        <pc:spChg chg="mod">
          <ac:chgData name="Amy Giroux" userId="S::girouxae_knights.ucf.edu#ext#@ucf.onmicrosoft.com::09945e07-6777-40c2-b085-9368308ee5c3" providerId="AD" clId="Web-{B9506170-93D6-ABBA-6DBD-248C02AEE4E5}" dt="2020-10-13T21:01:43.445" v="1158" actId="20577"/>
          <ac:spMkLst>
            <pc:docMk/>
            <pc:sldMk cId="1181201579" sldId="282"/>
            <ac:spMk id="2" creationId="{AF95F634-F5E0-4159-9AC5-9A5693F6D1A7}"/>
          </ac:spMkLst>
        </pc:spChg>
        <pc:spChg chg="mod">
          <ac:chgData name="Amy Giroux" userId="S::girouxae_knights.ucf.edu#ext#@ucf.onmicrosoft.com::09945e07-6777-40c2-b085-9368308ee5c3" providerId="AD" clId="Web-{B9506170-93D6-ABBA-6DBD-248C02AEE4E5}" dt="2020-10-13T20:57:24.080" v="936" actId="20577"/>
          <ac:spMkLst>
            <pc:docMk/>
            <pc:sldMk cId="1181201579" sldId="282"/>
            <ac:spMk id="3" creationId="{7BA8CFFD-F47D-4717-8423-D69BC7485B4D}"/>
          </ac:spMkLst>
        </pc:spChg>
      </pc:sldChg>
      <pc:sldChg chg="addSp delSp modSp add replId">
        <pc:chgData name="Amy Giroux" userId="S::girouxae_knights.ucf.edu#ext#@ucf.onmicrosoft.com::09945e07-6777-40c2-b085-9368308ee5c3" providerId="AD" clId="Web-{B9506170-93D6-ABBA-6DBD-248C02AEE4E5}" dt="2020-10-13T23:08:53.943" v="1505" actId="20577"/>
        <pc:sldMkLst>
          <pc:docMk/>
          <pc:sldMk cId="4199578222" sldId="283"/>
        </pc:sldMkLst>
        <pc:spChg chg="mod">
          <ac:chgData name="Amy Giroux" userId="S::girouxae_knights.ucf.edu#ext#@ucf.onmicrosoft.com::09945e07-6777-40c2-b085-9368308ee5c3" providerId="AD" clId="Web-{B9506170-93D6-ABBA-6DBD-248C02AEE4E5}" dt="2020-10-13T23:08:26.036" v="1468" actId="20577"/>
          <ac:spMkLst>
            <pc:docMk/>
            <pc:sldMk cId="4199578222" sldId="283"/>
            <ac:spMk id="2" creationId="{AF95F634-F5E0-4159-9AC5-9A5693F6D1A7}"/>
          </ac:spMkLst>
        </pc:spChg>
        <pc:spChg chg="mod">
          <ac:chgData name="Amy Giroux" userId="S::girouxae_knights.ucf.edu#ext#@ucf.onmicrosoft.com::09945e07-6777-40c2-b085-9368308ee5c3" providerId="AD" clId="Web-{B9506170-93D6-ABBA-6DBD-248C02AEE4E5}" dt="2020-10-13T23:08:53.943" v="1505" actId="20577"/>
          <ac:spMkLst>
            <pc:docMk/>
            <pc:sldMk cId="4199578222" sldId="283"/>
            <ac:spMk id="3" creationId="{7BA8CFFD-F47D-4717-8423-D69BC7485B4D}"/>
          </ac:spMkLst>
        </pc:spChg>
        <pc:spChg chg="add mod">
          <ac:chgData name="Amy Giroux" userId="S::girouxae_knights.ucf.edu#ext#@ucf.onmicrosoft.com::09945e07-6777-40c2-b085-9368308ee5c3" providerId="AD" clId="Web-{B9506170-93D6-ABBA-6DBD-248C02AEE4E5}" dt="2020-10-13T23:07:38.892" v="1434" actId="14100"/>
          <ac:spMkLst>
            <pc:docMk/>
            <pc:sldMk cId="4199578222" sldId="283"/>
            <ac:spMk id="5" creationId="{7F178437-1F6C-46CD-A71C-9C7A20717AF7}"/>
          </ac:spMkLst>
        </pc:spChg>
        <pc:picChg chg="add del mod">
          <ac:chgData name="Amy Giroux" userId="S::girouxae_knights.ucf.edu#ext#@ucf.onmicrosoft.com::09945e07-6777-40c2-b085-9368308ee5c3" providerId="AD" clId="Web-{B9506170-93D6-ABBA-6DBD-248C02AEE4E5}" dt="2020-10-13T22:45:53.038" v="1344"/>
          <ac:picMkLst>
            <pc:docMk/>
            <pc:sldMk cId="4199578222" sldId="283"/>
            <ac:picMk id="4" creationId="{23FB01DD-A7AB-4A7C-86EB-A7B7D0C85F41}"/>
          </ac:picMkLst>
        </pc:picChg>
        <pc:picChg chg="add mod">
          <ac:chgData name="Amy Giroux" userId="S::girouxae_knights.ucf.edu#ext#@ucf.onmicrosoft.com::09945e07-6777-40c2-b085-9368308ee5c3" providerId="AD" clId="Web-{B9506170-93D6-ABBA-6DBD-248C02AEE4E5}" dt="2020-10-13T23:07:04.938" v="1431"/>
          <ac:picMkLst>
            <pc:docMk/>
            <pc:sldMk cId="4199578222" sldId="283"/>
            <ac:picMk id="4" creationId="{BC316EE4-3294-4C2D-8139-501374763831}"/>
          </ac:picMkLst>
        </pc:picChg>
      </pc:sldChg>
    </pc:docChg>
  </pc:docChgLst>
  <pc:docChgLst>
    <pc:chgData name="Cortnee Stainrod" userId="S::cortnee.stainrod_knights.ucf.edu#ext#@ucf.onmicrosoft.com::d2717506-2d6b-420e-97a0-23f9aaa32417" providerId="AD" clId="Web-{6B8A9C95-3114-A276-53DE-8F769EF3AFB9}"/>
    <pc:docChg chg="modSld">
      <pc:chgData name="Cortnee Stainrod" userId="S::cortnee.stainrod_knights.ucf.edu#ext#@ucf.onmicrosoft.com::d2717506-2d6b-420e-97a0-23f9aaa32417" providerId="AD" clId="Web-{6B8A9C95-3114-A276-53DE-8F769EF3AFB9}" dt="2020-10-14T20:42:36.183" v="191" actId="20577"/>
      <pc:docMkLst>
        <pc:docMk/>
      </pc:docMkLst>
      <pc:sldChg chg="modSp">
        <pc:chgData name="Cortnee Stainrod" userId="S::cortnee.stainrod_knights.ucf.edu#ext#@ucf.onmicrosoft.com::d2717506-2d6b-420e-97a0-23f9aaa32417" providerId="AD" clId="Web-{6B8A9C95-3114-A276-53DE-8F769EF3AFB9}" dt="2020-10-14T20:42:36.183" v="190" actId="20577"/>
        <pc:sldMkLst>
          <pc:docMk/>
          <pc:sldMk cId="847922114" sldId="278"/>
        </pc:sldMkLst>
        <pc:spChg chg="mod">
          <ac:chgData name="Cortnee Stainrod" userId="S::cortnee.stainrod_knights.ucf.edu#ext#@ucf.onmicrosoft.com::d2717506-2d6b-420e-97a0-23f9aaa32417" providerId="AD" clId="Web-{6B8A9C95-3114-A276-53DE-8F769EF3AFB9}" dt="2020-10-14T18:26:57.111" v="42" actId="1076"/>
          <ac:spMkLst>
            <pc:docMk/>
            <pc:sldMk cId="847922114" sldId="278"/>
            <ac:spMk id="2" creationId="{AF95F634-F5E0-4159-9AC5-9A5693F6D1A7}"/>
          </ac:spMkLst>
        </pc:spChg>
        <pc:spChg chg="mod">
          <ac:chgData name="Cortnee Stainrod" userId="S::cortnee.stainrod_knights.ucf.edu#ext#@ucf.onmicrosoft.com::d2717506-2d6b-420e-97a0-23f9aaa32417" providerId="AD" clId="Web-{6B8A9C95-3114-A276-53DE-8F769EF3AFB9}" dt="2020-10-14T20:42:36.183" v="190" actId="20577"/>
          <ac:spMkLst>
            <pc:docMk/>
            <pc:sldMk cId="847922114" sldId="278"/>
            <ac:spMk id="3" creationId="{7BA8CFFD-F47D-4717-8423-D69BC7485B4D}"/>
          </ac:spMkLst>
        </pc:spChg>
      </pc:sldChg>
    </pc:docChg>
  </pc:docChgLst>
  <pc:docChgLst>
    <pc:chgData name="Sandy Avila" userId="188199e0-2fc6-4cda-bdbd-8d3b1f4aee20" providerId="ADAL" clId="{04CDD9E6-46B2-4A11-903F-EE278B547CDF}"/>
    <pc:docChg chg="undo custSel addSld delSld modSld">
      <pc:chgData name="Sandy Avila" userId="188199e0-2fc6-4cda-bdbd-8d3b1f4aee20" providerId="ADAL" clId="{04CDD9E6-46B2-4A11-903F-EE278B547CDF}" dt="2020-10-14T21:12:50.368" v="1619" actId="20577"/>
      <pc:docMkLst>
        <pc:docMk/>
      </pc:docMkLst>
      <pc:sldChg chg="modSp mod">
        <pc:chgData name="Sandy Avila" userId="188199e0-2fc6-4cda-bdbd-8d3b1f4aee20" providerId="ADAL" clId="{04CDD9E6-46B2-4A11-903F-EE278B547CDF}" dt="2020-10-12T17:22:23.913" v="20" actId="20577"/>
        <pc:sldMkLst>
          <pc:docMk/>
          <pc:sldMk cId="242453831" sldId="256"/>
        </pc:sldMkLst>
        <pc:spChg chg="mod">
          <ac:chgData name="Sandy Avila" userId="188199e0-2fc6-4cda-bdbd-8d3b1f4aee20" providerId="ADAL" clId="{04CDD9E6-46B2-4A11-903F-EE278B547CDF}" dt="2020-10-12T17:22:13.982" v="8" actId="1076"/>
          <ac:spMkLst>
            <pc:docMk/>
            <pc:sldMk cId="242453831" sldId="256"/>
            <ac:spMk id="2" creationId="{00000000-0000-0000-0000-000000000000}"/>
          </ac:spMkLst>
        </pc:spChg>
        <pc:spChg chg="mod">
          <ac:chgData name="Sandy Avila" userId="188199e0-2fc6-4cda-bdbd-8d3b1f4aee20" providerId="ADAL" clId="{04CDD9E6-46B2-4A11-903F-EE278B547CDF}" dt="2020-10-12T17:22:23.913" v="20" actId="20577"/>
          <ac:spMkLst>
            <pc:docMk/>
            <pc:sldMk cId="242453831" sldId="256"/>
            <ac:spMk id="3" creationId="{00000000-0000-0000-0000-000000000000}"/>
          </ac:spMkLst>
        </pc:spChg>
      </pc:sldChg>
      <pc:sldChg chg="modSp mod">
        <pc:chgData name="Sandy Avila" userId="188199e0-2fc6-4cda-bdbd-8d3b1f4aee20" providerId="ADAL" clId="{04CDD9E6-46B2-4A11-903F-EE278B547CDF}" dt="2020-10-14T21:12:50.368" v="1619" actId="20577"/>
        <pc:sldMkLst>
          <pc:docMk/>
          <pc:sldMk cId="3955704540" sldId="276"/>
        </pc:sldMkLst>
        <pc:spChg chg="mod">
          <ac:chgData name="Sandy Avila" userId="188199e0-2fc6-4cda-bdbd-8d3b1f4aee20" providerId="ADAL" clId="{04CDD9E6-46B2-4A11-903F-EE278B547CDF}" dt="2020-10-14T21:10:39.337" v="1539" actId="20577"/>
          <ac:spMkLst>
            <pc:docMk/>
            <pc:sldMk cId="3955704540" sldId="276"/>
            <ac:spMk id="2" creationId="{AF95F634-F5E0-4159-9AC5-9A5693F6D1A7}"/>
          </ac:spMkLst>
        </pc:spChg>
        <pc:spChg chg="mod">
          <ac:chgData name="Sandy Avila" userId="188199e0-2fc6-4cda-bdbd-8d3b1f4aee20" providerId="ADAL" clId="{04CDD9E6-46B2-4A11-903F-EE278B547CDF}" dt="2020-10-14T21:12:50.368" v="1619" actId="20577"/>
          <ac:spMkLst>
            <pc:docMk/>
            <pc:sldMk cId="3955704540" sldId="276"/>
            <ac:spMk id="3" creationId="{7BA8CFFD-F47D-4717-8423-D69BC7485B4D}"/>
          </ac:spMkLst>
        </pc:spChg>
      </pc:sldChg>
      <pc:sldChg chg="modSp mod">
        <pc:chgData name="Sandy Avila" userId="188199e0-2fc6-4cda-bdbd-8d3b1f4aee20" providerId="ADAL" clId="{04CDD9E6-46B2-4A11-903F-EE278B547CDF}" dt="2020-10-14T20:53:54.149" v="1228" actId="14100"/>
        <pc:sldMkLst>
          <pc:docMk/>
          <pc:sldMk cId="298757064" sldId="277"/>
        </pc:sldMkLst>
        <pc:spChg chg="mod">
          <ac:chgData name="Sandy Avila" userId="188199e0-2fc6-4cda-bdbd-8d3b1f4aee20" providerId="ADAL" clId="{04CDD9E6-46B2-4A11-903F-EE278B547CDF}" dt="2020-10-14T20:53:54.149" v="1228" actId="14100"/>
          <ac:spMkLst>
            <pc:docMk/>
            <pc:sldMk cId="298757064" sldId="277"/>
            <ac:spMk id="3" creationId="{7BA8CFFD-F47D-4717-8423-D69BC7485B4D}"/>
          </ac:spMkLst>
        </pc:spChg>
      </pc:sldChg>
      <pc:sldChg chg="modSp mod">
        <pc:chgData name="Sandy Avila" userId="188199e0-2fc6-4cda-bdbd-8d3b1f4aee20" providerId="ADAL" clId="{04CDD9E6-46B2-4A11-903F-EE278B547CDF}" dt="2020-10-14T20:57:41.596" v="1287" actId="20577"/>
        <pc:sldMkLst>
          <pc:docMk/>
          <pc:sldMk cId="847922114" sldId="278"/>
        </pc:sldMkLst>
        <pc:spChg chg="mod">
          <ac:chgData name="Sandy Avila" userId="188199e0-2fc6-4cda-bdbd-8d3b1f4aee20" providerId="ADAL" clId="{04CDD9E6-46B2-4A11-903F-EE278B547CDF}" dt="2020-10-14T20:21:11.523" v="773" actId="27636"/>
          <ac:spMkLst>
            <pc:docMk/>
            <pc:sldMk cId="847922114" sldId="278"/>
            <ac:spMk id="2" creationId="{AF95F634-F5E0-4159-9AC5-9A5693F6D1A7}"/>
          </ac:spMkLst>
        </pc:spChg>
        <pc:spChg chg="mod">
          <ac:chgData name="Sandy Avila" userId="188199e0-2fc6-4cda-bdbd-8d3b1f4aee20" providerId="ADAL" clId="{04CDD9E6-46B2-4A11-903F-EE278B547CDF}" dt="2020-10-14T20:57:41.596" v="1287" actId="20577"/>
          <ac:spMkLst>
            <pc:docMk/>
            <pc:sldMk cId="847922114" sldId="278"/>
            <ac:spMk id="3" creationId="{7BA8CFFD-F47D-4717-8423-D69BC7485B4D}"/>
          </ac:spMkLst>
        </pc:spChg>
      </pc:sldChg>
      <pc:sldChg chg="modSp mod">
        <pc:chgData name="Sandy Avila" userId="188199e0-2fc6-4cda-bdbd-8d3b1f4aee20" providerId="ADAL" clId="{04CDD9E6-46B2-4A11-903F-EE278B547CDF}" dt="2020-10-14T20:27:35.272" v="988" actId="1076"/>
        <pc:sldMkLst>
          <pc:docMk/>
          <pc:sldMk cId="300590340" sldId="280"/>
        </pc:sldMkLst>
        <pc:spChg chg="mod">
          <ac:chgData name="Sandy Avila" userId="188199e0-2fc6-4cda-bdbd-8d3b1f4aee20" providerId="ADAL" clId="{04CDD9E6-46B2-4A11-903F-EE278B547CDF}" dt="2020-10-14T20:27:35.272" v="988" actId="1076"/>
          <ac:spMkLst>
            <pc:docMk/>
            <pc:sldMk cId="300590340" sldId="280"/>
            <ac:spMk id="2" creationId="{D68172B3-D7D4-48BD-990B-36FDEBD78E49}"/>
          </ac:spMkLst>
        </pc:spChg>
        <pc:spChg chg="mod">
          <ac:chgData name="Sandy Avila" userId="188199e0-2fc6-4cda-bdbd-8d3b1f4aee20" providerId="ADAL" clId="{04CDD9E6-46B2-4A11-903F-EE278B547CDF}" dt="2020-10-14T20:27:32.067" v="987" actId="1076"/>
          <ac:spMkLst>
            <pc:docMk/>
            <pc:sldMk cId="300590340" sldId="280"/>
            <ac:spMk id="3" creationId="{7237155C-B251-4013-967B-3862764B99BF}"/>
          </ac:spMkLst>
        </pc:spChg>
      </pc:sldChg>
      <pc:sldChg chg="modSp new mod">
        <pc:chgData name="Sandy Avila" userId="188199e0-2fc6-4cda-bdbd-8d3b1f4aee20" providerId="ADAL" clId="{04CDD9E6-46B2-4A11-903F-EE278B547CDF}" dt="2020-10-14T20:26:12.809" v="976" actId="27636"/>
        <pc:sldMkLst>
          <pc:docMk/>
          <pc:sldMk cId="1099185805" sldId="284"/>
        </pc:sldMkLst>
        <pc:spChg chg="mod">
          <ac:chgData name="Sandy Avila" userId="188199e0-2fc6-4cda-bdbd-8d3b1f4aee20" providerId="ADAL" clId="{04CDD9E6-46B2-4A11-903F-EE278B547CDF}" dt="2020-10-14T20:24:38.811" v="883" actId="20577"/>
          <ac:spMkLst>
            <pc:docMk/>
            <pc:sldMk cId="1099185805" sldId="284"/>
            <ac:spMk id="2" creationId="{E1A9F873-61B0-47D9-BDF8-AF41067E479A}"/>
          </ac:spMkLst>
        </pc:spChg>
        <pc:spChg chg="mod">
          <ac:chgData name="Sandy Avila" userId="188199e0-2fc6-4cda-bdbd-8d3b1f4aee20" providerId="ADAL" clId="{04CDD9E6-46B2-4A11-903F-EE278B547CDF}" dt="2020-10-14T20:26:12.809" v="976" actId="27636"/>
          <ac:spMkLst>
            <pc:docMk/>
            <pc:sldMk cId="1099185805" sldId="284"/>
            <ac:spMk id="3" creationId="{4EA04B78-28BC-4BEB-BEF9-74ACF20D829B}"/>
          </ac:spMkLst>
        </pc:spChg>
      </pc:sldChg>
      <pc:sldChg chg="modSp new mod">
        <pc:chgData name="Sandy Avila" userId="188199e0-2fc6-4cda-bdbd-8d3b1f4aee20" providerId="ADAL" clId="{04CDD9E6-46B2-4A11-903F-EE278B547CDF}" dt="2020-10-14T20:59:35.366" v="1309" actId="20577"/>
        <pc:sldMkLst>
          <pc:docMk/>
          <pc:sldMk cId="1911794556" sldId="285"/>
        </pc:sldMkLst>
        <pc:spChg chg="mod">
          <ac:chgData name="Sandy Avila" userId="188199e0-2fc6-4cda-bdbd-8d3b1f4aee20" providerId="ADAL" clId="{04CDD9E6-46B2-4A11-903F-EE278B547CDF}" dt="2020-10-14T20:25:29.187" v="930" actId="1076"/>
          <ac:spMkLst>
            <pc:docMk/>
            <pc:sldMk cId="1911794556" sldId="285"/>
            <ac:spMk id="2" creationId="{28A74993-060B-45C8-8A01-77F72A27D537}"/>
          </ac:spMkLst>
        </pc:spChg>
        <pc:spChg chg="mod">
          <ac:chgData name="Sandy Avila" userId="188199e0-2fc6-4cda-bdbd-8d3b1f4aee20" providerId="ADAL" clId="{04CDD9E6-46B2-4A11-903F-EE278B547CDF}" dt="2020-10-14T20:59:35.366" v="1309" actId="20577"/>
          <ac:spMkLst>
            <pc:docMk/>
            <pc:sldMk cId="1911794556" sldId="285"/>
            <ac:spMk id="3" creationId="{EF11CBE1-B095-45F7-9C2D-486AFE75B52E}"/>
          </ac:spMkLst>
        </pc:spChg>
      </pc:sldChg>
      <pc:sldChg chg="modSp new mod">
        <pc:chgData name="Sandy Avila" userId="188199e0-2fc6-4cda-bdbd-8d3b1f4aee20" providerId="ADAL" clId="{04CDD9E6-46B2-4A11-903F-EE278B547CDF}" dt="2020-10-14T21:10:24.614" v="1531" actId="255"/>
        <pc:sldMkLst>
          <pc:docMk/>
          <pc:sldMk cId="2451734343" sldId="286"/>
        </pc:sldMkLst>
        <pc:spChg chg="mod">
          <ac:chgData name="Sandy Avila" userId="188199e0-2fc6-4cda-bdbd-8d3b1f4aee20" providerId="ADAL" clId="{04CDD9E6-46B2-4A11-903F-EE278B547CDF}" dt="2020-10-14T21:10:06.961" v="1528" actId="1076"/>
          <ac:spMkLst>
            <pc:docMk/>
            <pc:sldMk cId="2451734343" sldId="286"/>
            <ac:spMk id="2" creationId="{4EE64DE3-0F9D-4FBD-B9A0-0DFE50CC798E}"/>
          </ac:spMkLst>
        </pc:spChg>
        <pc:spChg chg="mod">
          <ac:chgData name="Sandy Avila" userId="188199e0-2fc6-4cda-bdbd-8d3b1f4aee20" providerId="ADAL" clId="{04CDD9E6-46B2-4A11-903F-EE278B547CDF}" dt="2020-10-14T21:10:24.614" v="1531" actId="255"/>
          <ac:spMkLst>
            <pc:docMk/>
            <pc:sldMk cId="2451734343" sldId="286"/>
            <ac:spMk id="3" creationId="{6EBEDA32-D805-4C0E-8CDF-13B05A9C29E3}"/>
          </ac:spMkLst>
        </pc:spChg>
      </pc:sldChg>
      <pc:sldChg chg="modSp new del mod">
        <pc:chgData name="Sandy Avila" userId="188199e0-2fc6-4cda-bdbd-8d3b1f4aee20" providerId="ADAL" clId="{04CDD9E6-46B2-4A11-903F-EE278B547CDF}" dt="2020-10-14T21:09:12.605" v="1494" actId="47"/>
        <pc:sldMkLst>
          <pc:docMk/>
          <pc:sldMk cId="3857538174" sldId="286"/>
        </pc:sldMkLst>
        <pc:spChg chg="mod">
          <ac:chgData name="Sandy Avila" userId="188199e0-2fc6-4cda-bdbd-8d3b1f4aee20" providerId="ADAL" clId="{04CDD9E6-46B2-4A11-903F-EE278B547CDF}" dt="2020-10-14T21:06:18.021" v="1323" actId="122"/>
          <ac:spMkLst>
            <pc:docMk/>
            <pc:sldMk cId="3857538174" sldId="286"/>
            <ac:spMk id="2" creationId="{B20884E7-D939-46CE-8F64-A2CF2E67E487}"/>
          </ac:spMkLst>
        </pc:spChg>
        <pc:spChg chg="mod">
          <ac:chgData name="Sandy Avila" userId="188199e0-2fc6-4cda-bdbd-8d3b1f4aee20" providerId="ADAL" clId="{04CDD9E6-46B2-4A11-903F-EE278B547CDF}" dt="2020-10-14T21:07:23.417" v="1433" actId="21"/>
          <ac:spMkLst>
            <pc:docMk/>
            <pc:sldMk cId="3857538174" sldId="286"/>
            <ac:spMk id="3" creationId="{4CD46AC1-7BF4-460E-8FFF-FD6BF7C5AD06}"/>
          </ac:spMkLst>
        </pc:spChg>
      </pc:sldChg>
    </pc:docChg>
  </pc:docChgLst>
  <pc:docChgLst>
    <pc:chgData name="Jay Havekost" userId="S::jshavekost_gmail.com#ext#@ucf.onmicrosoft.com::78ac2c3b-4af2-4be2-ac99-8e763029c7e2" providerId="AD" clId="Web-{1272A79C-437B-8968-A515-751A7A0EE05D}"/>
    <pc:docChg chg="modSld">
      <pc:chgData name="Jay Havekost" userId="S::jshavekost_gmail.com#ext#@ucf.onmicrosoft.com::78ac2c3b-4af2-4be2-ac99-8e763029c7e2" providerId="AD" clId="Web-{1272A79C-437B-8968-A515-751A7A0EE05D}" dt="2020-10-13T22:44:49.054" v="562" actId="20577"/>
      <pc:docMkLst>
        <pc:docMk/>
      </pc:docMkLst>
      <pc:sldChg chg="addSp modSp">
        <pc:chgData name="Jay Havekost" userId="S::jshavekost_gmail.com#ext#@ucf.onmicrosoft.com::78ac2c3b-4af2-4be2-ac99-8e763029c7e2" providerId="AD" clId="Web-{1272A79C-437B-8968-A515-751A7A0EE05D}" dt="2020-10-13T22:44:49.054" v="561" actId="20577"/>
        <pc:sldMkLst>
          <pc:docMk/>
          <pc:sldMk cId="1662624415" sldId="279"/>
        </pc:sldMkLst>
        <pc:spChg chg="mod">
          <ac:chgData name="Jay Havekost" userId="S::jshavekost_gmail.com#ext#@ucf.onmicrosoft.com::78ac2c3b-4af2-4be2-ac99-8e763029c7e2" providerId="AD" clId="Web-{1272A79C-437B-8968-A515-751A7A0EE05D}" dt="2020-10-13T22:44:49.054" v="561" actId="20577"/>
          <ac:spMkLst>
            <pc:docMk/>
            <pc:sldMk cId="1662624415" sldId="279"/>
            <ac:spMk id="3" creationId="{7BA8CFFD-F47D-4717-8423-D69BC7485B4D}"/>
          </ac:spMkLst>
        </pc:spChg>
        <pc:picChg chg="add mod">
          <ac:chgData name="Jay Havekost" userId="S::jshavekost_gmail.com#ext#@ucf.onmicrosoft.com::78ac2c3b-4af2-4be2-ac99-8e763029c7e2" providerId="AD" clId="Web-{1272A79C-437B-8968-A515-751A7A0EE05D}" dt="2020-10-13T22:23:24.214" v="8" actId="14100"/>
          <ac:picMkLst>
            <pc:docMk/>
            <pc:sldMk cId="1662624415" sldId="279"/>
            <ac:picMk id="4" creationId="{6BE48175-EE7D-4EF9-8E6D-B1486A2DACFA}"/>
          </ac:picMkLst>
        </pc:picChg>
      </pc:sldChg>
    </pc:docChg>
  </pc:docChgLst>
  <pc:docChgLst>
    <pc:chgData name="Amy Giroux" userId="S::girouxae_knights.ucf.edu#ext#@ucf.onmicrosoft.com::09945e07-6777-40c2-b085-9368308ee5c3" providerId="AD" clId="Web-{B5BD4830-44B1-F120-E86A-BB8905DC8F9A}"/>
    <pc:docChg chg="modSld">
      <pc:chgData name="Amy Giroux" userId="S::girouxae_knights.ucf.edu#ext#@ucf.onmicrosoft.com::09945e07-6777-40c2-b085-9368308ee5c3" providerId="AD" clId="Web-{B5BD4830-44B1-F120-E86A-BB8905DC8F9A}" dt="2020-10-14T20:57:17.827" v="17" actId="20577"/>
      <pc:docMkLst>
        <pc:docMk/>
      </pc:docMkLst>
      <pc:sldChg chg="modSp">
        <pc:chgData name="Amy Giroux" userId="S::girouxae_knights.ucf.edu#ext#@ucf.onmicrosoft.com::09945e07-6777-40c2-b085-9368308ee5c3" providerId="AD" clId="Web-{B5BD4830-44B1-F120-E86A-BB8905DC8F9A}" dt="2020-10-14T20:57:17.827" v="16" actId="20577"/>
        <pc:sldMkLst>
          <pc:docMk/>
          <pc:sldMk cId="298757064" sldId="277"/>
        </pc:sldMkLst>
        <pc:spChg chg="mod">
          <ac:chgData name="Amy Giroux" userId="S::girouxae_knights.ucf.edu#ext#@ucf.onmicrosoft.com::09945e07-6777-40c2-b085-9368308ee5c3" providerId="AD" clId="Web-{B5BD4830-44B1-F120-E86A-BB8905DC8F9A}" dt="2020-10-14T20:57:17.827" v="16" actId="20577"/>
          <ac:spMkLst>
            <pc:docMk/>
            <pc:sldMk cId="298757064" sldId="277"/>
            <ac:spMk id="3" creationId="{7BA8CFFD-F47D-4717-8423-D69BC7485B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10/7/2020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10/7/2020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10/7/2020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10/7/2020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10/7/2020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25" y="2918113"/>
            <a:ext cx="12039600" cy="949037"/>
          </a:xfrm>
        </p:spPr>
        <p:txBody>
          <a:bodyPr>
            <a:normAutofit/>
          </a:bodyPr>
          <a:lstStyle/>
          <a:p>
            <a:pPr algn="ctr"/>
            <a:r>
              <a:rPr lang="en-US" sz="4000" b="1" i="0" dirty="0">
                <a:solidFill>
                  <a:srgbClr val="0366D6"/>
                </a:solidFill>
                <a:effectLst/>
                <a:latin typeface="-apple-system"/>
              </a:rPr>
              <a:t>Virtual Reality and Algebraic Visualizations</a:t>
            </a:r>
            <a:endParaRPr sz="4000" dirty="0"/>
          </a:p>
        </p:txBody>
      </p:sp>
      <p:sp>
        <p:nvSpPr>
          <p:cNvPr id="3" name="Subtitle 2"/>
          <p:cNvSpPr>
            <a:spLocks noGrp="1"/>
          </p:cNvSpPr>
          <p:nvPr>
            <p:ph type="subTitle" idx="1"/>
          </p:nvPr>
        </p:nvSpPr>
        <p:spPr>
          <a:xfrm>
            <a:off x="76200" y="3886200"/>
            <a:ext cx="12039600" cy="1336963"/>
          </a:xfrm>
        </p:spPr>
        <p:txBody>
          <a:bodyPr>
            <a:noAutofit/>
          </a:bodyPr>
          <a:lstStyle/>
          <a:p>
            <a:pPr algn="ctr"/>
            <a:r>
              <a:rPr lang="en-US" sz="1800" dirty="0"/>
              <a:t>Sandy Avila, Amy Giroux, Jay Havekost, and Cortnee Stainrod</a:t>
            </a:r>
          </a:p>
          <a:p>
            <a:pPr algn="ctr"/>
            <a:endParaRPr lang="en-US" sz="500" dirty="0"/>
          </a:p>
          <a:p>
            <a:pPr algn="ctr"/>
            <a:r>
              <a:rPr lang="en-US" sz="1800" dirty="0"/>
              <a:t>Team: The VR Mathronauts</a:t>
            </a:r>
          </a:p>
          <a:p>
            <a:pPr algn="ctr"/>
            <a:endParaRPr lang="en-US" sz="500" dirty="0"/>
          </a:p>
          <a:p>
            <a:pPr algn="ctr"/>
            <a:r>
              <a:rPr lang="en-US" sz="1800" dirty="0"/>
              <a:t>IDS 6916: Research Practicum</a:t>
            </a:r>
          </a:p>
          <a:p>
            <a:pPr algn="ctr"/>
            <a:endParaRPr lang="en-US" sz="500" dirty="0"/>
          </a:p>
          <a:p>
            <a:pPr algn="ctr"/>
            <a:r>
              <a:rPr lang="en-US" sz="1800" dirty="0"/>
              <a:t> Alpha Review Presentation</a:t>
            </a:r>
          </a:p>
          <a:p>
            <a:pPr algn="ctr"/>
            <a:endParaRPr lang="en-US" sz="1800" dirty="0"/>
          </a:p>
          <a:p>
            <a:pPr algn="ctr"/>
            <a:r>
              <a:rPr lang="en-US" sz="1800" dirty="0"/>
              <a:t>October 14, 2020 </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F634-F5E0-4159-9AC5-9A5693F6D1A7}"/>
              </a:ext>
            </a:extLst>
          </p:cNvPr>
          <p:cNvSpPr>
            <a:spLocks noGrp="1"/>
          </p:cNvSpPr>
          <p:nvPr>
            <p:ph type="title"/>
          </p:nvPr>
        </p:nvSpPr>
        <p:spPr/>
        <p:txBody>
          <a:bodyPr/>
          <a:lstStyle/>
          <a:p>
            <a:r>
              <a:rPr lang="en-US" dirty="0"/>
              <a:t>Storyboarding Prototype</a:t>
            </a:r>
          </a:p>
        </p:txBody>
      </p:sp>
      <p:sp>
        <p:nvSpPr>
          <p:cNvPr id="3" name="Content Placeholder 2">
            <a:extLst>
              <a:ext uri="{FF2B5EF4-FFF2-40B4-BE49-F238E27FC236}">
                <a16:creationId xmlns:a16="http://schemas.microsoft.com/office/drawing/2014/main" id="{7BA8CFFD-F47D-4717-8423-D69BC7485B4D}"/>
              </a:ext>
            </a:extLst>
          </p:cNvPr>
          <p:cNvSpPr>
            <a:spLocks noGrp="1"/>
          </p:cNvSpPr>
          <p:nvPr>
            <p:ph idx="1"/>
          </p:nvPr>
        </p:nvSpPr>
        <p:spPr>
          <a:xfrm>
            <a:off x="1524000" y="1828800"/>
            <a:ext cx="3714751" cy="4058841"/>
          </a:xfrm>
        </p:spPr>
        <p:txBody>
          <a:bodyPr vert="horz" lIns="91440" tIns="45720" rIns="91440" bIns="45720" rtlCol="0" anchor="t">
            <a:normAutofit/>
          </a:bodyPr>
          <a:lstStyle/>
          <a:p>
            <a:r>
              <a:rPr lang="en-US"/>
              <a:t>Randomly generated problems based on High, Medium, Low difficulties.</a:t>
            </a:r>
          </a:p>
          <a:p>
            <a:r>
              <a:rPr lang="en-US"/>
              <a:t>Amount of time to solve problem is recorded to show delta in performance.</a:t>
            </a:r>
          </a:p>
          <a:p>
            <a:r>
              <a:rPr lang="en-US"/>
              <a:t>Assisted, non-assisted, test modes available to help get familiar with the system.</a:t>
            </a:r>
          </a:p>
          <a:p>
            <a:pPr marL="0" indent="0">
              <a:buNone/>
            </a:pPr>
            <a:endParaRPr lang="en-US"/>
          </a:p>
        </p:txBody>
      </p:sp>
      <p:pic>
        <p:nvPicPr>
          <p:cNvPr id="4" name="Picture 4" descr="A picture containing diagram&#10;&#10;Description automatically generated">
            <a:extLst>
              <a:ext uri="{FF2B5EF4-FFF2-40B4-BE49-F238E27FC236}">
                <a16:creationId xmlns:a16="http://schemas.microsoft.com/office/drawing/2014/main" id="{6BE48175-EE7D-4EF9-8E6D-B1486A2DACFA}"/>
              </a:ext>
            </a:extLst>
          </p:cNvPr>
          <p:cNvPicPr>
            <a:picLocks noChangeAspect="1"/>
          </p:cNvPicPr>
          <p:nvPr/>
        </p:nvPicPr>
        <p:blipFill>
          <a:blip r:embed="rId2"/>
          <a:stretch>
            <a:fillRect/>
          </a:stretch>
        </p:blipFill>
        <p:spPr>
          <a:xfrm>
            <a:off x="5361385" y="2159247"/>
            <a:ext cx="5767386" cy="3253880"/>
          </a:xfrm>
          <a:prstGeom prst="rect">
            <a:avLst/>
          </a:prstGeom>
        </p:spPr>
      </p:pic>
    </p:spTree>
    <p:extLst>
      <p:ext uri="{BB962C8B-B14F-4D97-AF65-F5344CB8AC3E}">
        <p14:creationId xmlns:p14="http://schemas.microsoft.com/office/powerpoint/2010/main" val="166262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72B3-D7D4-48BD-990B-36FDEBD78E49}"/>
              </a:ext>
            </a:extLst>
          </p:cNvPr>
          <p:cNvSpPr>
            <a:spLocks noGrp="1"/>
          </p:cNvSpPr>
          <p:nvPr>
            <p:ph type="title"/>
          </p:nvPr>
        </p:nvSpPr>
        <p:spPr>
          <a:xfrm>
            <a:off x="1524000" y="228600"/>
            <a:ext cx="9144000" cy="685800"/>
          </a:xfrm>
        </p:spPr>
        <p:txBody>
          <a:bodyPr/>
          <a:lstStyle/>
          <a:p>
            <a:pPr algn="ctr"/>
            <a:r>
              <a:rPr lang="en-US" dirty="0"/>
              <a:t>References/Resources</a:t>
            </a:r>
          </a:p>
        </p:txBody>
      </p:sp>
      <p:sp>
        <p:nvSpPr>
          <p:cNvPr id="3" name="Content Placeholder 2">
            <a:extLst>
              <a:ext uri="{FF2B5EF4-FFF2-40B4-BE49-F238E27FC236}">
                <a16:creationId xmlns:a16="http://schemas.microsoft.com/office/drawing/2014/main" id="{7237155C-B251-4013-967B-3862764B99BF}"/>
              </a:ext>
            </a:extLst>
          </p:cNvPr>
          <p:cNvSpPr>
            <a:spLocks noGrp="1"/>
          </p:cNvSpPr>
          <p:nvPr>
            <p:ph idx="1"/>
          </p:nvPr>
        </p:nvSpPr>
        <p:spPr>
          <a:xfrm>
            <a:off x="457200" y="1219200"/>
            <a:ext cx="11277600" cy="4267200"/>
          </a:xfrm>
        </p:spPr>
        <p:txBody>
          <a:bodyPr>
            <a:normAutofit fontScale="25000" lnSpcReduction="20000"/>
          </a:bodyPr>
          <a:lstStyle/>
          <a:p>
            <a:pPr algn="l"/>
            <a:r>
              <a:rPr lang="en-US" sz="4800" b="0" i="0" dirty="0" err="1">
                <a:solidFill>
                  <a:schemeClr val="tx1"/>
                </a:solidFill>
                <a:effectLst/>
                <a:latin typeface="-apple-system"/>
              </a:rPr>
              <a:t>Kuo</a:t>
            </a:r>
            <a:r>
              <a:rPr lang="en-US" sz="4800" b="0" i="0" dirty="0">
                <a:solidFill>
                  <a:schemeClr val="tx1"/>
                </a:solidFill>
                <a:effectLst/>
                <a:latin typeface="-apple-system"/>
              </a:rPr>
              <a:t>, H. C., Tseng, Y. C., &amp; Yang, Y. T. C. (2019). Promoting college student’s learning motivation and creativity through a STEM interdisciplinary PBL human-computer interaction system design and development course. Thinking Skills and Creativity, 31, 1-10.</a:t>
            </a:r>
          </a:p>
          <a:p>
            <a:pPr algn="l"/>
            <a:r>
              <a:rPr lang="en-US" sz="4800" b="0" i="0" dirty="0">
                <a:solidFill>
                  <a:schemeClr val="tx1"/>
                </a:solidFill>
                <a:effectLst/>
                <a:latin typeface="-apple-system"/>
              </a:rPr>
              <a:t>Ibáñez, M. B., &amp; Delgado-</a:t>
            </a:r>
            <a:r>
              <a:rPr lang="en-US" sz="4800" b="0" i="0" dirty="0" err="1">
                <a:solidFill>
                  <a:schemeClr val="tx1"/>
                </a:solidFill>
                <a:effectLst/>
                <a:latin typeface="-apple-system"/>
              </a:rPr>
              <a:t>Kloos</a:t>
            </a:r>
            <a:r>
              <a:rPr lang="en-US" sz="4800" b="0" i="0" dirty="0">
                <a:solidFill>
                  <a:schemeClr val="tx1"/>
                </a:solidFill>
                <a:effectLst/>
                <a:latin typeface="-apple-system"/>
              </a:rPr>
              <a:t>, C. (2018). Augmented reality for STEM learning: A systematic review. Computers &amp; Education, 123, 109-123.</a:t>
            </a:r>
          </a:p>
          <a:p>
            <a:pPr algn="l"/>
            <a:r>
              <a:rPr lang="en-US" sz="4800" b="0" i="0" dirty="0">
                <a:solidFill>
                  <a:schemeClr val="tx1"/>
                </a:solidFill>
                <a:effectLst/>
                <a:latin typeface="-apple-system"/>
              </a:rPr>
              <a:t>Barrett, R., Gandhi, H. A., </a:t>
            </a:r>
            <a:r>
              <a:rPr lang="en-US" sz="4800" b="0" i="0" dirty="0" err="1">
                <a:solidFill>
                  <a:schemeClr val="tx1"/>
                </a:solidFill>
                <a:effectLst/>
                <a:latin typeface="-apple-system"/>
              </a:rPr>
              <a:t>Naganathan</a:t>
            </a:r>
            <a:r>
              <a:rPr lang="en-US" sz="4800" b="0" i="0" dirty="0">
                <a:solidFill>
                  <a:schemeClr val="tx1"/>
                </a:solidFill>
                <a:effectLst/>
                <a:latin typeface="-apple-system"/>
              </a:rPr>
              <a:t>, A., Daniels, D., Zhang, Y., </a:t>
            </a:r>
            <a:r>
              <a:rPr lang="en-US" sz="4800" b="0" i="0" dirty="0" err="1">
                <a:solidFill>
                  <a:schemeClr val="tx1"/>
                </a:solidFill>
                <a:effectLst/>
                <a:latin typeface="-apple-system"/>
              </a:rPr>
              <a:t>Onwunaka</a:t>
            </a:r>
            <a:r>
              <a:rPr lang="en-US" sz="4800" b="0" i="0" dirty="0">
                <a:solidFill>
                  <a:schemeClr val="tx1"/>
                </a:solidFill>
                <a:effectLst/>
                <a:latin typeface="-apple-system"/>
              </a:rPr>
              <a:t>, C., ... &amp; White, A. D. (2018). Social and tactile mixed reality increases student engagement in undergraduate lab activities. Journal of Chemical Education, 95(10), 1755-1762.</a:t>
            </a:r>
          </a:p>
          <a:p>
            <a:pPr algn="l"/>
            <a:r>
              <a:rPr lang="en-US" sz="4800" b="0" i="0" dirty="0">
                <a:solidFill>
                  <a:schemeClr val="tx1"/>
                </a:solidFill>
                <a:effectLst/>
                <a:latin typeface="-apple-system"/>
              </a:rPr>
              <a:t>Miller, D., &amp; </a:t>
            </a:r>
            <a:r>
              <a:rPr lang="en-US" sz="4800" b="0" i="0" dirty="0" err="1">
                <a:solidFill>
                  <a:schemeClr val="tx1"/>
                </a:solidFill>
                <a:effectLst/>
                <a:latin typeface="-apple-system"/>
              </a:rPr>
              <a:t>Dousay</a:t>
            </a:r>
            <a:r>
              <a:rPr lang="en-US" sz="4800" b="0" i="0" dirty="0">
                <a:solidFill>
                  <a:schemeClr val="tx1"/>
                </a:solidFill>
                <a:effectLst/>
                <a:latin typeface="-apple-system"/>
              </a:rPr>
              <a:t>, T. (2015). Implementing augmented reality in the classroom. Issues and Trends in Educational Technology, 3(2).</a:t>
            </a:r>
          </a:p>
          <a:p>
            <a:pPr algn="l"/>
            <a:r>
              <a:rPr lang="en-US" sz="4800" b="0" i="0" dirty="0" err="1">
                <a:solidFill>
                  <a:schemeClr val="tx1"/>
                </a:solidFill>
                <a:effectLst/>
                <a:latin typeface="-apple-system"/>
              </a:rPr>
              <a:t>Antonioli</a:t>
            </a:r>
            <a:r>
              <a:rPr lang="en-US" sz="4800" b="0" i="0" dirty="0">
                <a:solidFill>
                  <a:schemeClr val="tx1"/>
                </a:solidFill>
                <a:effectLst/>
                <a:latin typeface="-apple-system"/>
              </a:rPr>
              <a:t>, M., Blake, C., &amp; Sparks, K. (2014). Augmented reality applications in education. The Journal of Technology Studies, 96-107.</a:t>
            </a:r>
          </a:p>
          <a:p>
            <a:pPr algn="l"/>
            <a:r>
              <a:rPr lang="en-US" sz="4800" b="0" i="0" dirty="0">
                <a:solidFill>
                  <a:schemeClr val="tx1"/>
                </a:solidFill>
                <a:effectLst/>
                <a:latin typeface="-apple-system"/>
              </a:rPr>
              <a:t>Lai, A. F., Chen, C. H., &amp; Lee, G. Y. (2019). An augmented reality‐based learning approach to enhancing students’ science reading performances from the perspective of the cognitive load theory. British Journal of Educational Technology, 50(1), 232-247.</a:t>
            </a:r>
          </a:p>
          <a:p>
            <a:pPr algn="l"/>
            <a:r>
              <a:rPr lang="en-US" sz="4800" b="0" i="0" dirty="0">
                <a:solidFill>
                  <a:schemeClr val="tx1"/>
                </a:solidFill>
                <a:effectLst/>
                <a:latin typeface="-apple-system"/>
              </a:rPr>
              <a:t>Burrows, A., Lockwood, M., </a:t>
            </a:r>
            <a:r>
              <a:rPr lang="en-US" sz="4800" b="0" i="0" dirty="0" err="1">
                <a:solidFill>
                  <a:schemeClr val="tx1"/>
                </a:solidFill>
                <a:effectLst/>
                <a:latin typeface="-apple-system"/>
              </a:rPr>
              <a:t>Borowczak</a:t>
            </a:r>
            <a:r>
              <a:rPr lang="en-US" sz="4800" b="0" i="0" dirty="0">
                <a:solidFill>
                  <a:schemeClr val="tx1"/>
                </a:solidFill>
                <a:effectLst/>
                <a:latin typeface="-apple-system"/>
              </a:rPr>
              <a:t>, M., </a:t>
            </a:r>
            <a:r>
              <a:rPr lang="en-US" sz="4800" b="0" i="0" dirty="0" err="1">
                <a:solidFill>
                  <a:schemeClr val="tx1"/>
                </a:solidFill>
                <a:effectLst/>
                <a:latin typeface="-apple-system"/>
              </a:rPr>
              <a:t>Janak</a:t>
            </a:r>
            <a:r>
              <a:rPr lang="en-US" sz="4800" b="0" i="0" dirty="0">
                <a:solidFill>
                  <a:schemeClr val="tx1"/>
                </a:solidFill>
                <a:effectLst/>
                <a:latin typeface="-apple-system"/>
              </a:rPr>
              <a:t>, E., &amp; Barber, B. (2018). Integrated STEM: Focus on informal education and community collaboration through engineering. Education Sciences, 8(1), 4.</a:t>
            </a:r>
          </a:p>
          <a:p>
            <a:pPr algn="l"/>
            <a:r>
              <a:rPr lang="en-US" sz="4800" b="0" i="0" dirty="0">
                <a:solidFill>
                  <a:schemeClr val="tx1"/>
                </a:solidFill>
                <a:effectLst/>
                <a:latin typeface="-apple-system"/>
              </a:rPr>
              <a:t>Jackson, C., </a:t>
            </a:r>
            <a:r>
              <a:rPr lang="en-US" sz="4800" b="0" i="0" dirty="0" err="1">
                <a:solidFill>
                  <a:schemeClr val="tx1"/>
                </a:solidFill>
                <a:effectLst/>
                <a:latin typeface="-apple-system"/>
              </a:rPr>
              <a:t>Appelgate</a:t>
            </a:r>
            <a:r>
              <a:rPr lang="en-US" sz="4800" b="0" i="0" dirty="0">
                <a:solidFill>
                  <a:schemeClr val="tx1"/>
                </a:solidFill>
                <a:effectLst/>
                <a:latin typeface="-apple-system"/>
              </a:rPr>
              <a:t>, M., Seiler, G., </a:t>
            </a:r>
            <a:r>
              <a:rPr lang="en-US" sz="4800" b="0" i="0" dirty="0" err="1">
                <a:solidFill>
                  <a:schemeClr val="tx1"/>
                </a:solidFill>
                <a:effectLst/>
                <a:latin typeface="-apple-system"/>
              </a:rPr>
              <a:t>Sheth</a:t>
            </a:r>
            <a:r>
              <a:rPr lang="en-US" sz="4800" b="0" i="0" dirty="0">
                <a:solidFill>
                  <a:schemeClr val="tx1"/>
                </a:solidFill>
                <a:effectLst/>
                <a:latin typeface="-apple-system"/>
              </a:rPr>
              <a:t>, M., &amp; </a:t>
            </a:r>
            <a:r>
              <a:rPr lang="en-US" sz="4800" b="0" i="0" dirty="0" err="1">
                <a:solidFill>
                  <a:schemeClr val="tx1"/>
                </a:solidFill>
                <a:effectLst/>
                <a:latin typeface="-apple-system"/>
              </a:rPr>
              <a:t>Nadolny</a:t>
            </a:r>
            <a:r>
              <a:rPr lang="en-US" sz="4800" b="0" i="0" dirty="0">
                <a:solidFill>
                  <a:schemeClr val="tx1"/>
                </a:solidFill>
                <a:effectLst/>
                <a:latin typeface="-apple-system"/>
              </a:rPr>
              <a:t>, L. (2016). Using a Virtual Environment to Uncover Biases, Assumptions, and Beliefs and Implications for Mathematics Teaching. Conference Papers -- Psychology of Mathematics &amp; Education of North America, 1333–1336.</a:t>
            </a:r>
          </a:p>
          <a:p>
            <a:pPr algn="l"/>
            <a:r>
              <a:rPr lang="en-US" sz="4800" b="0" i="0" dirty="0">
                <a:solidFill>
                  <a:schemeClr val="tx1"/>
                </a:solidFill>
                <a:effectLst/>
                <a:latin typeface="-apple-system"/>
              </a:rPr>
              <a:t>Hwang, W. Y., &amp; Hu, S. S. (2013). Analysis of peer learning behaviors using multiple representations in virtual reality and their impacts on geometry problem solving. Computers &amp; Education, 62, 308-319.</a:t>
            </a:r>
          </a:p>
          <a:p>
            <a:pPr algn="l"/>
            <a:r>
              <a:rPr lang="en-US" sz="4800" b="0" i="0" dirty="0">
                <a:solidFill>
                  <a:schemeClr val="tx1"/>
                </a:solidFill>
                <a:effectLst/>
                <a:latin typeface="-apple-system"/>
              </a:rPr>
              <a:t>Kaufmann, H., </a:t>
            </a:r>
            <a:r>
              <a:rPr lang="en-US" sz="4800" b="0" i="0" dirty="0" err="1">
                <a:solidFill>
                  <a:schemeClr val="tx1"/>
                </a:solidFill>
                <a:effectLst/>
                <a:latin typeface="-apple-system"/>
              </a:rPr>
              <a:t>Schmalstieg</a:t>
            </a:r>
            <a:r>
              <a:rPr lang="en-US" sz="4800" b="0" i="0" dirty="0">
                <a:solidFill>
                  <a:schemeClr val="tx1"/>
                </a:solidFill>
                <a:effectLst/>
                <a:latin typeface="-apple-system"/>
              </a:rPr>
              <a:t>, D., &amp; Wagner, M. (2000). Construct3D: a virtual reality application for mathematics and geometry education. Education and information technologies, 5(4), 263-276.</a:t>
            </a:r>
          </a:p>
          <a:p>
            <a:pPr algn="l"/>
            <a:r>
              <a:rPr lang="en-US" sz="4800" b="0" i="0" dirty="0">
                <a:solidFill>
                  <a:schemeClr val="tx1"/>
                </a:solidFill>
                <a:effectLst/>
                <a:latin typeface="-apple-system"/>
              </a:rPr>
              <a:t>Khan, M., </a:t>
            </a:r>
            <a:r>
              <a:rPr lang="en-US" sz="4800" b="0" i="0" dirty="0" err="1">
                <a:solidFill>
                  <a:schemeClr val="tx1"/>
                </a:solidFill>
                <a:effectLst/>
                <a:latin typeface="-apple-system"/>
              </a:rPr>
              <a:t>Trujano</a:t>
            </a:r>
            <a:r>
              <a:rPr lang="en-US" sz="4800" b="0" i="0" dirty="0">
                <a:solidFill>
                  <a:schemeClr val="tx1"/>
                </a:solidFill>
                <a:effectLst/>
                <a:latin typeface="-apple-system"/>
              </a:rPr>
              <a:t>, F., &amp; </a:t>
            </a:r>
            <a:r>
              <a:rPr lang="en-US" sz="4800" b="0" i="0" dirty="0" err="1">
                <a:solidFill>
                  <a:schemeClr val="tx1"/>
                </a:solidFill>
                <a:effectLst/>
                <a:latin typeface="-apple-system"/>
              </a:rPr>
              <a:t>Maes</a:t>
            </a:r>
            <a:r>
              <a:rPr lang="en-US" sz="4800" b="0" i="0" dirty="0">
                <a:solidFill>
                  <a:schemeClr val="tx1"/>
                </a:solidFill>
                <a:effectLst/>
                <a:latin typeface="-apple-system"/>
              </a:rPr>
              <a:t>, P. (2018, June). </a:t>
            </a:r>
            <a:r>
              <a:rPr lang="en-US" sz="4800" b="0" i="0" dirty="0" err="1">
                <a:solidFill>
                  <a:schemeClr val="tx1"/>
                </a:solidFill>
                <a:effectLst/>
                <a:latin typeface="-apple-system"/>
              </a:rPr>
              <a:t>Mathland</a:t>
            </a:r>
            <a:r>
              <a:rPr lang="en-US" sz="4800" b="0" i="0" dirty="0">
                <a:solidFill>
                  <a:schemeClr val="tx1"/>
                </a:solidFill>
                <a:effectLst/>
                <a:latin typeface="-apple-system"/>
              </a:rPr>
              <a:t>: Constructionist Mathematical Learning in the Real World Using Immersive Mixed Reality. In International Conference on Immersive Learning (pp. 133-147). Springer, Cham.</a:t>
            </a:r>
          </a:p>
          <a:p>
            <a:pPr algn="l"/>
            <a:r>
              <a:rPr lang="en-US" sz="4800" b="0" i="0" dirty="0">
                <a:solidFill>
                  <a:schemeClr val="tx1"/>
                </a:solidFill>
                <a:effectLst/>
                <a:latin typeface="-apple-system"/>
              </a:rPr>
              <a:t>Hall, C. R., Stiles, R. J., &amp; Horwitz, C. D. (1998, March). Virtual reality for training: Evaluating knowledge retention. In Proceedings. IEEE 1998 Virtual Reality Annual International Symposium (Cat. No. 98CB36180) (pp. 184-189). IEEE.</a:t>
            </a:r>
          </a:p>
          <a:p>
            <a:endParaRPr lang="en-US" dirty="0"/>
          </a:p>
        </p:txBody>
      </p:sp>
    </p:spTree>
    <p:extLst>
      <p:ext uri="{BB962C8B-B14F-4D97-AF65-F5344CB8AC3E}">
        <p14:creationId xmlns:p14="http://schemas.microsoft.com/office/powerpoint/2010/main" val="30059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999D-E07D-4B24-9FAD-3BB69F80CB1F}"/>
              </a:ext>
            </a:extLst>
          </p:cNvPr>
          <p:cNvSpPr>
            <a:spLocks noGrp="1"/>
          </p:cNvSpPr>
          <p:nvPr>
            <p:ph type="title"/>
          </p:nvPr>
        </p:nvSpPr>
        <p:spPr>
          <a:xfrm>
            <a:off x="2438400" y="2362200"/>
            <a:ext cx="9144000" cy="1143000"/>
          </a:xfrm>
        </p:spPr>
        <p:txBody>
          <a:bodyPr/>
          <a:lstStyle/>
          <a:p>
            <a:r>
              <a:rPr lang="en-US" dirty="0"/>
              <a:t>Thank you....any questions? </a:t>
            </a:r>
          </a:p>
        </p:txBody>
      </p:sp>
    </p:spTree>
    <p:extLst>
      <p:ext uri="{BB962C8B-B14F-4D97-AF65-F5344CB8AC3E}">
        <p14:creationId xmlns:p14="http://schemas.microsoft.com/office/powerpoint/2010/main" val="18440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F634-F5E0-4159-9AC5-9A5693F6D1A7}"/>
              </a:ext>
            </a:extLst>
          </p:cNvPr>
          <p:cNvSpPr>
            <a:spLocks noGrp="1"/>
          </p:cNvSpPr>
          <p:nvPr>
            <p:ph type="title"/>
          </p:nvPr>
        </p:nvSpPr>
        <p:spPr>
          <a:xfrm>
            <a:off x="304800" y="304800"/>
            <a:ext cx="11734800" cy="685800"/>
          </a:xfrm>
        </p:spPr>
        <p:txBody>
          <a:bodyPr>
            <a:normAutofit/>
          </a:bodyPr>
          <a:lstStyle/>
          <a:p>
            <a:pPr algn="ctr"/>
            <a:r>
              <a:rPr lang="en-US" sz="3000" dirty="0"/>
              <a:t>Background &amp; Purpose of Study</a:t>
            </a:r>
          </a:p>
        </p:txBody>
      </p:sp>
      <p:sp>
        <p:nvSpPr>
          <p:cNvPr id="3" name="Content Placeholder 2">
            <a:extLst>
              <a:ext uri="{FF2B5EF4-FFF2-40B4-BE49-F238E27FC236}">
                <a16:creationId xmlns:a16="http://schemas.microsoft.com/office/drawing/2014/main" id="{7BA8CFFD-F47D-4717-8423-D69BC7485B4D}"/>
              </a:ext>
            </a:extLst>
          </p:cNvPr>
          <p:cNvSpPr>
            <a:spLocks noGrp="1"/>
          </p:cNvSpPr>
          <p:nvPr>
            <p:ph idx="1"/>
          </p:nvPr>
        </p:nvSpPr>
        <p:spPr>
          <a:xfrm>
            <a:off x="533400" y="1447800"/>
            <a:ext cx="11049000" cy="5029200"/>
          </a:xfrm>
        </p:spPr>
        <p:txBody>
          <a:bodyPr>
            <a:normAutofit/>
          </a:bodyPr>
          <a:lstStyle/>
          <a:p>
            <a:pPr marL="0" indent="0">
              <a:buNone/>
            </a:pPr>
            <a:r>
              <a:rPr lang="en-US" b="1" dirty="0">
                <a:latin typeface="Candara (Body)"/>
              </a:rPr>
              <a:t>Background:</a:t>
            </a:r>
          </a:p>
          <a:p>
            <a:pPr marL="0" indent="0">
              <a:buNone/>
            </a:pPr>
            <a:r>
              <a:rPr lang="en-US" dirty="0">
                <a:latin typeface="Candara (Body)"/>
              </a:rPr>
              <a:t>Using VR technology to improve secondary school aged student’s algebraic formula </a:t>
            </a:r>
            <a:r>
              <a:rPr lang="en-US">
                <a:latin typeface="Candara (Body)"/>
              </a:rPr>
              <a:t>manipulation understanding</a:t>
            </a:r>
            <a:endParaRPr lang="en-US" dirty="0">
              <a:latin typeface="Candara (Body)"/>
            </a:endParaRPr>
          </a:p>
          <a:p>
            <a:pPr marL="0" indent="0">
              <a:buNone/>
            </a:pPr>
            <a:r>
              <a:rPr lang="en-US" b="1" dirty="0">
                <a:latin typeface="Candara (Body)"/>
              </a:rPr>
              <a:t>Purpose of our Study</a:t>
            </a:r>
            <a:r>
              <a:rPr lang="en-US" dirty="0">
                <a:latin typeface="Candara (Body)"/>
              </a:rPr>
              <a:t>: </a:t>
            </a:r>
          </a:p>
          <a:p>
            <a:r>
              <a:rPr lang="en-US" sz="2200" b="1" i="0" dirty="0">
                <a:solidFill>
                  <a:schemeClr val="tx1"/>
                </a:solidFill>
                <a:effectLst/>
              </a:rPr>
              <a:t>To supplement existing curriculum for manipulating algebraic expressions (by way of using VR technology) to better understand the concept as well as practical application</a:t>
            </a:r>
            <a:r>
              <a:rPr lang="en-US" i="0" dirty="0">
                <a:solidFill>
                  <a:schemeClr val="tx1"/>
                </a:solidFill>
                <a:effectLst/>
              </a:rPr>
              <a:t>. This will increase accessibility for mathematics to help with learner performance and transfer of knowledge. Algebra was chosen as it is such a major base that much of the rest of mathematics is built upon.</a:t>
            </a:r>
          </a:p>
          <a:p>
            <a:r>
              <a:rPr lang="en-US" b="0" i="0" dirty="0">
                <a:solidFill>
                  <a:schemeClr val="tx1"/>
                </a:solidFill>
                <a:effectLst/>
                <a:latin typeface="-apple-system"/>
              </a:rPr>
              <a:t>This project makes the following contributions: * Increase ease of learning * Increase mathematics literacy * Decrease frustration with math * Increase accessibility to STEM careers for underrepresented groups</a:t>
            </a:r>
            <a:endParaRPr lang="en-US" i="0" dirty="0">
              <a:solidFill>
                <a:schemeClr val="tx1"/>
              </a:solidFill>
              <a:effectLst/>
            </a:endParaRPr>
          </a:p>
        </p:txBody>
      </p:sp>
    </p:spTree>
    <p:extLst>
      <p:ext uri="{BB962C8B-B14F-4D97-AF65-F5344CB8AC3E}">
        <p14:creationId xmlns:p14="http://schemas.microsoft.com/office/powerpoint/2010/main" val="395570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4DE3-0F9D-4FBD-B9A0-0DFE50CC798E}"/>
              </a:ext>
            </a:extLst>
          </p:cNvPr>
          <p:cNvSpPr>
            <a:spLocks noGrp="1"/>
          </p:cNvSpPr>
          <p:nvPr>
            <p:ph type="title"/>
          </p:nvPr>
        </p:nvSpPr>
        <p:spPr>
          <a:xfrm>
            <a:off x="266700" y="190500"/>
            <a:ext cx="11658600" cy="1143000"/>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6EBEDA32-D805-4C0E-8CDF-13B05A9C29E3}"/>
              </a:ext>
            </a:extLst>
          </p:cNvPr>
          <p:cNvSpPr>
            <a:spLocks noGrp="1"/>
          </p:cNvSpPr>
          <p:nvPr>
            <p:ph idx="1"/>
          </p:nvPr>
        </p:nvSpPr>
        <p:spPr>
          <a:xfrm>
            <a:off x="838200" y="1828800"/>
            <a:ext cx="10439400" cy="4267200"/>
          </a:xfrm>
        </p:spPr>
        <p:txBody>
          <a:bodyPr/>
          <a:lstStyle/>
          <a:p>
            <a:pPr marL="0" indent="0">
              <a:buNone/>
            </a:pPr>
            <a:r>
              <a:rPr lang="en-US" sz="2400" dirty="0">
                <a:solidFill>
                  <a:schemeClr val="tx1"/>
                </a:solidFill>
              </a:rPr>
              <a:t>Problem Statement: </a:t>
            </a:r>
          </a:p>
          <a:p>
            <a:r>
              <a:rPr lang="en-US" sz="2400" b="0" i="0" dirty="0">
                <a:solidFill>
                  <a:schemeClr val="tx1"/>
                </a:solidFill>
                <a:effectLst/>
              </a:rPr>
              <a:t>Foundational mathematics skills are critical for learners of all ages. Students in primary and secondary school may miss out on important Algebraic foundations, such as equation manipulation, which impedes their confidence and ability to prepare for careers in STEM. </a:t>
            </a:r>
            <a:r>
              <a:rPr lang="en-US" sz="2400" b="1" i="0" dirty="0">
                <a:solidFill>
                  <a:schemeClr val="tx1"/>
                </a:solidFill>
                <a:effectLst/>
              </a:rPr>
              <a:t>Schools need novel tools to help struggling students reach proficiency in base algebraic skills which will open the door for opportunities for many marginalized learners.</a:t>
            </a:r>
          </a:p>
          <a:p>
            <a:pPr marL="0" indent="0">
              <a:buNone/>
            </a:pPr>
            <a:r>
              <a:rPr lang="en-US" b="0" i="0" dirty="0" err="1">
                <a:solidFill>
                  <a:schemeClr val="tx1"/>
                </a:solidFill>
                <a:effectLst/>
              </a:rPr>
              <a:t>Sweller</a:t>
            </a:r>
            <a:r>
              <a:rPr lang="en-US" b="0" i="0" dirty="0">
                <a:solidFill>
                  <a:schemeClr val="tx1"/>
                </a:solidFill>
                <a:effectLst/>
              </a:rPr>
              <a:t>, J. (1989). Cognitive technology: Some procedures for facilitating learning and problem solving in mathematics and science. </a:t>
            </a:r>
            <a:r>
              <a:rPr lang="en-US" b="0" i="1" dirty="0">
                <a:solidFill>
                  <a:schemeClr val="tx1"/>
                </a:solidFill>
                <a:effectLst/>
              </a:rPr>
              <a:t>Journal of educational psychology</a:t>
            </a:r>
            <a:r>
              <a:rPr lang="en-US" b="0" i="0" dirty="0">
                <a:solidFill>
                  <a:schemeClr val="tx1"/>
                </a:solidFill>
                <a:effectLst/>
              </a:rPr>
              <a:t>, </a:t>
            </a:r>
            <a:r>
              <a:rPr lang="en-US" b="0" i="1" dirty="0">
                <a:solidFill>
                  <a:schemeClr val="tx1"/>
                </a:solidFill>
                <a:effectLst/>
              </a:rPr>
              <a:t>81</a:t>
            </a:r>
            <a:r>
              <a:rPr lang="en-US" b="0" i="0" dirty="0">
                <a:solidFill>
                  <a:schemeClr val="tx1"/>
                </a:solidFill>
                <a:effectLst/>
              </a:rPr>
              <a:t>(4), 457.</a:t>
            </a:r>
            <a:endParaRPr lang="en-US" dirty="0">
              <a:solidFill>
                <a:schemeClr val="tx1"/>
              </a:solidFill>
            </a:endParaRPr>
          </a:p>
          <a:p>
            <a:endParaRPr lang="en-US" dirty="0"/>
          </a:p>
        </p:txBody>
      </p:sp>
    </p:spTree>
    <p:extLst>
      <p:ext uri="{BB962C8B-B14F-4D97-AF65-F5344CB8AC3E}">
        <p14:creationId xmlns:p14="http://schemas.microsoft.com/office/powerpoint/2010/main" val="245173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F634-F5E0-4159-9AC5-9A5693F6D1A7}"/>
              </a:ext>
            </a:extLst>
          </p:cNvPr>
          <p:cNvSpPr>
            <a:spLocks noGrp="1"/>
          </p:cNvSpPr>
          <p:nvPr>
            <p:ph type="title"/>
          </p:nvPr>
        </p:nvSpPr>
        <p:spPr/>
        <p:txBody>
          <a:bodyPr/>
          <a:lstStyle/>
          <a:p>
            <a:r>
              <a:rPr lang="en-US">
                <a:ea typeface="+mj-lt"/>
                <a:cs typeface="+mj-lt"/>
              </a:rPr>
              <a:t>Justification:</a:t>
            </a:r>
            <a:r>
              <a:rPr lang="en-US"/>
              <a:t> Why Algebra? </a:t>
            </a:r>
          </a:p>
        </p:txBody>
      </p:sp>
      <p:sp>
        <p:nvSpPr>
          <p:cNvPr id="3" name="Content Placeholder 2">
            <a:extLst>
              <a:ext uri="{FF2B5EF4-FFF2-40B4-BE49-F238E27FC236}">
                <a16:creationId xmlns:a16="http://schemas.microsoft.com/office/drawing/2014/main" id="{7BA8CFFD-F47D-4717-8423-D69BC7485B4D}"/>
              </a:ext>
            </a:extLst>
          </p:cNvPr>
          <p:cNvSpPr>
            <a:spLocks noGrp="1"/>
          </p:cNvSpPr>
          <p:nvPr>
            <p:ph idx="1"/>
          </p:nvPr>
        </p:nvSpPr>
        <p:spPr/>
        <p:txBody>
          <a:bodyPr vert="horz" lIns="91440" tIns="45720" rIns="91440" bIns="45720" rtlCol="0" anchor="t">
            <a:normAutofit/>
          </a:bodyPr>
          <a:lstStyle/>
          <a:p>
            <a:r>
              <a:rPr lang="en-US"/>
              <a:t>Mathematics is based on cumulative knowledge</a:t>
            </a:r>
          </a:p>
          <a:p>
            <a:pPr lvl="1"/>
            <a:r>
              <a:rPr lang="en-US"/>
              <a:t>Foundational skills are extra important</a:t>
            </a:r>
          </a:p>
          <a:p>
            <a:pPr lvl="1"/>
            <a:r>
              <a:rPr lang="en-US"/>
              <a:t>Low proficiency is difficult to recover from</a:t>
            </a:r>
          </a:p>
          <a:p>
            <a:r>
              <a:rPr lang="en-US"/>
              <a:t>Math literacy impacts career choices</a:t>
            </a:r>
          </a:p>
          <a:p>
            <a:pPr lvl="1"/>
            <a:r>
              <a:rPr lang="en-US"/>
              <a:t>Affects already underrepresented groups</a:t>
            </a:r>
          </a:p>
          <a:p>
            <a:pPr lvl="1"/>
            <a:r>
              <a:rPr lang="en-US"/>
              <a:t>Impacts confidence and is a barrier for entry to STEM fields</a:t>
            </a:r>
          </a:p>
          <a:p>
            <a:r>
              <a:rPr lang="en-US"/>
              <a:t>Gaps in existing tools</a:t>
            </a:r>
          </a:p>
          <a:p>
            <a:pPr lvl="1"/>
            <a:r>
              <a:rPr lang="en-US"/>
              <a:t>Novel approaches have been created for Geometry, Calculus, some Linear Algebra etc. </a:t>
            </a:r>
          </a:p>
        </p:txBody>
      </p:sp>
    </p:spTree>
    <p:extLst>
      <p:ext uri="{BB962C8B-B14F-4D97-AF65-F5344CB8AC3E}">
        <p14:creationId xmlns:p14="http://schemas.microsoft.com/office/powerpoint/2010/main" val="118120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F634-F5E0-4159-9AC5-9A5693F6D1A7}"/>
              </a:ext>
            </a:extLst>
          </p:cNvPr>
          <p:cNvSpPr>
            <a:spLocks noGrp="1"/>
          </p:cNvSpPr>
          <p:nvPr>
            <p:ph type="title"/>
          </p:nvPr>
        </p:nvSpPr>
        <p:spPr/>
        <p:txBody>
          <a:bodyPr/>
          <a:lstStyle/>
          <a:p>
            <a:r>
              <a:rPr lang="en-US">
                <a:ea typeface="+mj-lt"/>
                <a:cs typeface="+mj-lt"/>
              </a:rPr>
              <a:t>Justification: </a:t>
            </a:r>
            <a:r>
              <a:rPr lang="en-US">
                <a:solidFill>
                  <a:srgbClr val="92D050"/>
                </a:solidFill>
                <a:latin typeface="Consolas"/>
              </a:rPr>
              <a:t>Why</a:t>
            </a:r>
            <a:r>
              <a:rPr lang="en-US"/>
              <a:t> VR? </a:t>
            </a:r>
            <a:endParaRPr lang="en-US" dirty="0"/>
          </a:p>
        </p:txBody>
      </p:sp>
      <p:sp>
        <p:nvSpPr>
          <p:cNvPr id="3" name="Content Placeholder 2">
            <a:extLst>
              <a:ext uri="{FF2B5EF4-FFF2-40B4-BE49-F238E27FC236}">
                <a16:creationId xmlns:a16="http://schemas.microsoft.com/office/drawing/2014/main" id="{7BA8CFFD-F47D-4717-8423-D69BC7485B4D}"/>
              </a:ext>
            </a:extLst>
          </p:cNvPr>
          <p:cNvSpPr>
            <a:spLocks noGrp="1"/>
          </p:cNvSpPr>
          <p:nvPr>
            <p:ph idx="1"/>
          </p:nvPr>
        </p:nvSpPr>
        <p:spPr>
          <a:xfrm>
            <a:off x="1524000" y="1828800"/>
            <a:ext cx="8915400" cy="4267200"/>
          </a:xfrm>
        </p:spPr>
        <p:txBody>
          <a:bodyPr vert="horz" lIns="91440" tIns="45720" rIns="91440" bIns="45720" rtlCol="0" anchor="t">
            <a:normAutofit/>
          </a:bodyPr>
          <a:lstStyle/>
          <a:p>
            <a:r>
              <a:rPr lang="en-US" dirty="0"/>
              <a:t>Common Current Learning Tools</a:t>
            </a:r>
          </a:p>
          <a:p>
            <a:pPr lvl="1"/>
            <a:r>
              <a:rPr lang="en-US" dirty="0"/>
              <a:t>Worksheets</a:t>
            </a:r>
          </a:p>
          <a:p>
            <a:pPr lvl="1"/>
            <a:r>
              <a:rPr lang="en-US"/>
              <a:t>You do</a:t>
            </a:r>
            <a:r>
              <a:rPr lang="en-US" dirty="0"/>
              <a:t>, </a:t>
            </a:r>
            <a:r>
              <a:rPr lang="en-US"/>
              <a:t>We</a:t>
            </a:r>
            <a:r>
              <a:rPr lang="en-US" dirty="0"/>
              <a:t> do, </a:t>
            </a:r>
            <a:r>
              <a:rPr lang="en-US"/>
              <a:t>I</a:t>
            </a:r>
            <a:r>
              <a:rPr lang="en-US" dirty="0"/>
              <a:t> do</a:t>
            </a:r>
          </a:p>
          <a:p>
            <a:r>
              <a:rPr lang="en-US" dirty="0"/>
              <a:t>Improved Learning Tools</a:t>
            </a:r>
          </a:p>
          <a:p>
            <a:pPr lvl="1"/>
            <a:r>
              <a:rPr lang="en-US" dirty="0" err="1"/>
              <a:t>MathLabs</a:t>
            </a:r>
            <a:r>
              <a:rPr lang="en-US" dirty="0"/>
              <a:t> and Khan Academy</a:t>
            </a:r>
          </a:p>
          <a:p>
            <a:pPr lvl="2"/>
            <a:r>
              <a:rPr lang="en-US" dirty="0"/>
              <a:t>More feedback and guidance</a:t>
            </a:r>
          </a:p>
          <a:p>
            <a:pPr marL="285750" indent="-285750">
              <a:buFont typeface="Arial,Sans-Serif" pitchFamily="34" charset="0"/>
            </a:pPr>
            <a:r>
              <a:rPr lang="en-US" dirty="0">
                <a:ea typeface="+mn-lt"/>
                <a:cs typeface="+mn-lt"/>
              </a:rPr>
              <a:t>Needs for New Learning</a:t>
            </a:r>
            <a:r>
              <a:rPr lang="en-US" dirty="0"/>
              <a:t> Tools</a:t>
            </a:r>
            <a:endParaRPr lang="en-US" dirty="0">
              <a:ea typeface="+mn-lt"/>
              <a:cs typeface="+mn-lt"/>
            </a:endParaRPr>
          </a:p>
          <a:p>
            <a:pPr marL="742950" lvl="1" indent="-285750">
              <a:buFont typeface="Arial,Sans-Serif" pitchFamily="34" charset="0"/>
            </a:pPr>
            <a:r>
              <a:rPr lang="en-US" dirty="0"/>
              <a:t>Accessible, visual, and novel approach to catch and empower struggling students</a:t>
            </a:r>
            <a:endParaRPr lang="en-US" dirty="0">
              <a:ea typeface="+mn-lt"/>
              <a:cs typeface="+mn-lt"/>
            </a:endParaRPr>
          </a:p>
          <a:p>
            <a:pPr lvl="2"/>
            <a:endParaRPr lang="en-US" dirty="0"/>
          </a:p>
          <a:p>
            <a:pPr lvl="3"/>
            <a:endParaRPr lang="en-US" dirty="0"/>
          </a:p>
          <a:p>
            <a:endParaRPr lang="en-US" dirty="0"/>
          </a:p>
        </p:txBody>
      </p:sp>
    </p:spTree>
    <p:extLst>
      <p:ext uri="{BB962C8B-B14F-4D97-AF65-F5344CB8AC3E}">
        <p14:creationId xmlns:p14="http://schemas.microsoft.com/office/powerpoint/2010/main" val="29875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F634-F5E0-4159-9AC5-9A5693F6D1A7}"/>
              </a:ext>
            </a:extLst>
          </p:cNvPr>
          <p:cNvSpPr>
            <a:spLocks noGrp="1"/>
          </p:cNvSpPr>
          <p:nvPr>
            <p:ph type="title"/>
          </p:nvPr>
        </p:nvSpPr>
        <p:spPr/>
        <p:txBody>
          <a:bodyPr/>
          <a:lstStyle/>
          <a:p>
            <a:r>
              <a:rPr lang="en-US"/>
              <a:t>Example Problems:</a:t>
            </a:r>
            <a:br>
              <a:rPr lang="en-US"/>
            </a:br>
            <a:r>
              <a:rPr lang="en-US" sz="2400"/>
              <a:t>          Algebraic formula manipulation</a:t>
            </a:r>
          </a:p>
        </p:txBody>
      </p:sp>
      <p:sp>
        <p:nvSpPr>
          <p:cNvPr id="3" name="Content Placeholder 2">
            <a:extLst>
              <a:ext uri="{FF2B5EF4-FFF2-40B4-BE49-F238E27FC236}">
                <a16:creationId xmlns:a16="http://schemas.microsoft.com/office/drawing/2014/main" id="{7BA8CFFD-F47D-4717-8423-D69BC7485B4D}"/>
              </a:ext>
            </a:extLst>
          </p:cNvPr>
          <p:cNvSpPr>
            <a:spLocks noGrp="1"/>
          </p:cNvSpPr>
          <p:nvPr>
            <p:ph idx="1"/>
          </p:nvPr>
        </p:nvSpPr>
        <p:spPr>
          <a:xfrm>
            <a:off x="1524000" y="1828800"/>
            <a:ext cx="4179795" cy="4267200"/>
          </a:xfrm>
        </p:spPr>
        <p:txBody>
          <a:bodyPr vert="horz" lIns="91440" tIns="45720" rIns="91440" bIns="45720" rtlCol="0" anchor="t">
            <a:normAutofit fontScale="92500" lnSpcReduction="20000"/>
          </a:bodyPr>
          <a:lstStyle/>
          <a:p>
            <a:pPr lvl="1"/>
            <a:r>
              <a:rPr lang="en-US"/>
              <a:t>Easy</a:t>
            </a:r>
          </a:p>
          <a:p>
            <a:pPr lvl="2"/>
            <a:r>
              <a:rPr lang="en-US"/>
              <a:t>Addition, Subtraction, Multiplication, and Division</a:t>
            </a:r>
          </a:p>
          <a:p>
            <a:pPr lvl="2"/>
            <a:r>
              <a:rPr lang="en-US"/>
              <a:t>Variable only as a </a:t>
            </a:r>
            <a:r>
              <a:rPr lang="en-US">
                <a:ea typeface="+mn-lt"/>
                <a:cs typeface="+mn-lt"/>
              </a:rPr>
              <a:t>numerator</a:t>
            </a:r>
            <a:endParaRPr lang="en-US"/>
          </a:p>
          <a:p>
            <a:pPr lvl="1"/>
            <a:r>
              <a:rPr lang="en-US">
                <a:ea typeface="+mn-lt"/>
                <a:cs typeface="+mn-lt"/>
              </a:rPr>
              <a:t>Medium</a:t>
            </a:r>
          </a:p>
          <a:p>
            <a:pPr lvl="2"/>
            <a:r>
              <a:rPr lang="en-US">
                <a:ea typeface="+mn-lt"/>
                <a:cs typeface="+mn-lt"/>
              </a:rPr>
              <a:t>Addition, Subtraction, Multiplication, and Division</a:t>
            </a:r>
          </a:p>
          <a:p>
            <a:pPr lvl="2"/>
            <a:r>
              <a:rPr lang="en-US">
                <a:ea typeface="+mn-lt"/>
                <a:cs typeface="+mn-lt"/>
              </a:rPr>
              <a:t>Variable includes fractions as coefficient. </a:t>
            </a:r>
          </a:p>
          <a:p>
            <a:pPr lvl="2"/>
            <a:r>
              <a:rPr lang="en-US">
                <a:ea typeface="+mn-lt"/>
                <a:cs typeface="+mn-lt"/>
              </a:rPr>
              <a:t>Equation may require distribution</a:t>
            </a:r>
            <a:endParaRPr lang="en-US"/>
          </a:p>
          <a:p>
            <a:pPr lvl="1"/>
            <a:r>
              <a:rPr lang="en-US">
                <a:ea typeface="+mn-lt"/>
                <a:cs typeface="+mn-lt"/>
              </a:rPr>
              <a:t>Hard</a:t>
            </a:r>
          </a:p>
          <a:p>
            <a:pPr lvl="2"/>
            <a:r>
              <a:rPr lang="en-US">
                <a:ea typeface="+mn-lt"/>
                <a:cs typeface="+mn-lt"/>
              </a:rPr>
              <a:t>Addition, Subtraction, Multiplication, Division, and Roots. </a:t>
            </a:r>
          </a:p>
          <a:p>
            <a:pPr lvl="2"/>
            <a:r>
              <a:rPr lang="en-US">
                <a:ea typeface="+mn-lt"/>
                <a:cs typeface="+mn-lt"/>
              </a:rPr>
              <a:t>Variable in the denominator</a:t>
            </a:r>
          </a:p>
          <a:p>
            <a:pPr lvl="2"/>
            <a:r>
              <a:rPr lang="en-US">
                <a:ea typeface="+mn-lt"/>
                <a:cs typeface="+mn-lt"/>
              </a:rPr>
              <a:t>May be a formula that needs rearranging instead of an equation that can be solved</a:t>
            </a:r>
            <a:endParaRPr lang="en-US"/>
          </a:p>
          <a:p>
            <a:pPr lvl="3"/>
            <a:endParaRPr lang="en-US"/>
          </a:p>
          <a:p>
            <a:endParaRPr lang="en-US"/>
          </a:p>
        </p:txBody>
      </p:sp>
      <p:pic>
        <p:nvPicPr>
          <p:cNvPr id="4" name="Picture 4" descr="Text&#10;&#10;Description automatically generated">
            <a:extLst>
              <a:ext uri="{FF2B5EF4-FFF2-40B4-BE49-F238E27FC236}">
                <a16:creationId xmlns:a16="http://schemas.microsoft.com/office/drawing/2014/main" id="{BC316EE4-3294-4C2D-8139-501374763831}"/>
              </a:ext>
            </a:extLst>
          </p:cNvPr>
          <p:cNvPicPr>
            <a:picLocks noChangeAspect="1"/>
          </p:cNvPicPr>
          <p:nvPr/>
        </p:nvPicPr>
        <p:blipFill>
          <a:blip r:embed="rId2"/>
          <a:stretch>
            <a:fillRect/>
          </a:stretch>
        </p:blipFill>
        <p:spPr>
          <a:xfrm>
            <a:off x="6100916" y="1993062"/>
            <a:ext cx="5336458" cy="2859588"/>
          </a:xfrm>
          <a:prstGeom prst="rect">
            <a:avLst/>
          </a:prstGeom>
          <a:ln w="28575">
            <a:solidFill>
              <a:srgbClr val="00B0F0"/>
            </a:solidFill>
          </a:ln>
        </p:spPr>
      </p:pic>
      <p:sp>
        <p:nvSpPr>
          <p:cNvPr id="5" name="TextBox 4">
            <a:extLst>
              <a:ext uri="{FF2B5EF4-FFF2-40B4-BE49-F238E27FC236}">
                <a16:creationId xmlns:a16="http://schemas.microsoft.com/office/drawing/2014/main" id="{7F178437-1F6C-46CD-A71C-9C7A20717AF7}"/>
              </a:ext>
            </a:extLst>
          </p:cNvPr>
          <p:cNvSpPr txBox="1"/>
          <p:nvPr/>
        </p:nvSpPr>
        <p:spPr>
          <a:xfrm>
            <a:off x="6075760" y="4849414"/>
            <a:ext cx="5392337" cy="307777"/>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Example Easy Problem and Solution</a:t>
            </a:r>
            <a:endParaRPr lang="en-US"/>
          </a:p>
        </p:txBody>
      </p:sp>
    </p:spTree>
    <p:extLst>
      <p:ext uri="{BB962C8B-B14F-4D97-AF65-F5344CB8AC3E}">
        <p14:creationId xmlns:p14="http://schemas.microsoft.com/office/powerpoint/2010/main" val="419957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F634-F5E0-4159-9AC5-9A5693F6D1A7}"/>
              </a:ext>
            </a:extLst>
          </p:cNvPr>
          <p:cNvSpPr>
            <a:spLocks noGrp="1"/>
          </p:cNvSpPr>
          <p:nvPr>
            <p:ph type="title"/>
          </p:nvPr>
        </p:nvSpPr>
        <p:spPr>
          <a:xfrm>
            <a:off x="743309" y="169653"/>
            <a:ext cx="10591800" cy="820947"/>
          </a:xfrm>
        </p:spPr>
        <p:txBody>
          <a:bodyPr>
            <a:normAutofit/>
          </a:bodyPr>
          <a:lstStyle/>
          <a:p>
            <a:r>
              <a:rPr lang="en-US" dirty="0"/>
              <a:t>How: Research Methods</a:t>
            </a:r>
          </a:p>
        </p:txBody>
      </p:sp>
      <p:sp>
        <p:nvSpPr>
          <p:cNvPr id="3" name="Content Placeholder 2">
            <a:extLst>
              <a:ext uri="{FF2B5EF4-FFF2-40B4-BE49-F238E27FC236}">
                <a16:creationId xmlns:a16="http://schemas.microsoft.com/office/drawing/2014/main" id="{7BA8CFFD-F47D-4717-8423-D69BC7485B4D}"/>
              </a:ext>
            </a:extLst>
          </p:cNvPr>
          <p:cNvSpPr>
            <a:spLocks noGrp="1"/>
          </p:cNvSpPr>
          <p:nvPr>
            <p:ph idx="1"/>
          </p:nvPr>
        </p:nvSpPr>
        <p:spPr>
          <a:xfrm>
            <a:off x="743309" y="1066800"/>
            <a:ext cx="10991491" cy="5257800"/>
          </a:xfrm>
        </p:spPr>
        <p:txBody>
          <a:bodyPr vert="horz" lIns="91440" tIns="45720" rIns="91440" bIns="45720" rtlCol="0" anchor="t">
            <a:normAutofit/>
          </a:bodyPr>
          <a:lstStyle/>
          <a:p>
            <a:r>
              <a:rPr lang="en-US" b="1" dirty="0"/>
              <a:t>Mixed Methods Approach- </a:t>
            </a:r>
            <a:r>
              <a:rPr lang="en-US" dirty="0"/>
              <a:t>collecting both qualitative &amp; quantitative data</a:t>
            </a:r>
            <a:endParaRPr lang="en-US" sz="500" dirty="0"/>
          </a:p>
          <a:p>
            <a:pPr marL="342900" marR="0" lvl="0" indent="-342900">
              <a:lnSpc>
                <a:spcPct val="107000"/>
              </a:lnSpc>
              <a:spcBef>
                <a:spcPts val="0"/>
              </a:spcBef>
              <a:spcAft>
                <a:spcPts val="800"/>
              </a:spcAft>
              <a:buSzPts val="1000"/>
              <a:buFont typeface="Symbol" panose="05050102010706020507" pitchFamily="18" charset="2"/>
              <a:tabLst>
                <a:tab pos="457200" algn="l"/>
              </a:tabLst>
            </a:pPr>
            <a:r>
              <a:rPr lang="en-US" sz="1800" dirty="0">
                <a:effectLst/>
                <a:ea typeface="Times New Roman" panose="02020603050405020304" pitchFamily="18" charset="0"/>
                <a:cs typeface="Times New Roman" panose="02020603050405020304" pitchFamily="18" charset="0"/>
              </a:rPr>
              <a:t>Participants- </a:t>
            </a:r>
            <a:r>
              <a:rPr lang="en-US" sz="1800" dirty="0">
                <a:ea typeface="Times New Roman" panose="02020603050405020304" pitchFamily="18" charset="0"/>
                <a:cs typeface="Times New Roman" panose="02020603050405020304" pitchFamily="18" charset="0"/>
              </a:rPr>
              <a:t>secondary </a:t>
            </a:r>
            <a:r>
              <a:rPr lang="en-US" sz="1800" dirty="0">
                <a:effectLst/>
                <a:ea typeface="Times New Roman" panose="02020603050405020304" pitchFamily="18" charset="0"/>
                <a:cs typeface="Times New Roman" panose="02020603050405020304" pitchFamily="18" charset="0"/>
              </a:rPr>
              <a:t>school math students </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tabLst>
                <a:tab pos="457200" algn="l"/>
              </a:tabLst>
            </a:pPr>
            <a:r>
              <a:rPr lang="en-US" sz="1800" b="1" dirty="0">
                <a:ea typeface="Times New Roman" panose="02020603050405020304" pitchFamily="18" charset="0"/>
                <a:cs typeface="Times New Roman" panose="02020603050405020304" pitchFamily="18" charset="0"/>
              </a:rPr>
              <a:t>M</a:t>
            </a:r>
            <a:r>
              <a:rPr lang="en-US" sz="1800" b="1" dirty="0">
                <a:effectLst/>
                <a:ea typeface="Times New Roman" panose="02020603050405020304" pitchFamily="18" charset="0"/>
                <a:cs typeface="Times New Roman" panose="02020603050405020304" pitchFamily="18" charset="0"/>
              </a:rPr>
              <a:t>aterials / Apparatus </a:t>
            </a:r>
            <a:r>
              <a:rPr lang="en-US" sz="1800" dirty="0">
                <a:effectLst/>
                <a:ea typeface="Times New Roman" panose="02020603050405020304" pitchFamily="18" charset="0"/>
                <a:cs typeface="Times New Roman" panose="02020603050405020304" pitchFamily="18" charset="0"/>
              </a:rPr>
              <a:t>- use of VR developed in Unity and utilizing Oculus Rift headset and hand controllers</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tabLst>
                <a:tab pos="457200" algn="l"/>
              </a:tabLst>
            </a:pPr>
            <a:r>
              <a:rPr lang="en-US" sz="1800" b="1" dirty="0">
                <a:effectLst/>
                <a:ea typeface="Times New Roman" panose="02020603050405020304" pitchFamily="18" charset="0"/>
                <a:cs typeface="Times New Roman" panose="02020603050405020304" pitchFamily="18" charset="0"/>
              </a:rPr>
              <a:t>Design</a:t>
            </a:r>
            <a:r>
              <a:rPr lang="en-US" sz="1800" dirty="0">
                <a:effectLst/>
                <a:ea typeface="Times New Roman" panose="02020603050405020304" pitchFamily="18" charset="0"/>
                <a:cs typeface="Times New Roman" panose="02020603050405020304" pitchFamily="18" charset="0"/>
              </a:rPr>
              <a:t>-  Mixed Design with Two level between-subjects factor </a:t>
            </a:r>
          </a:p>
          <a:p>
            <a:pPr marL="342900" marR="0" lvl="0" indent="-342900">
              <a:lnSpc>
                <a:spcPct val="107000"/>
              </a:lnSpc>
              <a:spcBef>
                <a:spcPts val="0"/>
              </a:spcBef>
              <a:spcAft>
                <a:spcPts val="800"/>
              </a:spcAft>
              <a:buSzPts val="1000"/>
              <a:buFont typeface="Symbol" panose="05050102010706020507" pitchFamily="18" charset="2"/>
              <a:tabLst>
                <a:tab pos="457200" algn="l"/>
              </a:tabLst>
            </a:pPr>
            <a:r>
              <a:rPr lang="en-US" sz="1800" b="1" dirty="0">
                <a:ea typeface="Times New Roman" panose="02020603050405020304" pitchFamily="18" charset="0"/>
                <a:cs typeface="Times New Roman" panose="02020603050405020304" pitchFamily="18" charset="0"/>
              </a:rPr>
              <a:t>P</a:t>
            </a:r>
            <a:r>
              <a:rPr lang="en-US" sz="1800" b="1" dirty="0">
                <a:effectLst/>
                <a:ea typeface="Times New Roman" panose="02020603050405020304" pitchFamily="18" charset="0"/>
                <a:cs typeface="Times New Roman" panose="02020603050405020304" pitchFamily="18" charset="0"/>
              </a:rPr>
              <a:t>rocedure- </a:t>
            </a:r>
            <a:r>
              <a:rPr lang="en-US" sz="1800" dirty="0">
                <a:effectLst/>
                <a:ea typeface="Times New Roman" panose="02020603050405020304" pitchFamily="18" charset="0"/>
                <a:cs typeface="Times New Roman" panose="02020603050405020304" pitchFamily="18" charset="0"/>
              </a:rPr>
              <a:t>running two sets of users through experiment</a:t>
            </a:r>
          </a:p>
          <a:p>
            <a:pPr marL="708660" lvl="1" indent="-342900">
              <a:lnSpc>
                <a:spcPct val="107000"/>
              </a:lnSpc>
              <a:spcBef>
                <a:spcPts val="0"/>
              </a:spcBef>
              <a:spcAft>
                <a:spcPts val="800"/>
              </a:spcAft>
              <a:buSzPts val="1000"/>
              <a:buFont typeface="Symbol" panose="05050102010706020507" pitchFamily="18" charset="2"/>
              <a:tabLst>
                <a:tab pos="457200" algn="l"/>
              </a:tabLst>
            </a:pPr>
            <a:r>
              <a:rPr lang="en-US" sz="1600" dirty="0">
                <a:effectLst/>
                <a:ea typeface="Times New Roman" panose="02020603050405020304" pitchFamily="18" charset="0"/>
                <a:cs typeface="Times New Roman" panose="02020603050405020304" pitchFamily="18" charset="0"/>
              </a:rPr>
              <a:t>1 group handling math problems on paper </a:t>
            </a:r>
            <a:endParaRPr lang="en-US" sz="1600" dirty="0">
              <a:ea typeface="Times New Roman" panose="02020603050405020304" pitchFamily="18" charset="0"/>
              <a:cs typeface="Times New Roman" panose="02020603050405020304" pitchFamily="18" charset="0"/>
            </a:endParaRPr>
          </a:p>
          <a:p>
            <a:pPr marL="708660" lvl="1" indent="-342900">
              <a:lnSpc>
                <a:spcPct val="107000"/>
              </a:lnSpc>
              <a:spcBef>
                <a:spcPts val="0"/>
              </a:spcBef>
              <a:spcAft>
                <a:spcPts val="800"/>
              </a:spcAft>
              <a:buSzPts val="1000"/>
              <a:buFont typeface="Symbol" panose="05050102010706020507" pitchFamily="18" charset="2"/>
              <a:tabLst>
                <a:tab pos="457200" algn="l"/>
              </a:tabLst>
            </a:pPr>
            <a:r>
              <a:rPr lang="en-US" sz="1600" dirty="0">
                <a:effectLst/>
                <a:ea typeface="Times New Roman" panose="02020603050405020304" pitchFamily="18" charset="0"/>
                <a:cs typeface="Times New Roman" panose="02020603050405020304" pitchFamily="18" charset="0"/>
              </a:rPr>
              <a:t>other running VR to work through math problems </a:t>
            </a:r>
            <a:endParaRPr lang="en-US" sz="1600" dirty="0">
              <a:effectLst/>
              <a:ea typeface="Calibri" panose="020F0502020204030204" pitchFamily="34" charset="0"/>
              <a:cs typeface="Times New Roman" panose="02020603050405020304" pitchFamily="18" charset="0"/>
            </a:endParaRPr>
          </a:p>
          <a:p>
            <a:r>
              <a:rPr lang="en-US" dirty="0"/>
              <a:t>Independent Variable: VR Technology</a:t>
            </a:r>
          </a:p>
          <a:p>
            <a:r>
              <a:rPr lang="en-US" dirty="0"/>
              <a:t>Dependent Variables: </a:t>
            </a:r>
            <a:endParaRPr lang="en-US" dirty="0">
              <a:ea typeface="+mn-lt"/>
              <a:cs typeface="+mn-lt"/>
            </a:endParaRPr>
          </a:p>
          <a:p>
            <a:pPr marL="0" indent="0">
              <a:buNone/>
            </a:pPr>
            <a:r>
              <a:rPr lang="en-US" dirty="0">
                <a:ea typeface="+mn-lt"/>
                <a:cs typeface="+mn-lt"/>
              </a:rPr>
              <a:t>	1.    Performance: Percent correct, and response time, time on task</a:t>
            </a:r>
            <a:endParaRPr lang="en-US" dirty="0"/>
          </a:p>
          <a:p>
            <a:pPr marL="0" indent="0">
              <a:buNone/>
            </a:pPr>
            <a:r>
              <a:rPr lang="en-US" dirty="0">
                <a:ea typeface="+mn-lt"/>
                <a:cs typeface="+mn-lt"/>
              </a:rPr>
              <a:t>	2.    NASA-TLX after each math scenario</a:t>
            </a:r>
          </a:p>
          <a:p>
            <a:pPr marL="0" indent="0">
              <a:buNone/>
            </a:pPr>
            <a:r>
              <a:rPr lang="en-US" dirty="0">
                <a:ea typeface="+mn-lt"/>
                <a:cs typeface="+mn-lt"/>
              </a:rPr>
              <a:t>TAM &amp; Systems Usability Scale </a:t>
            </a:r>
            <a:endParaRPr lang="en-US" dirty="0"/>
          </a:p>
        </p:txBody>
      </p:sp>
    </p:spTree>
    <p:extLst>
      <p:ext uri="{BB962C8B-B14F-4D97-AF65-F5344CB8AC3E}">
        <p14:creationId xmlns:p14="http://schemas.microsoft.com/office/powerpoint/2010/main" val="84792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4993-060B-45C8-8A01-77F72A27D537}"/>
              </a:ext>
            </a:extLst>
          </p:cNvPr>
          <p:cNvSpPr>
            <a:spLocks noGrp="1"/>
          </p:cNvSpPr>
          <p:nvPr>
            <p:ph type="title"/>
          </p:nvPr>
        </p:nvSpPr>
        <p:spPr>
          <a:xfrm>
            <a:off x="2057400" y="190500"/>
            <a:ext cx="9144000" cy="1143000"/>
          </a:xfrm>
        </p:spPr>
        <p:txBody>
          <a:bodyPr/>
          <a:lstStyle/>
          <a:p>
            <a:r>
              <a:rPr lang="en-US" dirty="0"/>
              <a:t>How: Our Research Questions</a:t>
            </a:r>
          </a:p>
        </p:txBody>
      </p:sp>
      <p:sp>
        <p:nvSpPr>
          <p:cNvPr id="3" name="Content Placeholder 2">
            <a:extLst>
              <a:ext uri="{FF2B5EF4-FFF2-40B4-BE49-F238E27FC236}">
                <a16:creationId xmlns:a16="http://schemas.microsoft.com/office/drawing/2014/main" id="{EF11CBE1-B095-45F7-9C2D-486AFE75B52E}"/>
              </a:ext>
            </a:extLst>
          </p:cNvPr>
          <p:cNvSpPr>
            <a:spLocks noGrp="1"/>
          </p:cNvSpPr>
          <p:nvPr>
            <p:ph idx="1"/>
          </p:nvPr>
        </p:nvSpPr>
        <p:spPr>
          <a:xfrm>
            <a:off x="762000" y="1828800"/>
            <a:ext cx="10820400" cy="4267200"/>
          </a:xfrm>
        </p:spPr>
        <p:txBody>
          <a:bodyPr/>
          <a:lstStyle/>
          <a:p>
            <a:pPr algn="l">
              <a:buFont typeface="+mj-lt"/>
              <a:buAutoNum type="arabicPeriod"/>
            </a:pPr>
            <a:r>
              <a:rPr lang="en-US" sz="2400" b="1" i="0" dirty="0">
                <a:solidFill>
                  <a:schemeClr val="tx1"/>
                </a:solidFill>
                <a:effectLst/>
                <a:latin typeface="-apple-system"/>
              </a:rPr>
              <a:t>Cognitive load</a:t>
            </a:r>
            <a:r>
              <a:rPr lang="en-US" sz="2400" b="0" i="0" dirty="0">
                <a:solidFill>
                  <a:schemeClr val="tx1"/>
                </a:solidFill>
                <a:effectLst/>
                <a:latin typeface="-apple-system"/>
              </a:rPr>
              <a:t>: How does VR affect cognitive load between low, medium and high- level algebraic math skill tasks?</a:t>
            </a:r>
          </a:p>
          <a:p>
            <a:pPr algn="l">
              <a:buFont typeface="+mj-lt"/>
              <a:buAutoNum type="arabicPeriod"/>
            </a:pPr>
            <a:r>
              <a:rPr lang="en-US" sz="2400" b="1" i="0" dirty="0">
                <a:solidFill>
                  <a:schemeClr val="tx1"/>
                </a:solidFill>
                <a:effectLst/>
                <a:latin typeface="-apple-system"/>
              </a:rPr>
              <a:t>Performance/Perception</a:t>
            </a:r>
            <a:r>
              <a:rPr lang="en-US" sz="2400" b="0" i="0" dirty="0">
                <a:solidFill>
                  <a:schemeClr val="tx1"/>
                </a:solidFill>
                <a:effectLst/>
                <a:latin typeface="-apple-system"/>
              </a:rPr>
              <a:t>: What is the difference in situational awareness (SA) measured by response time and accuracy based upon the algebraic math skill task in VR?</a:t>
            </a:r>
          </a:p>
          <a:p>
            <a:pPr algn="l">
              <a:buFont typeface="+mj-lt"/>
              <a:buAutoNum type="arabicPeriod"/>
            </a:pPr>
            <a:r>
              <a:rPr lang="en-US" sz="2400" b="1" i="0" dirty="0">
                <a:solidFill>
                  <a:schemeClr val="tx1"/>
                </a:solidFill>
                <a:effectLst/>
                <a:latin typeface="-apple-system"/>
              </a:rPr>
              <a:t>Complexity</a:t>
            </a:r>
            <a:r>
              <a:rPr lang="en-US" sz="2400" b="0" i="0" dirty="0">
                <a:solidFill>
                  <a:schemeClr val="tx1"/>
                </a:solidFill>
                <a:effectLst/>
                <a:latin typeface="-apple-system"/>
              </a:rPr>
              <a:t>: How does VR affect how participants handle the difference between low- and high-level complexity of algebraic math skill tasks?</a:t>
            </a:r>
          </a:p>
          <a:p>
            <a:pPr algn="l">
              <a:buFont typeface="+mj-lt"/>
              <a:buAutoNum type="arabicPeriod"/>
            </a:pPr>
            <a:r>
              <a:rPr lang="en-US" sz="2400" b="1" i="0" dirty="0">
                <a:solidFill>
                  <a:schemeClr val="tx1"/>
                </a:solidFill>
                <a:effectLst/>
                <a:latin typeface="-apple-system"/>
              </a:rPr>
              <a:t>(For Future Considerations) Practical Application</a:t>
            </a:r>
            <a:r>
              <a:rPr lang="en-US" sz="2400" b="0" i="0" dirty="0">
                <a:solidFill>
                  <a:schemeClr val="tx1"/>
                </a:solidFill>
                <a:effectLst/>
                <a:latin typeface="-apple-system"/>
              </a:rPr>
              <a:t>: How does VR help learners understand algebraic skills and their transfer between similar and distinct applications? (between classroom and practical applications)</a:t>
            </a:r>
          </a:p>
          <a:p>
            <a:endParaRPr lang="en-US" dirty="0"/>
          </a:p>
        </p:txBody>
      </p:sp>
    </p:spTree>
    <p:extLst>
      <p:ext uri="{BB962C8B-B14F-4D97-AF65-F5344CB8AC3E}">
        <p14:creationId xmlns:p14="http://schemas.microsoft.com/office/powerpoint/2010/main" val="191179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F873-61B0-47D9-BDF8-AF41067E479A}"/>
              </a:ext>
            </a:extLst>
          </p:cNvPr>
          <p:cNvSpPr>
            <a:spLocks noGrp="1"/>
          </p:cNvSpPr>
          <p:nvPr>
            <p:ph type="title"/>
          </p:nvPr>
        </p:nvSpPr>
        <p:spPr>
          <a:xfrm>
            <a:off x="1038225" y="190500"/>
            <a:ext cx="9829800" cy="1143000"/>
          </a:xfrm>
        </p:spPr>
        <p:txBody>
          <a:bodyPr/>
          <a:lstStyle/>
          <a:p>
            <a:pPr algn="ctr"/>
            <a:r>
              <a:rPr lang="en-US" dirty="0"/>
              <a:t>How: Our Hypotheses</a:t>
            </a:r>
          </a:p>
        </p:txBody>
      </p:sp>
      <p:sp>
        <p:nvSpPr>
          <p:cNvPr id="3" name="Content Placeholder 2">
            <a:extLst>
              <a:ext uri="{FF2B5EF4-FFF2-40B4-BE49-F238E27FC236}">
                <a16:creationId xmlns:a16="http://schemas.microsoft.com/office/drawing/2014/main" id="{4EA04B78-28BC-4BEB-BEF9-74ACF20D829B}"/>
              </a:ext>
            </a:extLst>
          </p:cNvPr>
          <p:cNvSpPr>
            <a:spLocks noGrp="1"/>
          </p:cNvSpPr>
          <p:nvPr>
            <p:ph idx="1"/>
          </p:nvPr>
        </p:nvSpPr>
        <p:spPr>
          <a:xfrm>
            <a:off x="990600" y="1828800"/>
            <a:ext cx="10439400" cy="4267200"/>
          </a:xfrm>
        </p:spPr>
        <p:txBody>
          <a:bodyPr>
            <a:normAutofit lnSpcReduction="10000"/>
          </a:bodyPr>
          <a:lstStyle/>
          <a:p>
            <a:pPr rtl="0">
              <a:spcBef>
                <a:spcPts val="1200"/>
              </a:spcBef>
              <a:spcAft>
                <a:spcPts val="0"/>
              </a:spcAft>
            </a:pPr>
            <a:r>
              <a:rPr lang="en-US" sz="2400" b="1" i="0" u="none" strike="noStrike" dirty="0">
                <a:solidFill>
                  <a:schemeClr val="tx1"/>
                </a:solidFill>
                <a:effectLst/>
              </a:rPr>
              <a:t>Cognitive Load</a:t>
            </a:r>
            <a:r>
              <a:rPr lang="en-US" sz="2400" b="0" i="0" u="none" strike="noStrike" dirty="0">
                <a:solidFill>
                  <a:schemeClr val="tx1"/>
                </a:solidFill>
                <a:effectLst/>
              </a:rPr>
              <a:t>: There will be a statistically significant difference in cognitive load, such that the VR condition will have lower NASA-TLX scores than the traditional paper format. </a:t>
            </a:r>
          </a:p>
          <a:p>
            <a:pPr rtl="0">
              <a:spcBef>
                <a:spcPts val="1200"/>
              </a:spcBef>
              <a:spcAft>
                <a:spcPts val="0"/>
              </a:spcAft>
            </a:pPr>
            <a:endParaRPr lang="en-US" sz="2400" b="0" dirty="0">
              <a:solidFill>
                <a:schemeClr val="tx1"/>
              </a:solidFill>
              <a:effectLst/>
            </a:endParaRPr>
          </a:p>
          <a:p>
            <a:pPr rtl="0">
              <a:spcBef>
                <a:spcPts val="0"/>
              </a:spcBef>
              <a:spcAft>
                <a:spcPts val="0"/>
              </a:spcAft>
            </a:pPr>
            <a:r>
              <a:rPr lang="en-US" sz="2400" b="1" i="0" u="none" strike="noStrike" dirty="0">
                <a:solidFill>
                  <a:schemeClr val="tx1"/>
                </a:solidFill>
                <a:effectLst/>
              </a:rPr>
              <a:t>Performance</a:t>
            </a:r>
            <a:r>
              <a:rPr lang="en-US" sz="2400" b="0" i="0" u="none" strike="noStrike" dirty="0">
                <a:solidFill>
                  <a:schemeClr val="tx1"/>
                </a:solidFill>
                <a:effectLst/>
              </a:rPr>
              <a:t>: There will be a statistically significant difference as measured by performance (</a:t>
            </a:r>
            <a:r>
              <a:rPr lang="en-US" sz="2400" b="0" i="0" u="none" strike="noStrike" dirty="0" err="1">
                <a:solidFill>
                  <a:schemeClr val="tx1"/>
                </a:solidFill>
                <a:effectLst/>
              </a:rPr>
              <a:t>ie</a:t>
            </a:r>
            <a:r>
              <a:rPr lang="en-US" sz="2400" b="0" i="0" u="none" strike="noStrike" dirty="0">
                <a:solidFill>
                  <a:schemeClr val="tx1"/>
                </a:solidFill>
                <a:effectLst/>
              </a:rPr>
              <a:t>: response time and time on task) that under the VR condition due to ease of use, reduction of cognitive load, and improved spatial awareness.</a:t>
            </a:r>
          </a:p>
          <a:p>
            <a:pPr rtl="0">
              <a:spcBef>
                <a:spcPts val="0"/>
              </a:spcBef>
              <a:spcAft>
                <a:spcPts val="0"/>
              </a:spcAft>
            </a:pPr>
            <a:endParaRPr lang="en-US" sz="2400" b="0" dirty="0">
              <a:solidFill>
                <a:schemeClr val="tx1"/>
              </a:solidFill>
              <a:effectLst/>
            </a:endParaRPr>
          </a:p>
          <a:p>
            <a:r>
              <a:rPr lang="en-US" sz="2400" b="1" i="0" u="none" strike="noStrike" dirty="0">
                <a:solidFill>
                  <a:schemeClr val="tx1"/>
                </a:solidFill>
                <a:effectLst/>
              </a:rPr>
              <a:t>Complexity:</a:t>
            </a:r>
            <a:r>
              <a:rPr lang="en-US" sz="2400" b="0" i="0" u="none" strike="noStrike" dirty="0">
                <a:solidFill>
                  <a:schemeClr val="tx1"/>
                </a:solidFill>
                <a:effectLst/>
              </a:rPr>
              <a:t> There will be a statistically significant difference between high and low complexity scores based on performance parameters under the VR condition</a:t>
            </a:r>
            <a:r>
              <a:rPr lang="en-US" sz="2200" b="0" i="0" u="none" strike="noStrike" dirty="0">
                <a:solidFill>
                  <a:schemeClr val="tx1"/>
                </a:solidFill>
                <a:effectLst/>
              </a:rPr>
              <a:t>. </a:t>
            </a:r>
            <a:endParaRPr lang="en-US" sz="2200" dirty="0">
              <a:solidFill>
                <a:schemeClr val="tx1"/>
              </a:solidFill>
            </a:endParaRPr>
          </a:p>
        </p:txBody>
      </p:sp>
    </p:spTree>
    <p:extLst>
      <p:ext uri="{BB962C8B-B14F-4D97-AF65-F5344CB8AC3E}">
        <p14:creationId xmlns:p14="http://schemas.microsoft.com/office/powerpoint/2010/main" val="109918580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43</TotalTime>
  <Words>1363</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Arial,Sans-Serif</vt:lpstr>
      <vt:lpstr>Candara</vt:lpstr>
      <vt:lpstr>Candara (Body)</vt:lpstr>
      <vt:lpstr>Consolas</vt:lpstr>
      <vt:lpstr>Symbol</vt:lpstr>
      <vt:lpstr>Tech Computer 16x9</vt:lpstr>
      <vt:lpstr>Virtual Reality and Algebraic Visualizations</vt:lpstr>
      <vt:lpstr>Background &amp; Purpose of Study</vt:lpstr>
      <vt:lpstr>Problem Statement</vt:lpstr>
      <vt:lpstr>Justification: Why Algebra? </vt:lpstr>
      <vt:lpstr>Justification: Why VR? </vt:lpstr>
      <vt:lpstr>Example Problems:           Algebraic formula manipulation</vt:lpstr>
      <vt:lpstr>How: Research Methods</vt:lpstr>
      <vt:lpstr>How: Our Research Questions</vt:lpstr>
      <vt:lpstr>How: Our Hypotheses</vt:lpstr>
      <vt:lpstr>Storyboarding Prototype</vt:lpstr>
      <vt:lpstr>References/Resources</vt:lpstr>
      <vt:lpstr>Thank you....any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and Algebraic Visualizations</dc:title>
  <dc:creator>Sandy Avila</dc:creator>
  <cp:lastModifiedBy>Sandy Avila</cp:lastModifiedBy>
  <cp:revision>2</cp:revision>
  <dcterms:created xsi:type="dcterms:W3CDTF">2020-10-07T21:26:15Z</dcterms:created>
  <dcterms:modified xsi:type="dcterms:W3CDTF">2020-10-14T21:13:08Z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