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5" r:id="rId2"/>
    <p:sldId id="296" r:id="rId3"/>
    <p:sldId id="278" r:id="rId4"/>
    <p:sldId id="279" r:id="rId5"/>
    <p:sldId id="280" r:id="rId6"/>
    <p:sldId id="281" r:id="rId7"/>
    <p:sldId id="282" r:id="rId8"/>
    <p:sldId id="283" r:id="rId9"/>
    <p:sldId id="284" r:id="rId10"/>
    <p:sldId id="285" r:id="rId11"/>
    <p:sldId id="288" r:id="rId12"/>
    <p:sldId id="289" r:id="rId13"/>
    <p:sldId id="286" r:id="rId14"/>
    <p:sldId id="290" r:id="rId15"/>
    <p:sldId id="291" r:id="rId16"/>
    <p:sldId id="292" r:id="rId17"/>
    <p:sldId id="287" r:id="rId18"/>
    <p:sldId id="293" r:id="rId19"/>
    <p:sldId id="294" r:id="rId20"/>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76E9D-84F1-441B-B874-CCBCE9FF7651}" type="datetimeFigureOut">
              <a:rPr lang="lt-LT" smtClean="0"/>
              <a:t>2025-01-22</a:t>
            </a:fld>
            <a:endParaRPr lang="lt-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C4F36-7729-4DD2-82C1-A5A3570C5B86}" type="slidenum">
              <a:rPr lang="lt-LT" smtClean="0"/>
              <a:t>‹#›</a:t>
            </a:fld>
            <a:endParaRPr lang="lt-LT"/>
          </a:p>
        </p:txBody>
      </p:sp>
    </p:spTree>
    <p:extLst>
      <p:ext uri="{BB962C8B-B14F-4D97-AF65-F5344CB8AC3E}">
        <p14:creationId xmlns:p14="http://schemas.microsoft.com/office/powerpoint/2010/main" val="329978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3BAE-6BB3-2C35-57FE-A90B14437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a:extLst>
              <a:ext uri="{FF2B5EF4-FFF2-40B4-BE49-F238E27FC236}">
                <a16:creationId xmlns:a16="http://schemas.microsoft.com/office/drawing/2014/main" id="{57DD37B9-B317-A206-DBA4-53475BD6B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a:extLst>
              <a:ext uri="{FF2B5EF4-FFF2-40B4-BE49-F238E27FC236}">
                <a16:creationId xmlns:a16="http://schemas.microsoft.com/office/drawing/2014/main" id="{9D3DC55D-C403-C774-47FA-E78652CFF2FA}"/>
              </a:ext>
            </a:extLst>
          </p:cNvPr>
          <p:cNvSpPr>
            <a:spLocks noGrp="1"/>
          </p:cNvSpPr>
          <p:nvPr>
            <p:ph type="dt" sz="half" idx="10"/>
          </p:nvPr>
        </p:nvSpPr>
        <p:spPr/>
        <p:txBody>
          <a:bodyPr/>
          <a:lstStyle/>
          <a:p>
            <a:fld id="{DD8090C3-AFAF-4191-9109-6E4E72F98DE1}" type="datetime1">
              <a:rPr lang="lt-LT" smtClean="0"/>
              <a:t>2025-01-22</a:t>
            </a:fld>
            <a:endParaRPr lang="lt-LT"/>
          </a:p>
        </p:txBody>
      </p:sp>
      <p:sp>
        <p:nvSpPr>
          <p:cNvPr id="5" name="Footer Placeholder 4">
            <a:extLst>
              <a:ext uri="{FF2B5EF4-FFF2-40B4-BE49-F238E27FC236}">
                <a16:creationId xmlns:a16="http://schemas.microsoft.com/office/drawing/2014/main" id="{B7C3C042-2933-A95C-57CE-85FB8BA53C85}"/>
              </a:ext>
            </a:extLst>
          </p:cNvPr>
          <p:cNvSpPr>
            <a:spLocks noGrp="1"/>
          </p:cNvSpPr>
          <p:nvPr>
            <p:ph type="ftr" sz="quarter" idx="11"/>
          </p:nvPr>
        </p:nvSpPr>
        <p:spPr/>
        <p:txBody>
          <a:body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B0C3FA0E-190C-3885-989B-FF5DED536E5D}"/>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31695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3B1C-2770-BA20-694D-0DE752169327}"/>
              </a:ext>
            </a:extLst>
          </p:cNvPr>
          <p:cNvSpPr>
            <a:spLocks noGrp="1"/>
          </p:cNvSpPr>
          <p:nvPr>
            <p:ph type="title"/>
          </p:nvPr>
        </p:nvSpPr>
        <p:spPr/>
        <p:txBody>
          <a:bodyPr/>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02D7EE40-E2E7-FB43-AF47-AFA152A92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BF74D5DE-48EE-2275-ED37-990E037E87E2}"/>
              </a:ext>
            </a:extLst>
          </p:cNvPr>
          <p:cNvSpPr>
            <a:spLocks noGrp="1"/>
          </p:cNvSpPr>
          <p:nvPr>
            <p:ph type="dt" sz="half" idx="10"/>
          </p:nvPr>
        </p:nvSpPr>
        <p:spPr/>
        <p:txBody>
          <a:bodyPr/>
          <a:lstStyle/>
          <a:p>
            <a:fld id="{4EAD19EF-04FA-4DE6-AA7D-6A861592D776}" type="datetime1">
              <a:rPr lang="lt-LT" smtClean="0"/>
              <a:t>2025-01-22</a:t>
            </a:fld>
            <a:endParaRPr lang="lt-LT"/>
          </a:p>
        </p:txBody>
      </p:sp>
      <p:sp>
        <p:nvSpPr>
          <p:cNvPr id="5" name="Footer Placeholder 4">
            <a:extLst>
              <a:ext uri="{FF2B5EF4-FFF2-40B4-BE49-F238E27FC236}">
                <a16:creationId xmlns:a16="http://schemas.microsoft.com/office/drawing/2014/main" id="{7F6EAD2F-EAD1-1556-50D5-02BD93E645AC}"/>
              </a:ext>
            </a:extLst>
          </p:cNvPr>
          <p:cNvSpPr>
            <a:spLocks noGrp="1"/>
          </p:cNvSpPr>
          <p:nvPr>
            <p:ph type="ftr" sz="quarter" idx="11"/>
          </p:nvPr>
        </p:nvSpPr>
        <p:spPr/>
        <p:txBody>
          <a:body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0CE185F3-C5AC-2568-3989-897218C7A09C}"/>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272092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7B4A9-65CC-BF2E-CE7C-D0CF29A26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EC749287-F809-0D96-DD46-38D9B5554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1048D831-4CFF-FA84-CEF3-BAB021CD7301}"/>
              </a:ext>
            </a:extLst>
          </p:cNvPr>
          <p:cNvSpPr>
            <a:spLocks noGrp="1"/>
          </p:cNvSpPr>
          <p:nvPr>
            <p:ph type="dt" sz="half" idx="10"/>
          </p:nvPr>
        </p:nvSpPr>
        <p:spPr/>
        <p:txBody>
          <a:bodyPr/>
          <a:lstStyle/>
          <a:p>
            <a:fld id="{D1287A01-6631-4C1A-A8DC-2799034B0395}" type="datetime1">
              <a:rPr lang="lt-LT" smtClean="0"/>
              <a:t>2025-01-22</a:t>
            </a:fld>
            <a:endParaRPr lang="lt-LT"/>
          </a:p>
        </p:txBody>
      </p:sp>
      <p:sp>
        <p:nvSpPr>
          <p:cNvPr id="5" name="Footer Placeholder 4">
            <a:extLst>
              <a:ext uri="{FF2B5EF4-FFF2-40B4-BE49-F238E27FC236}">
                <a16:creationId xmlns:a16="http://schemas.microsoft.com/office/drawing/2014/main" id="{8639ACA7-DC5A-84A4-9F3C-C1364EC39777}"/>
              </a:ext>
            </a:extLst>
          </p:cNvPr>
          <p:cNvSpPr>
            <a:spLocks noGrp="1"/>
          </p:cNvSpPr>
          <p:nvPr>
            <p:ph type="ftr" sz="quarter" idx="11"/>
          </p:nvPr>
        </p:nvSpPr>
        <p:spPr/>
        <p:txBody>
          <a:body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6CEA0A35-AD69-44B7-0062-2348545D3257}"/>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347529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613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AE8A-CAA2-9FB7-AC65-D77BE9F618CE}"/>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C8D24469-DD91-A697-36E3-8489834B1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90425EC6-7BF9-A945-8AF1-F000C703C78D}"/>
              </a:ext>
            </a:extLst>
          </p:cNvPr>
          <p:cNvSpPr>
            <a:spLocks noGrp="1"/>
          </p:cNvSpPr>
          <p:nvPr>
            <p:ph type="dt" sz="half" idx="10"/>
          </p:nvPr>
        </p:nvSpPr>
        <p:spPr/>
        <p:txBody>
          <a:bodyPr/>
          <a:lstStyle/>
          <a:p>
            <a:fld id="{4BAAF74E-9823-4006-98C5-2EC980B35F0F}" type="datetime1">
              <a:rPr lang="lt-LT" smtClean="0"/>
              <a:t>2025-01-22</a:t>
            </a:fld>
            <a:endParaRPr lang="lt-LT"/>
          </a:p>
        </p:txBody>
      </p:sp>
      <p:sp>
        <p:nvSpPr>
          <p:cNvPr id="5" name="Footer Placeholder 4">
            <a:extLst>
              <a:ext uri="{FF2B5EF4-FFF2-40B4-BE49-F238E27FC236}">
                <a16:creationId xmlns:a16="http://schemas.microsoft.com/office/drawing/2014/main" id="{8842CC36-785A-C927-BC56-136D3BD20194}"/>
              </a:ext>
            </a:extLst>
          </p:cNvPr>
          <p:cNvSpPr>
            <a:spLocks noGrp="1"/>
          </p:cNvSpPr>
          <p:nvPr>
            <p:ph type="ftr" sz="quarter" idx="11"/>
          </p:nvPr>
        </p:nvSpPr>
        <p:spPr/>
        <p:txBody>
          <a:body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EF6F2C7F-3C12-97C5-84D7-99E4BC265DBC}"/>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8094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DD87-36D3-DEBC-F1A5-B5D2DC0F1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a:extLst>
              <a:ext uri="{FF2B5EF4-FFF2-40B4-BE49-F238E27FC236}">
                <a16:creationId xmlns:a16="http://schemas.microsoft.com/office/drawing/2014/main" id="{572D1BEF-D5A9-3B38-860A-1B6E179FA0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C51C3-B827-E5A7-A4D1-0B53F8712D98}"/>
              </a:ext>
            </a:extLst>
          </p:cNvPr>
          <p:cNvSpPr>
            <a:spLocks noGrp="1"/>
          </p:cNvSpPr>
          <p:nvPr>
            <p:ph type="dt" sz="half" idx="10"/>
          </p:nvPr>
        </p:nvSpPr>
        <p:spPr/>
        <p:txBody>
          <a:bodyPr/>
          <a:lstStyle/>
          <a:p>
            <a:fld id="{F03A038A-F9E3-429F-A299-52346D7B5364}" type="datetime1">
              <a:rPr lang="lt-LT" smtClean="0"/>
              <a:t>2025-01-22</a:t>
            </a:fld>
            <a:endParaRPr lang="lt-LT"/>
          </a:p>
        </p:txBody>
      </p:sp>
      <p:sp>
        <p:nvSpPr>
          <p:cNvPr id="5" name="Footer Placeholder 4">
            <a:extLst>
              <a:ext uri="{FF2B5EF4-FFF2-40B4-BE49-F238E27FC236}">
                <a16:creationId xmlns:a16="http://schemas.microsoft.com/office/drawing/2014/main" id="{B9FA9373-327A-ACAE-7CFA-E6148C5F99BD}"/>
              </a:ext>
            </a:extLst>
          </p:cNvPr>
          <p:cNvSpPr>
            <a:spLocks noGrp="1"/>
          </p:cNvSpPr>
          <p:nvPr>
            <p:ph type="ftr" sz="quarter" idx="11"/>
          </p:nvPr>
        </p:nvSpPr>
        <p:spPr/>
        <p:txBody>
          <a:body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7A172D31-352A-0B35-64CC-8428E999A4DF}"/>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102513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1DBD-C3BA-7313-7BF2-EAC1A091CFAE}"/>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07876CF3-5856-9893-AFDA-0D5F30EE1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a:extLst>
              <a:ext uri="{FF2B5EF4-FFF2-40B4-BE49-F238E27FC236}">
                <a16:creationId xmlns:a16="http://schemas.microsoft.com/office/drawing/2014/main" id="{928D352D-617C-6D06-9685-9CEB686F18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a:extLst>
              <a:ext uri="{FF2B5EF4-FFF2-40B4-BE49-F238E27FC236}">
                <a16:creationId xmlns:a16="http://schemas.microsoft.com/office/drawing/2014/main" id="{E331B190-0D58-89EC-C4FA-8493ED23C9E8}"/>
              </a:ext>
            </a:extLst>
          </p:cNvPr>
          <p:cNvSpPr>
            <a:spLocks noGrp="1"/>
          </p:cNvSpPr>
          <p:nvPr>
            <p:ph type="dt" sz="half" idx="10"/>
          </p:nvPr>
        </p:nvSpPr>
        <p:spPr/>
        <p:txBody>
          <a:bodyPr/>
          <a:lstStyle/>
          <a:p>
            <a:fld id="{CF4F3684-1517-4E5A-B2FE-38EF4BDC1C3B}" type="datetime1">
              <a:rPr lang="lt-LT" smtClean="0"/>
              <a:t>2025-01-22</a:t>
            </a:fld>
            <a:endParaRPr lang="lt-LT"/>
          </a:p>
        </p:txBody>
      </p:sp>
      <p:sp>
        <p:nvSpPr>
          <p:cNvPr id="6" name="Footer Placeholder 5">
            <a:extLst>
              <a:ext uri="{FF2B5EF4-FFF2-40B4-BE49-F238E27FC236}">
                <a16:creationId xmlns:a16="http://schemas.microsoft.com/office/drawing/2014/main" id="{737B83DC-029E-3076-8419-6CE80ACC8297}"/>
              </a:ext>
            </a:extLst>
          </p:cNvPr>
          <p:cNvSpPr>
            <a:spLocks noGrp="1"/>
          </p:cNvSpPr>
          <p:nvPr>
            <p:ph type="ftr" sz="quarter" idx="11"/>
          </p:nvPr>
        </p:nvSpPr>
        <p:spPr/>
        <p:txBody>
          <a:bodyPr/>
          <a:lstStyle/>
          <a:p>
            <a:r>
              <a:rPr lang="lt-LT"/>
              <a:t>Dirbtinio intelekto metodų taikymas strateginiams, Laurinaitis T., 2025</a:t>
            </a:r>
          </a:p>
        </p:txBody>
      </p:sp>
      <p:sp>
        <p:nvSpPr>
          <p:cNvPr id="7" name="Slide Number Placeholder 6">
            <a:extLst>
              <a:ext uri="{FF2B5EF4-FFF2-40B4-BE49-F238E27FC236}">
                <a16:creationId xmlns:a16="http://schemas.microsoft.com/office/drawing/2014/main" id="{50FFF401-C80A-7210-2396-CDE5B01EF66B}"/>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361501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EB23-21DE-159E-61C1-2411CAF12667}"/>
              </a:ext>
            </a:extLst>
          </p:cNvPr>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a:extLst>
              <a:ext uri="{FF2B5EF4-FFF2-40B4-BE49-F238E27FC236}">
                <a16:creationId xmlns:a16="http://schemas.microsoft.com/office/drawing/2014/main" id="{C99A97DF-9608-B93B-EEBF-8BF6EF98A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81E87-7E48-97C0-47CA-59E09D3D38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a:extLst>
              <a:ext uri="{FF2B5EF4-FFF2-40B4-BE49-F238E27FC236}">
                <a16:creationId xmlns:a16="http://schemas.microsoft.com/office/drawing/2014/main" id="{AB6166D2-CB00-E171-B7EB-24D05A43B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47171-B5EC-7F00-35E7-491750021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a:extLst>
              <a:ext uri="{FF2B5EF4-FFF2-40B4-BE49-F238E27FC236}">
                <a16:creationId xmlns:a16="http://schemas.microsoft.com/office/drawing/2014/main" id="{F692B71D-4797-8137-3840-D4ECE22F2C32}"/>
              </a:ext>
            </a:extLst>
          </p:cNvPr>
          <p:cNvSpPr>
            <a:spLocks noGrp="1"/>
          </p:cNvSpPr>
          <p:nvPr>
            <p:ph type="dt" sz="half" idx="10"/>
          </p:nvPr>
        </p:nvSpPr>
        <p:spPr/>
        <p:txBody>
          <a:bodyPr/>
          <a:lstStyle/>
          <a:p>
            <a:fld id="{56AE96C7-E221-4DB2-80F6-F645B98C7032}" type="datetime1">
              <a:rPr lang="lt-LT" smtClean="0"/>
              <a:t>2025-01-22</a:t>
            </a:fld>
            <a:endParaRPr lang="lt-LT"/>
          </a:p>
        </p:txBody>
      </p:sp>
      <p:sp>
        <p:nvSpPr>
          <p:cNvPr id="8" name="Footer Placeholder 7">
            <a:extLst>
              <a:ext uri="{FF2B5EF4-FFF2-40B4-BE49-F238E27FC236}">
                <a16:creationId xmlns:a16="http://schemas.microsoft.com/office/drawing/2014/main" id="{CA74DF38-82C5-4F52-3610-0F0E70148F82}"/>
              </a:ext>
            </a:extLst>
          </p:cNvPr>
          <p:cNvSpPr>
            <a:spLocks noGrp="1"/>
          </p:cNvSpPr>
          <p:nvPr>
            <p:ph type="ftr" sz="quarter" idx="11"/>
          </p:nvPr>
        </p:nvSpPr>
        <p:spPr/>
        <p:txBody>
          <a:bodyPr/>
          <a:lstStyle/>
          <a:p>
            <a:r>
              <a:rPr lang="lt-LT"/>
              <a:t>Dirbtinio intelekto metodų taikymas strateginiams, Laurinaitis T., 2025</a:t>
            </a:r>
          </a:p>
        </p:txBody>
      </p:sp>
      <p:sp>
        <p:nvSpPr>
          <p:cNvPr id="9" name="Slide Number Placeholder 8">
            <a:extLst>
              <a:ext uri="{FF2B5EF4-FFF2-40B4-BE49-F238E27FC236}">
                <a16:creationId xmlns:a16="http://schemas.microsoft.com/office/drawing/2014/main" id="{E17CB074-49F2-5B6B-8945-2F4B53AA836B}"/>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409466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EF87-A222-AE79-DEA1-871B9D9C4EDC}"/>
              </a:ext>
            </a:extLst>
          </p:cNvPr>
          <p:cNvSpPr>
            <a:spLocks noGrp="1"/>
          </p:cNvSpPr>
          <p:nvPr>
            <p:ph type="title"/>
          </p:nvPr>
        </p:nvSpPr>
        <p:spPr/>
        <p:txBody>
          <a:bodyPr/>
          <a:lstStyle/>
          <a:p>
            <a:r>
              <a:rPr lang="en-US"/>
              <a:t>Click to edit Master title style</a:t>
            </a:r>
            <a:endParaRPr lang="lt-LT"/>
          </a:p>
        </p:txBody>
      </p:sp>
      <p:sp>
        <p:nvSpPr>
          <p:cNvPr id="3" name="Date Placeholder 2">
            <a:extLst>
              <a:ext uri="{FF2B5EF4-FFF2-40B4-BE49-F238E27FC236}">
                <a16:creationId xmlns:a16="http://schemas.microsoft.com/office/drawing/2014/main" id="{766B23A4-2D44-BC6F-2951-4A88BF2A59B4}"/>
              </a:ext>
            </a:extLst>
          </p:cNvPr>
          <p:cNvSpPr>
            <a:spLocks noGrp="1"/>
          </p:cNvSpPr>
          <p:nvPr>
            <p:ph type="dt" sz="half" idx="10"/>
          </p:nvPr>
        </p:nvSpPr>
        <p:spPr/>
        <p:txBody>
          <a:bodyPr/>
          <a:lstStyle/>
          <a:p>
            <a:fld id="{A19B5703-A1E0-47D3-8AC6-C841193CD6A9}" type="datetime1">
              <a:rPr lang="lt-LT" smtClean="0"/>
              <a:t>2025-01-22</a:t>
            </a:fld>
            <a:endParaRPr lang="lt-LT"/>
          </a:p>
        </p:txBody>
      </p:sp>
      <p:sp>
        <p:nvSpPr>
          <p:cNvPr id="4" name="Footer Placeholder 3">
            <a:extLst>
              <a:ext uri="{FF2B5EF4-FFF2-40B4-BE49-F238E27FC236}">
                <a16:creationId xmlns:a16="http://schemas.microsoft.com/office/drawing/2014/main" id="{5E0ECF28-C5DE-F3E1-D63B-C15CC35FB4E0}"/>
              </a:ext>
            </a:extLst>
          </p:cNvPr>
          <p:cNvSpPr>
            <a:spLocks noGrp="1"/>
          </p:cNvSpPr>
          <p:nvPr>
            <p:ph type="ftr" sz="quarter" idx="11"/>
          </p:nvPr>
        </p:nvSpPr>
        <p:spPr/>
        <p:txBody>
          <a:bodyPr/>
          <a:lstStyle/>
          <a:p>
            <a:r>
              <a:rPr lang="lt-LT"/>
              <a:t>Dirbtinio intelekto metodų taikymas strateginiams, Laurinaitis T., 2025</a:t>
            </a:r>
          </a:p>
        </p:txBody>
      </p:sp>
      <p:sp>
        <p:nvSpPr>
          <p:cNvPr id="5" name="Slide Number Placeholder 4">
            <a:extLst>
              <a:ext uri="{FF2B5EF4-FFF2-40B4-BE49-F238E27FC236}">
                <a16:creationId xmlns:a16="http://schemas.microsoft.com/office/drawing/2014/main" id="{72F4396F-AC16-566D-2985-FFD3124BBE97}"/>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30389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1E1DA-B368-0797-1B34-E97F240068A6}"/>
              </a:ext>
            </a:extLst>
          </p:cNvPr>
          <p:cNvSpPr>
            <a:spLocks noGrp="1"/>
          </p:cNvSpPr>
          <p:nvPr>
            <p:ph type="dt" sz="half" idx="10"/>
          </p:nvPr>
        </p:nvSpPr>
        <p:spPr/>
        <p:txBody>
          <a:bodyPr/>
          <a:lstStyle/>
          <a:p>
            <a:fld id="{A0D26951-49FD-4AE0-8007-D3F371E18811}" type="datetime1">
              <a:rPr lang="lt-LT" smtClean="0"/>
              <a:t>2025-01-22</a:t>
            </a:fld>
            <a:endParaRPr lang="lt-LT"/>
          </a:p>
        </p:txBody>
      </p:sp>
      <p:sp>
        <p:nvSpPr>
          <p:cNvPr id="3" name="Footer Placeholder 2">
            <a:extLst>
              <a:ext uri="{FF2B5EF4-FFF2-40B4-BE49-F238E27FC236}">
                <a16:creationId xmlns:a16="http://schemas.microsoft.com/office/drawing/2014/main" id="{F54B0108-34F9-B08F-0802-C81C6352029C}"/>
              </a:ext>
            </a:extLst>
          </p:cNvPr>
          <p:cNvSpPr>
            <a:spLocks noGrp="1"/>
          </p:cNvSpPr>
          <p:nvPr>
            <p:ph type="ftr" sz="quarter" idx="11"/>
          </p:nvPr>
        </p:nvSpPr>
        <p:spPr/>
        <p:txBody>
          <a:bodyPr/>
          <a:lstStyle/>
          <a:p>
            <a:r>
              <a:rPr lang="lt-LT"/>
              <a:t>Dirbtinio intelekto metodų taikymas strateginiams, Laurinaitis T., 2025</a:t>
            </a:r>
          </a:p>
        </p:txBody>
      </p:sp>
      <p:sp>
        <p:nvSpPr>
          <p:cNvPr id="4" name="Slide Number Placeholder 3">
            <a:extLst>
              <a:ext uri="{FF2B5EF4-FFF2-40B4-BE49-F238E27FC236}">
                <a16:creationId xmlns:a16="http://schemas.microsoft.com/office/drawing/2014/main" id="{AF5DE9B4-DD2C-72E5-AAC0-29D7B097E7C6}"/>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20842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FB32-970F-E9AF-25CD-15A86F210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a:extLst>
              <a:ext uri="{FF2B5EF4-FFF2-40B4-BE49-F238E27FC236}">
                <a16:creationId xmlns:a16="http://schemas.microsoft.com/office/drawing/2014/main" id="{9CE15BC2-3E79-C4C2-4625-F6E9DCD7F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a:extLst>
              <a:ext uri="{FF2B5EF4-FFF2-40B4-BE49-F238E27FC236}">
                <a16:creationId xmlns:a16="http://schemas.microsoft.com/office/drawing/2014/main" id="{951093C9-E83B-29D6-E0CE-5A21D6128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CC643-CF5B-02A7-2729-C3E56D697B54}"/>
              </a:ext>
            </a:extLst>
          </p:cNvPr>
          <p:cNvSpPr>
            <a:spLocks noGrp="1"/>
          </p:cNvSpPr>
          <p:nvPr>
            <p:ph type="dt" sz="half" idx="10"/>
          </p:nvPr>
        </p:nvSpPr>
        <p:spPr/>
        <p:txBody>
          <a:bodyPr/>
          <a:lstStyle/>
          <a:p>
            <a:fld id="{3838D404-6ADE-4804-BF55-A1C7C70A1D03}" type="datetime1">
              <a:rPr lang="lt-LT" smtClean="0"/>
              <a:t>2025-01-22</a:t>
            </a:fld>
            <a:endParaRPr lang="lt-LT"/>
          </a:p>
        </p:txBody>
      </p:sp>
      <p:sp>
        <p:nvSpPr>
          <p:cNvPr id="6" name="Footer Placeholder 5">
            <a:extLst>
              <a:ext uri="{FF2B5EF4-FFF2-40B4-BE49-F238E27FC236}">
                <a16:creationId xmlns:a16="http://schemas.microsoft.com/office/drawing/2014/main" id="{977A0B42-9647-44A9-7636-AE499A67D21F}"/>
              </a:ext>
            </a:extLst>
          </p:cNvPr>
          <p:cNvSpPr>
            <a:spLocks noGrp="1"/>
          </p:cNvSpPr>
          <p:nvPr>
            <p:ph type="ftr" sz="quarter" idx="11"/>
          </p:nvPr>
        </p:nvSpPr>
        <p:spPr/>
        <p:txBody>
          <a:bodyPr/>
          <a:lstStyle/>
          <a:p>
            <a:r>
              <a:rPr lang="lt-LT"/>
              <a:t>Dirbtinio intelekto metodų taikymas strateginiams, Laurinaitis T., 2025</a:t>
            </a:r>
          </a:p>
        </p:txBody>
      </p:sp>
      <p:sp>
        <p:nvSpPr>
          <p:cNvPr id="7" name="Slide Number Placeholder 6">
            <a:extLst>
              <a:ext uri="{FF2B5EF4-FFF2-40B4-BE49-F238E27FC236}">
                <a16:creationId xmlns:a16="http://schemas.microsoft.com/office/drawing/2014/main" id="{6ED79786-D1AA-21D0-7A2E-20F74EDE5A82}"/>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376018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D07F-9386-B840-5731-4C3485EB1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a:extLst>
              <a:ext uri="{FF2B5EF4-FFF2-40B4-BE49-F238E27FC236}">
                <a16:creationId xmlns:a16="http://schemas.microsoft.com/office/drawing/2014/main" id="{4A8B02D3-F857-6E35-1E0F-B60BBC1C39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A6F9ACAC-1489-ED97-182C-7E02FBE31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4FE10-8360-CF8F-9A96-90FE41FFCC01}"/>
              </a:ext>
            </a:extLst>
          </p:cNvPr>
          <p:cNvSpPr>
            <a:spLocks noGrp="1"/>
          </p:cNvSpPr>
          <p:nvPr>
            <p:ph type="dt" sz="half" idx="10"/>
          </p:nvPr>
        </p:nvSpPr>
        <p:spPr/>
        <p:txBody>
          <a:bodyPr/>
          <a:lstStyle/>
          <a:p>
            <a:fld id="{28616F42-77A6-4A04-B64D-D8ECC6CE5ADC}" type="datetime1">
              <a:rPr lang="lt-LT" smtClean="0"/>
              <a:t>2025-01-22</a:t>
            </a:fld>
            <a:endParaRPr lang="lt-LT"/>
          </a:p>
        </p:txBody>
      </p:sp>
      <p:sp>
        <p:nvSpPr>
          <p:cNvPr id="6" name="Footer Placeholder 5">
            <a:extLst>
              <a:ext uri="{FF2B5EF4-FFF2-40B4-BE49-F238E27FC236}">
                <a16:creationId xmlns:a16="http://schemas.microsoft.com/office/drawing/2014/main" id="{6F6D9CAB-AA6B-191E-1F4D-998DF48592DC}"/>
              </a:ext>
            </a:extLst>
          </p:cNvPr>
          <p:cNvSpPr>
            <a:spLocks noGrp="1"/>
          </p:cNvSpPr>
          <p:nvPr>
            <p:ph type="ftr" sz="quarter" idx="11"/>
          </p:nvPr>
        </p:nvSpPr>
        <p:spPr/>
        <p:txBody>
          <a:bodyPr/>
          <a:lstStyle/>
          <a:p>
            <a:r>
              <a:rPr lang="lt-LT"/>
              <a:t>Dirbtinio intelekto metodų taikymas strateginiams, Laurinaitis T., 2025</a:t>
            </a:r>
          </a:p>
        </p:txBody>
      </p:sp>
      <p:sp>
        <p:nvSpPr>
          <p:cNvPr id="7" name="Slide Number Placeholder 6">
            <a:extLst>
              <a:ext uri="{FF2B5EF4-FFF2-40B4-BE49-F238E27FC236}">
                <a16:creationId xmlns:a16="http://schemas.microsoft.com/office/drawing/2014/main" id="{04F17908-BD14-5668-0227-F49E2ADCAD5C}"/>
              </a:ext>
            </a:extLst>
          </p:cNvPr>
          <p:cNvSpPr>
            <a:spLocks noGrp="1"/>
          </p:cNvSpPr>
          <p:nvPr>
            <p:ph type="sldNum" sz="quarter" idx="12"/>
          </p:nvPr>
        </p:nvSpPr>
        <p:spPr/>
        <p:txBody>
          <a:bodyPr/>
          <a:lstStyle/>
          <a:p>
            <a:fld id="{6797B342-6999-4441-BF37-81708C28A2E0}" type="slidenum">
              <a:rPr lang="lt-LT" smtClean="0"/>
              <a:t>‹#›</a:t>
            </a:fld>
            <a:endParaRPr lang="lt-LT"/>
          </a:p>
        </p:txBody>
      </p:sp>
    </p:spTree>
    <p:extLst>
      <p:ext uri="{BB962C8B-B14F-4D97-AF65-F5344CB8AC3E}">
        <p14:creationId xmlns:p14="http://schemas.microsoft.com/office/powerpoint/2010/main" val="64689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9842B-AA84-CB65-DE21-21201918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a:extLst>
              <a:ext uri="{FF2B5EF4-FFF2-40B4-BE49-F238E27FC236}">
                <a16:creationId xmlns:a16="http://schemas.microsoft.com/office/drawing/2014/main" id="{CC7BFC32-5B04-DB32-5ACF-10FEA39B6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CDCE574F-E234-663B-6E9A-77078C849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6D617-41D0-424B-98DA-DAC8ADAC93E9}" type="datetime1">
              <a:rPr lang="lt-LT" smtClean="0"/>
              <a:t>2025-01-22</a:t>
            </a:fld>
            <a:endParaRPr lang="lt-LT"/>
          </a:p>
        </p:txBody>
      </p:sp>
      <p:sp>
        <p:nvSpPr>
          <p:cNvPr id="5" name="Footer Placeholder 4">
            <a:extLst>
              <a:ext uri="{FF2B5EF4-FFF2-40B4-BE49-F238E27FC236}">
                <a16:creationId xmlns:a16="http://schemas.microsoft.com/office/drawing/2014/main" id="{458B4D8B-5C04-6AB9-CAED-03BC53322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lt-LT"/>
              <a:t>Dirbtinio intelekto metodų taikymas strateginiams, Laurinaitis T., 2025</a:t>
            </a:r>
          </a:p>
        </p:txBody>
      </p:sp>
      <p:sp>
        <p:nvSpPr>
          <p:cNvPr id="6" name="Slide Number Placeholder 5">
            <a:extLst>
              <a:ext uri="{FF2B5EF4-FFF2-40B4-BE49-F238E27FC236}">
                <a16:creationId xmlns:a16="http://schemas.microsoft.com/office/drawing/2014/main" id="{339019D0-FF6D-4C76-91FF-0C559786E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97B342-6999-4441-BF37-81708C28A2E0}" type="slidenum">
              <a:rPr lang="lt-LT" smtClean="0"/>
              <a:t>‹#›</a:t>
            </a:fld>
            <a:endParaRPr lang="lt-LT"/>
          </a:p>
        </p:txBody>
      </p:sp>
    </p:spTree>
    <p:extLst>
      <p:ext uri="{BB962C8B-B14F-4D97-AF65-F5344CB8AC3E}">
        <p14:creationId xmlns:p14="http://schemas.microsoft.com/office/powerpoint/2010/main" val="3964986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emf"/><Relationship Id="rId7"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F7242-F028-F159-D226-6E84468278B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D1C277-3491-AADE-9047-8B8F10DE3449}"/>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2000" dirty="0"/>
          </a:p>
        </p:txBody>
      </p:sp>
      <p:pic>
        <p:nvPicPr>
          <p:cNvPr id="6" name="Picture 5">
            <a:extLst>
              <a:ext uri="{FF2B5EF4-FFF2-40B4-BE49-F238E27FC236}">
                <a16:creationId xmlns:a16="http://schemas.microsoft.com/office/drawing/2014/main" id="{45BAAAB2-5F18-5E9B-978C-56C49B2E3F71}"/>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3D6B43CE-516A-EB2F-D409-684BF2DE8A0E}"/>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660A7D6F-424E-E33C-9475-7304DB70B6AC}"/>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E5333355-8000-001B-A502-FC93942F7BBB}"/>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Title 1">
            <a:extLst>
              <a:ext uri="{FF2B5EF4-FFF2-40B4-BE49-F238E27FC236}">
                <a16:creationId xmlns:a16="http://schemas.microsoft.com/office/drawing/2014/main" id="{31EA82E7-4730-5B44-473B-E39423122F92}"/>
              </a:ext>
            </a:extLst>
          </p:cNvPr>
          <p:cNvSpPr txBox="1">
            <a:spLocks/>
          </p:cNvSpPr>
          <p:nvPr/>
        </p:nvSpPr>
        <p:spPr>
          <a:xfrm>
            <a:off x="933049" y="2235200"/>
            <a:ext cx="9144000" cy="2387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dirty="0"/>
              <a:t>Dirbtinio intelekto metodų taikymas strateginiams žaidimams</a:t>
            </a:r>
            <a:endParaRPr lang="lt-LT" sz="2700" dirty="0"/>
          </a:p>
        </p:txBody>
      </p:sp>
      <p:sp>
        <p:nvSpPr>
          <p:cNvPr id="5" name="Subtitle 2">
            <a:extLst>
              <a:ext uri="{FF2B5EF4-FFF2-40B4-BE49-F238E27FC236}">
                <a16:creationId xmlns:a16="http://schemas.microsoft.com/office/drawing/2014/main" id="{2769A21F-7F01-E2DF-8522-2AFF67B69118}"/>
              </a:ext>
            </a:extLst>
          </p:cNvPr>
          <p:cNvSpPr txBox="1">
            <a:spLocks/>
          </p:cNvSpPr>
          <p:nvPr/>
        </p:nvSpPr>
        <p:spPr>
          <a:xfrm>
            <a:off x="933049" y="4385139"/>
            <a:ext cx="9144000" cy="19012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Tadas Laurinaitis</a:t>
            </a:r>
          </a:p>
          <a:p>
            <a:pPr marL="0" indent="0" algn="ctr">
              <a:buNone/>
            </a:pPr>
            <a:r>
              <a:rPr lang="en-US" sz="2200" dirty="0" err="1"/>
              <a:t>Autorius</a:t>
            </a:r>
            <a:endParaRPr lang="lt-LT" sz="2200" dirty="0"/>
          </a:p>
          <a:p>
            <a:pPr algn="ctr"/>
            <a:endParaRPr lang="en-US" dirty="0"/>
          </a:p>
          <a:p>
            <a:pPr marL="0" indent="0" algn="ctr">
              <a:buNone/>
            </a:pPr>
            <a:r>
              <a:rPr lang="en-US" dirty="0"/>
              <a:t>Dr. Tomas </a:t>
            </a:r>
            <a:r>
              <a:rPr lang="en-US" dirty="0" err="1"/>
              <a:t>Bla</a:t>
            </a:r>
            <a:r>
              <a:rPr lang="lt-LT" dirty="0"/>
              <a:t>žauskas</a:t>
            </a:r>
          </a:p>
          <a:p>
            <a:pPr marL="0" indent="0" algn="ctr">
              <a:buNone/>
            </a:pPr>
            <a:r>
              <a:rPr lang="lt-LT" sz="2200" dirty="0"/>
              <a:t>Vadovas ir užsakovas</a:t>
            </a:r>
          </a:p>
        </p:txBody>
      </p:sp>
      <p:sp>
        <p:nvSpPr>
          <p:cNvPr id="10" name="TextBox 9">
            <a:extLst>
              <a:ext uri="{FF2B5EF4-FFF2-40B4-BE49-F238E27FC236}">
                <a16:creationId xmlns:a16="http://schemas.microsoft.com/office/drawing/2014/main" id="{4EF4C522-E9C6-F5D9-B1B4-6BC2B6EB4B11}"/>
              </a:ext>
            </a:extLst>
          </p:cNvPr>
          <p:cNvSpPr txBox="1"/>
          <p:nvPr/>
        </p:nvSpPr>
        <p:spPr>
          <a:xfrm>
            <a:off x="344032" y="398352"/>
            <a:ext cx="8488378" cy="707886"/>
          </a:xfrm>
          <a:prstGeom prst="rect">
            <a:avLst/>
          </a:prstGeom>
          <a:noFill/>
        </p:spPr>
        <p:txBody>
          <a:bodyPr wrap="square" rtlCol="0">
            <a:spAutoFit/>
          </a:bodyPr>
          <a:lstStyle/>
          <a:p>
            <a:r>
              <a:rPr lang="en-US" sz="2000" b="1" dirty="0" err="1"/>
              <a:t>Kauno</a:t>
            </a:r>
            <a:r>
              <a:rPr lang="en-US" sz="2000" b="1" dirty="0"/>
              <a:t> </a:t>
            </a:r>
            <a:r>
              <a:rPr lang="lt-LT" sz="2000" b="1" dirty="0"/>
              <a:t>t</a:t>
            </a:r>
            <a:r>
              <a:rPr lang="en-US" sz="2000" b="1" dirty="0" err="1"/>
              <a:t>echnologijos</a:t>
            </a:r>
            <a:r>
              <a:rPr lang="lt-LT" sz="2000" b="1" dirty="0"/>
              <a:t> </a:t>
            </a:r>
            <a:r>
              <a:rPr lang="en-US" sz="2000" b="1" dirty="0" err="1"/>
              <a:t>universitetas</a:t>
            </a:r>
            <a:br>
              <a:rPr lang="en-US" sz="2000" b="1" dirty="0"/>
            </a:br>
            <a:r>
              <a:rPr lang="en-US" sz="2000" dirty="0" err="1"/>
              <a:t>Informatikos</a:t>
            </a:r>
            <a:r>
              <a:rPr lang="en-US" sz="2000" dirty="0"/>
              <a:t> </a:t>
            </a:r>
            <a:r>
              <a:rPr lang="en-US" sz="2000" dirty="0" err="1"/>
              <a:t>fakultetas</a:t>
            </a:r>
            <a:endParaRPr lang="lt-LT" sz="2000" dirty="0"/>
          </a:p>
        </p:txBody>
      </p:sp>
    </p:spTree>
    <p:extLst>
      <p:ext uri="{BB962C8B-B14F-4D97-AF65-F5344CB8AC3E}">
        <p14:creationId xmlns:p14="http://schemas.microsoft.com/office/powerpoint/2010/main" val="235838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0C3F6-F95F-C6ED-352C-7C59EA9C0AE3}"/>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9B722764-B551-35A5-43B8-0F0050BEF537}"/>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Pasirinktų sprendimų pagrindimas</a:t>
            </a:r>
            <a:endParaRPr lang="en-US" dirty="0"/>
          </a:p>
        </p:txBody>
      </p:sp>
      <p:sp>
        <p:nvSpPr>
          <p:cNvPr id="3" name="Text Placeholder 2">
            <a:extLst>
              <a:ext uri="{FF2B5EF4-FFF2-40B4-BE49-F238E27FC236}">
                <a16:creationId xmlns:a16="http://schemas.microsoft.com/office/drawing/2014/main" id="{DE3CD5BB-A49E-2552-9201-FF73F0B8D977}"/>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440B3FC0-84DB-D242-5639-27367039DA9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15337C7-0E50-4218-FCD8-D0EA19B48474}"/>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ED0CF67-1158-A63C-BAC1-B88A080C71CE}"/>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FB559A32-DB6C-989F-1911-17D44B2C9310}"/>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BD816E66-6705-0F8D-23CE-327174F6A69B}"/>
              </a:ext>
            </a:extLst>
          </p:cNvPr>
          <p:cNvSpPr txBox="1">
            <a:spLocks/>
          </p:cNvSpPr>
          <p:nvPr/>
        </p:nvSpPr>
        <p:spPr>
          <a:xfrm>
            <a:off x="247249" y="1642368"/>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200" dirty="0"/>
              <a:t>Vietoj įprastos padalinių automatizacijos įgyvendintas naujoviškas padalinių savybių ir elgsenos modelis:</a:t>
            </a:r>
          </a:p>
          <a:p>
            <a:pPr marL="0" indent="0">
              <a:buFont typeface="Arial" panose="020B0604020202020204" pitchFamily="34" charset="0"/>
              <a:buNone/>
            </a:pPr>
            <a:r>
              <a:rPr lang="lt-LT" sz="2200" dirty="0"/>
              <a:t>Padalinių savybės:</a:t>
            </a:r>
          </a:p>
          <a:p>
            <a:pPr marL="971550" lvl="1" indent="-514350">
              <a:buFont typeface="+mj-lt"/>
              <a:buAutoNum type="arabicPeriod"/>
            </a:pPr>
            <a:r>
              <a:rPr lang="lt-LT" sz="2200" dirty="0"/>
              <a:t>Gynybiniai padaliniai (</a:t>
            </a:r>
            <a:r>
              <a:rPr lang="lt-LT" sz="2200" i="1" dirty="0"/>
              <a:t>Defensive</a:t>
            </a:r>
            <a:r>
              <a:rPr lang="lt-LT" sz="2200" dirty="0"/>
              <a:t>): automatiškai ginasi, kai artėja priešai, ir lieka netoli svarbių struktūrų, tokių kaip </a:t>
            </a:r>
            <a:r>
              <a:rPr lang="lt-LT" sz="2200" i="1" dirty="0"/>
              <a:t>Townhall</a:t>
            </a:r>
            <a:r>
              <a:rPr lang="lt-LT" sz="2200" dirty="0"/>
              <a:t> ar gynybinės sienos.</a:t>
            </a:r>
          </a:p>
          <a:p>
            <a:pPr marL="971550" lvl="1" indent="-514350">
              <a:buFont typeface="+mj-lt"/>
              <a:buAutoNum type="arabicPeriod"/>
            </a:pPr>
            <a:r>
              <a:rPr lang="lt-LT" sz="2200" dirty="0"/>
              <a:t>Agresyvūs vienetai (</a:t>
            </a:r>
            <a:r>
              <a:rPr lang="lt-LT" sz="2200" i="1" dirty="0"/>
              <a:t>Aggressive</a:t>
            </a:r>
            <a:r>
              <a:rPr lang="lt-LT" sz="2200" dirty="0"/>
              <a:t>): aktyviai ieško priešų ir juos puola.</a:t>
            </a:r>
          </a:p>
          <a:p>
            <a:pPr marL="0" indent="0">
              <a:buFont typeface="Arial" panose="020B0604020202020204" pitchFamily="34" charset="0"/>
              <a:buNone/>
            </a:pPr>
            <a:r>
              <a:rPr lang="lt-LT" sz="2200" dirty="0"/>
              <a:t>Lengvas pritaikomumas: architektūra leidžia lengvai pridėti naujas savybes, tereikia apibrėžti naują elgesio modelį. Tai užtikrina sistemos plėtrumą ir modifikacijų paprastumą.</a:t>
            </a:r>
          </a:p>
          <a:p>
            <a:pPr marL="0" indent="0">
              <a:buFont typeface="Arial" panose="020B0604020202020204" pitchFamily="34" charset="0"/>
              <a:buNone/>
            </a:pPr>
            <a:r>
              <a:rPr lang="lt-LT" sz="2200" dirty="0"/>
              <a:t>Privalumai:</a:t>
            </a:r>
          </a:p>
          <a:p>
            <a:pPr marL="971550" lvl="1" indent="-514350">
              <a:buFont typeface="+mj-lt"/>
              <a:buAutoNum type="arabicPeriod"/>
            </a:pPr>
            <a:r>
              <a:rPr lang="lt-LT" sz="2200" dirty="0"/>
              <a:t>Skirtingos vienetų savybės suteikia žaidėjui strateginę įvairovę.</a:t>
            </a:r>
          </a:p>
          <a:p>
            <a:pPr marL="971550" lvl="1" indent="-514350">
              <a:buFont typeface="+mj-lt"/>
              <a:buAutoNum type="arabicPeriod"/>
            </a:pPr>
            <a:r>
              <a:rPr lang="lt-LT" sz="2200" dirty="0"/>
              <a:t>Lengva pridėti naujus vienetų tipus su unikaliu elgesiu.</a:t>
            </a:r>
          </a:p>
          <a:p>
            <a:pPr marL="0" indent="0">
              <a:buFont typeface="Arial" panose="020B0604020202020204" pitchFamily="34" charset="0"/>
              <a:buNone/>
            </a:pPr>
            <a:r>
              <a:rPr lang="lt-LT" sz="2200" dirty="0"/>
              <a:t>Pagrindimas: Panašių sprendimų pavyzdžiai matomi industrijoje (pvz., "</a:t>
            </a:r>
            <a:r>
              <a:rPr lang="lt-LT" sz="2200" i="1" dirty="0"/>
              <a:t>Age of Empires</a:t>
            </a:r>
            <a:r>
              <a:rPr lang="lt-LT" sz="2200" dirty="0"/>
              <a:t>" arba "</a:t>
            </a:r>
            <a:r>
              <a:rPr lang="lt-LT" sz="2200" i="1" dirty="0"/>
              <a:t>World of Warcraft</a:t>
            </a:r>
            <a:r>
              <a:rPr lang="lt-LT" sz="2200" dirty="0"/>
              <a:t>"), tačiau šis projektas leidžia dar lankstesnę savybių plėtrą.</a:t>
            </a:r>
          </a:p>
        </p:txBody>
      </p:sp>
    </p:spTree>
    <p:extLst>
      <p:ext uri="{BB962C8B-B14F-4D97-AF65-F5344CB8AC3E}">
        <p14:creationId xmlns:p14="http://schemas.microsoft.com/office/powerpoint/2010/main" val="4886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02EBF-0636-D765-34C6-4561D7FFBCB3}"/>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1E7989B5-4BF1-8C20-CF09-F46DB91D66BF}"/>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i="0" dirty="0">
                <a:solidFill>
                  <a:srgbClr val="1D2125"/>
                </a:solidFill>
                <a:effectLst/>
              </a:rPr>
              <a:t>Programų sistemos parametrai</a:t>
            </a:r>
            <a:endParaRPr lang="en-US" dirty="0"/>
          </a:p>
        </p:txBody>
      </p:sp>
      <p:sp>
        <p:nvSpPr>
          <p:cNvPr id="3" name="Text Placeholder 2">
            <a:extLst>
              <a:ext uri="{FF2B5EF4-FFF2-40B4-BE49-F238E27FC236}">
                <a16:creationId xmlns:a16="http://schemas.microsoft.com/office/drawing/2014/main" id="{B458B1B8-6741-DB8A-DB31-091951CC414E}"/>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7900157E-AB12-A60F-89B8-A49482BFE2D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7EF2C67C-7512-957D-5A34-09048F18ACEC}"/>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23EAA5EB-D017-84FA-208E-7F2A9B59B180}"/>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CB2B3C82-438A-7346-D1E5-C69BC9B75086}"/>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7888756-C551-C816-26FC-CBCD1D8AA9E2}"/>
              </a:ext>
            </a:extLst>
          </p:cNvPr>
          <p:cNvSpPr txBox="1">
            <a:spLocks/>
          </p:cNvSpPr>
          <p:nvPr/>
        </p:nvSpPr>
        <p:spPr>
          <a:xfrm>
            <a:off x="251510"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a:t>Kodo eilučių kiekis: 4568.</a:t>
            </a:r>
          </a:p>
          <a:p>
            <a:pPr marL="0" indent="0">
              <a:buFont typeface="Arial" panose="020B0604020202020204" pitchFamily="34" charset="0"/>
              <a:buNone/>
            </a:pPr>
            <a:r>
              <a:rPr lang="lt-LT" sz="2000"/>
              <a:t>C</a:t>
            </a:r>
            <a:r>
              <a:rPr lang="en-US" sz="2000"/>
              <a:t># klasi</a:t>
            </a:r>
            <a:r>
              <a:rPr lang="lt-LT" sz="2000"/>
              <a:t>ų kiekis: 49.</a:t>
            </a:r>
          </a:p>
          <a:p>
            <a:pPr marL="0" indent="0">
              <a:buFont typeface="Arial" panose="020B0604020202020204" pitchFamily="34" charset="0"/>
              <a:buNone/>
            </a:pPr>
            <a:r>
              <a:rPr lang="lt-LT" sz="2000"/>
              <a:t>Apsauga: kodas optimizuotas stabilumo išlaikymui ir tolygaus kompiuterio resursų sunaudojimo paskirstymui.</a:t>
            </a:r>
            <a:endParaRPr lang="lt-LT" sz="2000" dirty="0"/>
          </a:p>
        </p:txBody>
      </p:sp>
    </p:spTree>
    <p:extLst>
      <p:ext uri="{BB962C8B-B14F-4D97-AF65-F5344CB8AC3E}">
        <p14:creationId xmlns:p14="http://schemas.microsoft.com/office/powerpoint/2010/main" val="227863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2DE99-2038-775C-D012-3654CB22682B}"/>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BDE42642-35A0-D543-C841-921F2C3905C6}"/>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Inžinerinė ir technologinė realizacija</a:t>
            </a:r>
            <a:endParaRPr lang="en-US" dirty="0"/>
          </a:p>
        </p:txBody>
      </p:sp>
      <p:sp>
        <p:nvSpPr>
          <p:cNvPr id="3" name="Text Placeholder 2">
            <a:extLst>
              <a:ext uri="{FF2B5EF4-FFF2-40B4-BE49-F238E27FC236}">
                <a16:creationId xmlns:a16="http://schemas.microsoft.com/office/drawing/2014/main" id="{B83B6652-A3A6-FD97-D8BD-C05F9063A11D}"/>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E5D540A2-2515-B3C7-4F29-D66C0E8ED87A}"/>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C4E1F9FC-3406-7F34-6286-53417DBB60C3}"/>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E8DF9096-3235-8E6B-04C6-17D6AA1DAF98}"/>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DD006786-E4A5-6EF8-B56B-B81385E6364C}"/>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5" name="Picture 4" descr="A diagram of a company&#10;&#10;Description automatically generated">
            <a:extLst>
              <a:ext uri="{FF2B5EF4-FFF2-40B4-BE49-F238E27FC236}">
                <a16:creationId xmlns:a16="http://schemas.microsoft.com/office/drawing/2014/main" id="{826D347B-EA39-2815-C9D8-D4B3A588ABAD}"/>
              </a:ext>
            </a:extLst>
          </p:cNvPr>
          <p:cNvPicPr>
            <a:picLocks noChangeAspect="1"/>
          </p:cNvPicPr>
          <p:nvPr/>
        </p:nvPicPr>
        <p:blipFill>
          <a:blip r:embed="rId5"/>
          <a:stretch>
            <a:fillRect/>
          </a:stretch>
        </p:blipFill>
        <p:spPr>
          <a:xfrm>
            <a:off x="3168567" y="1867331"/>
            <a:ext cx="4672963" cy="4110455"/>
          </a:xfrm>
          <a:prstGeom prst="rect">
            <a:avLst/>
          </a:prstGeom>
        </p:spPr>
      </p:pic>
    </p:spTree>
    <p:extLst>
      <p:ext uri="{BB962C8B-B14F-4D97-AF65-F5344CB8AC3E}">
        <p14:creationId xmlns:p14="http://schemas.microsoft.com/office/powerpoint/2010/main" val="37854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F3F31-9CD7-D7E6-9DDE-0E20E42DAA71}"/>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79F76B41-5FD9-3F68-B451-23135954D48B}"/>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Inžinerinė ir technologinė realizacija</a:t>
            </a:r>
            <a:endParaRPr lang="en-US" dirty="0"/>
          </a:p>
        </p:txBody>
      </p:sp>
      <p:sp>
        <p:nvSpPr>
          <p:cNvPr id="3" name="Text Placeholder 2">
            <a:extLst>
              <a:ext uri="{FF2B5EF4-FFF2-40B4-BE49-F238E27FC236}">
                <a16:creationId xmlns:a16="http://schemas.microsoft.com/office/drawing/2014/main" id="{119BB2AA-0ED1-F8D6-DA85-B83A1F7BE8CE}"/>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3B53A472-50A9-D0A2-E5F2-769323D47E27}"/>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82D98732-5EF1-9EA6-1D86-072CD7036E1D}"/>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EDECAF42-F7F7-ECAE-4269-01F818FB63DE}"/>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13337B78-628E-6B8E-6846-1550995E9871}"/>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67089F9F-4C1D-7A2B-4692-361CEA14A24D}"/>
              </a:ext>
            </a:extLst>
          </p:cNvPr>
          <p:cNvPicPr>
            <a:picLocks noChangeAspect="1"/>
          </p:cNvPicPr>
          <p:nvPr/>
        </p:nvPicPr>
        <p:blipFill>
          <a:blip r:embed="rId5"/>
          <a:stretch>
            <a:fillRect/>
          </a:stretch>
        </p:blipFill>
        <p:spPr>
          <a:xfrm>
            <a:off x="1542394" y="1657569"/>
            <a:ext cx="3546090" cy="231727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C73FEBC-1F1A-6513-7387-1C5893FCE3D3}"/>
              </a:ext>
            </a:extLst>
          </p:cNvPr>
          <p:cNvPicPr>
            <a:picLocks noChangeAspect="1"/>
          </p:cNvPicPr>
          <p:nvPr/>
        </p:nvPicPr>
        <p:blipFill>
          <a:blip r:embed="rId6"/>
          <a:stretch>
            <a:fillRect/>
          </a:stretch>
        </p:blipFill>
        <p:spPr>
          <a:xfrm>
            <a:off x="5088484" y="1642368"/>
            <a:ext cx="4664374" cy="2317274"/>
          </a:xfrm>
          <a:prstGeom prst="rect">
            <a:avLst/>
          </a:prstGeom>
        </p:spPr>
      </p:pic>
      <p:pic>
        <p:nvPicPr>
          <p:cNvPr id="11" name="Picture 10">
            <a:extLst>
              <a:ext uri="{FF2B5EF4-FFF2-40B4-BE49-F238E27FC236}">
                <a16:creationId xmlns:a16="http://schemas.microsoft.com/office/drawing/2014/main" id="{048FDDE0-2FC8-FC92-5C5F-A805B4AF6D84}"/>
              </a:ext>
            </a:extLst>
          </p:cNvPr>
          <p:cNvPicPr>
            <a:picLocks noChangeAspect="1"/>
          </p:cNvPicPr>
          <p:nvPr/>
        </p:nvPicPr>
        <p:blipFill>
          <a:blip r:embed="rId7"/>
          <a:stretch>
            <a:fillRect/>
          </a:stretch>
        </p:blipFill>
        <p:spPr>
          <a:xfrm>
            <a:off x="1257239" y="3993362"/>
            <a:ext cx="3831245" cy="2548611"/>
          </a:xfrm>
          <a:prstGeom prst="rect">
            <a:avLst/>
          </a:prstGeom>
        </p:spPr>
      </p:pic>
      <p:pic>
        <p:nvPicPr>
          <p:cNvPr id="12" name="Picture 11">
            <a:extLst>
              <a:ext uri="{FF2B5EF4-FFF2-40B4-BE49-F238E27FC236}">
                <a16:creationId xmlns:a16="http://schemas.microsoft.com/office/drawing/2014/main" id="{E796BC1F-BA76-BBA2-C9FC-7493F88E18E8}"/>
              </a:ext>
            </a:extLst>
          </p:cNvPr>
          <p:cNvPicPr>
            <a:picLocks noChangeAspect="1"/>
          </p:cNvPicPr>
          <p:nvPr/>
        </p:nvPicPr>
        <p:blipFill>
          <a:blip r:embed="rId8"/>
          <a:stretch>
            <a:fillRect/>
          </a:stretch>
        </p:blipFill>
        <p:spPr>
          <a:xfrm>
            <a:off x="5088484" y="3996680"/>
            <a:ext cx="3742228" cy="2512487"/>
          </a:xfrm>
          <a:prstGeom prst="rect">
            <a:avLst/>
          </a:prstGeom>
        </p:spPr>
      </p:pic>
    </p:spTree>
    <p:extLst>
      <p:ext uri="{BB962C8B-B14F-4D97-AF65-F5344CB8AC3E}">
        <p14:creationId xmlns:p14="http://schemas.microsoft.com/office/powerpoint/2010/main" val="160503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449EF-9DA3-E6D7-2908-6757504ECE5E}"/>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69CDA977-6C2A-1C52-DCB9-50FE03D82D2C}"/>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Inžinerinė ir technologinė realizacija</a:t>
            </a:r>
            <a:endParaRPr lang="en-US" dirty="0"/>
          </a:p>
        </p:txBody>
      </p:sp>
      <p:sp>
        <p:nvSpPr>
          <p:cNvPr id="3" name="Text Placeholder 2">
            <a:extLst>
              <a:ext uri="{FF2B5EF4-FFF2-40B4-BE49-F238E27FC236}">
                <a16:creationId xmlns:a16="http://schemas.microsoft.com/office/drawing/2014/main" id="{A2E37155-4163-1FA5-E6FE-985327A5BA66}"/>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EF7633F6-44C7-EA3A-64CD-57972D71955B}"/>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F0C84990-EDFB-D3DA-0FD9-40BD2AE77366}"/>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EF97E50E-C92E-A419-B9EF-3C691ED7B60C}"/>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B68D6B0-5921-C33C-B16B-29FDBED8FB4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04C05C6A-8C95-7712-D6AD-79D0784774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1159" y="1985026"/>
            <a:ext cx="5173890" cy="3813961"/>
          </a:xfrm>
          <a:prstGeom prst="rect">
            <a:avLst/>
          </a:prstGeom>
          <a:noFill/>
          <a:ln>
            <a:noFill/>
          </a:ln>
        </p:spPr>
      </p:pic>
      <p:pic>
        <p:nvPicPr>
          <p:cNvPr id="10" name="Picture 9" descr="A computer screen shot of a diagram&#10;&#10;Description automatically generated">
            <a:extLst>
              <a:ext uri="{FF2B5EF4-FFF2-40B4-BE49-F238E27FC236}">
                <a16:creationId xmlns:a16="http://schemas.microsoft.com/office/drawing/2014/main" id="{C8AE8F51-4162-FFF4-FA71-01E90573702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33730" y="1985026"/>
            <a:ext cx="5247685" cy="3811659"/>
          </a:xfrm>
          <a:prstGeom prst="rect">
            <a:avLst/>
          </a:prstGeom>
          <a:noFill/>
          <a:ln>
            <a:noFill/>
          </a:ln>
        </p:spPr>
      </p:pic>
    </p:spTree>
    <p:extLst>
      <p:ext uri="{BB962C8B-B14F-4D97-AF65-F5344CB8AC3E}">
        <p14:creationId xmlns:p14="http://schemas.microsoft.com/office/powerpoint/2010/main" val="414350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B922B-7266-D993-F420-97A158C34541}"/>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94B2F5DF-77AB-B813-321F-9EF1EBDD4F26}"/>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Inžinerinė ir technologinė realizacija</a:t>
            </a:r>
            <a:endParaRPr lang="en-US" dirty="0"/>
          </a:p>
        </p:txBody>
      </p:sp>
      <p:sp>
        <p:nvSpPr>
          <p:cNvPr id="3" name="Text Placeholder 2">
            <a:extLst>
              <a:ext uri="{FF2B5EF4-FFF2-40B4-BE49-F238E27FC236}">
                <a16:creationId xmlns:a16="http://schemas.microsoft.com/office/drawing/2014/main" id="{DB2FFBE1-3245-D02C-1FFF-95BF4F4FF1FD}"/>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689A2C4A-0F03-9344-E154-D729301BB092}"/>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DB23BAC4-8B74-832A-382D-D86D9AC36D8E}"/>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652AC9E2-355B-6FD5-DC86-A26DD6EECCAA}"/>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D96DC81-FBE4-F350-AFF0-1A6972A8183E}"/>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5" name="Picture 4" descr="A diagram of a project&#10;&#10;Description automatically generated with medium confidence">
            <a:extLst>
              <a:ext uri="{FF2B5EF4-FFF2-40B4-BE49-F238E27FC236}">
                <a16:creationId xmlns:a16="http://schemas.microsoft.com/office/drawing/2014/main" id="{D9D29F44-20B7-52DC-4E99-4ADFD1886D6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5924" y="1676318"/>
            <a:ext cx="8858250" cy="4272860"/>
          </a:xfrm>
          <a:prstGeom prst="rect">
            <a:avLst/>
          </a:prstGeom>
          <a:noFill/>
          <a:ln>
            <a:noFill/>
          </a:ln>
        </p:spPr>
      </p:pic>
    </p:spTree>
    <p:extLst>
      <p:ext uri="{BB962C8B-B14F-4D97-AF65-F5344CB8AC3E}">
        <p14:creationId xmlns:p14="http://schemas.microsoft.com/office/powerpoint/2010/main" val="363287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3CB0A-E740-B280-30F9-1057D743DA5C}"/>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734849A2-7672-7F57-94FA-509CCE0B3DE1}"/>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Inžinerinė ir technologinė realizacija</a:t>
            </a:r>
            <a:endParaRPr lang="en-US" dirty="0"/>
          </a:p>
        </p:txBody>
      </p:sp>
      <p:sp>
        <p:nvSpPr>
          <p:cNvPr id="3" name="Text Placeholder 2">
            <a:extLst>
              <a:ext uri="{FF2B5EF4-FFF2-40B4-BE49-F238E27FC236}">
                <a16:creationId xmlns:a16="http://schemas.microsoft.com/office/drawing/2014/main" id="{81CC81DB-580C-D684-D482-10F4A2DD0ABE}"/>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4A545B6F-2602-F4F2-EF7D-FF7C10095ECB}"/>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2D115950-3934-1BE3-2D7E-79605B139D94}"/>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921E276C-E96D-48B2-B1FB-0A19B9D877B3}"/>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3ECA8F5-5FC9-95E6-3DA8-A0726B733390}"/>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4" name="Picture 3" descr="A screenshot of a computer program&#10;&#10;Description automatically generated">
            <a:extLst>
              <a:ext uri="{FF2B5EF4-FFF2-40B4-BE49-F238E27FC236}">
                <a16:creationId xmlns:a16="http://schemas.microsoft.com/office/drawing/2014/main" id="{2D672B4A-C658-0265-D750-9FD2C99E106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4393" y="1642368"/>
            <a:ext cx="9409833" cy="4215232"/>
          </a:xfrm>
          <a:prstGeom prst="rect">
            <a:avLst/>
          </a:prstGeom>
          <a:noFill/>
          <a:ln>
            <a:noFill/>
          </a:ln>
        </p:spPr>
      </p:pic>
    </p:spTree>
    <p:extLst>
      <p:ext uri="{BB962C8B-B14F-4D97-AF65-F5344CB8AC3E}">
        <p14:creationId xmlns:p14="http://schemas.microsoft.com/office/powerpoint/2010/main" val="316235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1D0AA-13D0-A049-ABCC-92683ECF7A00}"/>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8EE6D8A8-18AA-6771-04DD-AF094876472E}"/>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Testavimas ir rezultatai</a:t>
            </a:r>
            <a:endParaRPr lang="en-US" dirty="0"/>
          </a:p>
        </p:txBody>
      </p:sp>
      <p:sp>
        <p:nvSpPr>
          <p:cNvPr id="3" name="Text Placeholder 2">
            <a:extLst>
              <a:ext uri="{FF2B5EF4-FFF2-40B4-BE49-F238E27FC236}">
                <a16:creationId xmlns:a16="http://schemas.microsoft.com/office/drawing/2014/main" id="{88D1D960-2D1E-E9B7-4203-982B5B312E68}"/>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A4DB1146-10AB-723C-56A2-9A2332059A4C}"/>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A1F6FF38-206F-3E0D-537F-F5249BEA99E4}"/>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62669911-44C8-AE5B-A8DB-762B3EDB1AE2}"/>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2B8246A1-6B66-6444-B5BA-801E1308BA91}"/>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867C425A-4580-159F-86DC-6FBDBA8C03BA}"/>
              </a:ext>
            </a:extLst>
          </p:cNvPr>
          <p:cNvSpPr txBox="1">
            <a:spLocks/>
          </p:cNvSpPr>
          <p:nvPr/>
        </p:nvSpPr>
        <p:spPr>
          <a:xfrm>
            <a:off x="221115" y="164236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a:t>Funkcinis testavimas: visi pagrindiniai žaidimo funkcionalumai, įskaitant resursų valdymą, dirbtinio intelekto veikimą ir UI veikia nustatytose normose. Dirbtinio intelekto algoritmai veikė sklandžiai, tačiau ribiniais atvejais kartais turėjo netikslumų.</a:t>
            </a:r>
          </a:p>
          <a:p>
            <a:pPr marL="0" indent="0">
              <a:buFont typeface="Arial" panose="020B0604020202020204" pitchFamily="34" charset="0"/>
              <a:buNone/>
            </a:pPr>
            <a:r>
              <a:rPr lang="lt-LT" sz="2000"/>
              <a:t>Vienetų testavimas: padengtas resursų valdymo ir pažymėjimo valdymo funkcionalumas kiek įmanoma daugiau vienetų testų, testuojant tiek realius, tiek ribinius atvejus. Vienetų testai veikė sėkmingai. </a:t>
            </a:r>
          </a:p>
          <a:p>
            <a:pPr marL="0" indent="0">
              <a:buFont typeface="Arial" panose="020B0604020202020204" pitchFamily="34" charset="0"/>
              <a:buNone/>
            </a:pPr>
            <a:r>
              <a:rPr lang="lt-LT" sz="2000"/>
              <a:t>Sisteminis testavimas: žaidimas atitiko iškeltus reikalavimus, veikė dauguma atvejų daug geriau, nei 60 kadrų per sekunde 1080p rezoliucijoje be jokių strigimų, trikdžių ar klaidų. Esant dideliai apkrovai, žaidimas be didesnių sunkumų susitvarkė su situacijomis. </a:t>
            </a:r>
          </a:p>
          <a:p>
            <a:pPr marL="0" indent="0">
              <a:buFont typeface="Arial" panose="020B0604020202020204" pitchFamily="34" charset="0"/>
              <a:buNone/>
            </a:pPr>
            <a:r>
              <a:rPr lang="lt-LT" sz="2000"/>
              <a:t>Našumo testavimas: beveik viso testavimo metu, buvo užtikrintas optimalus pasiskirstymas tarp CPU ir GPU naudojamų resursų. Esant dideliai apkrovai, CPU sunaudojamų resursų kiekis augo šiek tiek daugiau nei GPU sunaudojamų resursų kiekis, tačiau šie rodikliai vistiek išliko numatytose normose. </a:t>
            </a:r>
          </a:p>
          <a:p>
            <a:pPr marL="0" indent="0">
              <a:buFont typeface="Arial" panose="020B0604020202020204" pitchFamily="34" charset="0"/>
              <a:buNone/>
            </a:pPr>
            <a:endParaRPr lang="lt-LT" dirty="0"/>
          </a:p>
        </p:txBody>
      </p:sp>
    </p:spTree>
    <p:extLst>
      <p:ext uri="{BB962C8B-B14F-4D97-AF65-F5344CB8AC3E}">
        <p14:creationId xmlns:p14="http://schemas.microsoft.com/office/powerpoint/2010/main" val="144853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32D76-9C72-B6EF-C9DB-A4C5ECF32CE7}"/>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9B29FB66-E19E-0E2D-3E61-436B87665E8E}"/>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Rezultatai</a:t>
            </a:r>
            <a:endParaRPr lang="en-US" dirty="0"/>
          </a:p>
        </p:txBody>
      </p:sp>
      <p:sp>
        <p:nvSpPr>
          <p:cNvPr id="3" name="Text Placeholder 2">
            <a:extLst>
              <a:ext uri="{FF2B5EF4-FFF2-40B4-BE49-F238E27FC236}">
                <a16:creationId xmlns:a16="http://schemas.microsoft.com/office/drawing/2014/main" id="{90BFDB37-9BC3-CC02-E1DE-E2FD3217FD10}"/>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F0E9F2CC-91AB-C134-A2A9-5A9D55FC3BF3}"/>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73E29027-E058-355A-9D8C-2C09905459FC}"/>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EB6FCF2A-A724-EA75-1E56-D25CA0539137}"/>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F8FA2401-D183-4649-3B0C-B24BB4FE6157}"/>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612DFFDB-3909-50CE-B203-6CA56E556924}"/>
              </a:ext>
            </a:extLst>
          </p:cNvPr>
          <p:cNvSpPr txBox="1">
            <a:spLocks/>
          </p:cNvSpPr>
          <p:nvPr/>
        </p:nvSpPr>
        <p:spPr>
          <a:xfrm>
            <a:off x="251510"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Žaidimo kūrimo metu, realizuoti 5 veikiantys dirbtinio intelekto algoritmai bei juos apjungiančios žaidimo sistemos. Taip pat dalinai realizuoti dar 2 nepilnai veikiantys dirbtinio intelekto algoritmai.</a:t>
            </a:r>
          </a:p>
        </p:txBody>
      </p:sp>
      <p:pic>
        <p:nvPicPr>
          <p:cNvPr id="10" name="Picture 9" descr="A building with flags on it&#10;&#10;Description automatically generated">
            <a:extLst>
              <a:ext uri="{FF2B5EF4-FFF2-40B4-BE49-F238E27FC236}">
                <a16:creationId xmlns:a16="http://schemas.microsoft.com/office/drawing/2014/main" id="{BFBD0D9F-039D-6B37-8B90-E08462E5D9BE}"/>
              </a:ext>
            </a:extLst>
          </p:cNvPr>
          <p:cNvPicPr>
            <a:picLocks noChangeAspect="1"/>
          </p:cNvPicPr>
          <p:nvPr/>
        </p:nvPicPr>
        <p:blipFill>
          <a:blip r:embed="rId5"/>
          <a:stretch>
            <a:fillRect/>
          </a:stretch>
        </p:blipFill>
        <p:spPr>
          <a:xfrm>
            <a:off x="251510" y="2589542"/>
            <a:ext cx="5326361" cy="2724842"/>
          </a:xfrm>
          <a:prstGeom prst="rect">
            <a:avLst/>
          </a:prstGeom>
        </p:spPr>
      </p:pic>
      <p:pic>
        <p:nvPicPr>
          <p:cNvPr id="11" name="Picture 10" descr="A video game screen with a building and many chairs&#10;&#10;Description automatically generated with medium confidence">
            <a:extLst>
              <a:ext uri="{FF2B5EF4-FFF2-40B4-BE49-F238E27FC236}">
                <a16:creationId xmlns:a16="http://schemas.microsoft.com/office/drawing/2014/main" id="{AA957C8E-4E4D-6E92-7299-363C8CDBC874}"/>
              </a:ext>
            </a:extLst>
          </p:cNvPr>
          <p:cNvPicPr>
            <a:picLocks noChangeAspect="1"/>
          </p:cNvPicPr>
          <p:nvPr/>
        </p:nvPicPr>
        <p:blipFill>
          <a:blip r:embed="rId6"/>
          <a:stretch>
            <a:fillRect/>
          </a:stretch>
        </p:blipFill>
        <p:spPr>
          <a:xfrm>
            <a:off x="5577871" y="2589542"/>
            <a:ext cx="5339019" cy="2724842"/>
          </a:xfrm>
          <a:prstGeom prst="rect">
            <a:avLst/>
          </a:prstGeom>
        </p:spPr>
      </p:pic>
    </p:spTree>
    <p:extLst>
      <p:ext uri="{BB962C8B-B14F-4D97-AF65-F5344CB8AC3E}">
        <p14:creationId xmlns:p14="http://schemas.microsoft.com/office/powerpoint/2010/main" val="2809944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119D1-D9BB-B3FE-5C88-7087B3BBD97D}"/>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70BE79AE-8E14-F19B-73DE-6A6B98E6BB64}"/>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a:t>
            </a:r>
            <a:endParaRPr lang="en-US" dirty="0"/>
          </a:p>
        </p:txBody>
      </p:sp>
      <p:sp>
        <p:nvSpPr>
          <p:cNvPr id="3" name="Text Placeholder 2">
            <a:extLst>
              <a:ext uri="{FF2B5EF4-FFF2-40B4-BE49-F238E27FC236}">
                <a16:creationId xmlns:a16="http://schemas.microsoft.com/office/drawing/2014/main" id="{624C2F43-1332-C66A-4E6F-E7C2464DF435}"/>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B33A186F-9635-970B-9BDF-166A58BFAF53}"/>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201B6CC-8CEF-5FF8-6D63-121E92A5B16D}"/>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424BE12-A20E-AD7A-A320-F9FDCE3F792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3B5F37B5-0E4E-CC0B-A8AE-58BC0A33E550}"/>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7A143506-A11A-EA13-7620-8671174D1DC9}"/>
              </a:ext>
            </a:extLst>
          </p:cNvPr>
          <p:cNvSpPr txBox="1">
            <a:spLocks/>
          </p:cNvSpPr>
          <p:nvPr/>
        </p:nvSpPr>
        <p:spPr>
          <a:xfrm>
            <a:off x="379650" y="1985026"/>
            <a:ext cx="10515600" cy="435133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lt-LT" sz="2400" dirty="0"/>
              <a:t>Sukurta strateginio žaidimo sistema veikia stabiliai ir atitinka tiek funkcinius tiek nefunkcinius reikalavimus. Žaidimas normaliomis aplinkybėmis vyksta be trikdžių ir strigimų, palaikomas stabilus virš 60 kadrų per sekundę rėžimas 1080p rezoliucijoje.</a:t>
            </a:r>
          </a:p>
          <a:p>
            <a:pPr marL="514350" indent="-514350">
              <a:buFont typeface="+mj-lt"/>
              <a:buAutoNum type="arabicPeriod"/>
            </a:pPr>
            <a:r>
              <a:rPr lang="lt-LT" sz="2400" dirty="0"/>
              <a:t>Dirbtinis intelektas pasižymi dinamiškumu, prisideda prie geresnės patirties žaidėjui kūrimo. Žaidimų kurėjams realizuoti dirbtinio intelekto algoritmai yra atvirai prieinami.</a:t>
            </a:r>
          </a:p>
          <a:p>
            <a:pPr marL="514350" indent="-514350">
              <a:buFont typeface="+mj-lt"/>
              <a:buAutoNum type="arabicPeriod"/>
            </a:pPr>
            <a:r>
              <a:rPr lang="lt-LT" sz="2400" dirty="0"/>
              <a:t>Žaidimo plėčiamumas ir pakeitimų galimybės yra aukštos, kadangi komponentai pilnai konfiguruojami, todėl sistemos veikimo keitimas galimas be kodo pakeitimų.</a:t>
            </a:r>
          </a:p>
          <a:p>
            <a:pPr marL="514350" indent="-514350">
              <a:buFont typeface="+mj-lt"/>
              <a:buAutoNum type="arabicPeriod"/>
            </a:pPr>
            <a:r>
              <a:rPr lang="lt-LT" sz="2400" dirty="0"/>
              <a:t>Plėtra – žaidimo architektūra leidžia lengvai integruoti naują funkcionalumą, tokį kaip padalinių savybės ir nauji išteklių valdymo algoritmai</a:t>
            </a:r>
          </a:p>
          <a:p>
            <a:pPr marL="514350" indent="-514350">
              <a:buFont typeface="+mj-lt"/>
              <a:buAutoNum type="arabicPeriod"/>
            </a:pPr>
            <a:r>
              <a:rPr lang="lt-LT" sz="2400" dirty="0"/>
              <a:t>Kelio paieškos algoritmas įgyvendintas ir veikia pakankamai efektyviai. Našumas – kelio paieška atliekama per 0.05-0.8 sekundes priklausomai nuo pasirinktų padalinių kiekio.</a:t>
            </a:r>
          </a:p>
          <a:p>
            <a:pPr marL="457200" indent="-457200">
              <a:buFont typeface="+mj-lt"/>
              <a:buAutoNum type="arabicPeriod"/>
            </a:pPr>
            <a:r>
              <a:rPr lang="lt-LT" sz="2400" dirty="0">
                <a:ea typeface="Calibri" panose="020F0502020204030204" pitchFamily="34" charset="0"/>
              </a:rPr>
              <a:t>Testavimo rezultatai parodė, kad strateginio žaidimo sistema veikia tikslingai, sklandžiai, našiai ir užtikrina optimalų kompiuterio resursų išnaudojimą realių scenarijų metu. Testavimas taip pat atskleidė, jog dirbtinio intelekto kelio radimo algoritmą dar yra kur tobulinti.</a:t>
            </a:r>
          </a:p>
        </p:txBody>
      </p:sp>
    </p:spTree>
    <p:extLst>
      <p:ext uri="{BB962C8B-B14F-4D97-AF65-F5344CB8AC3E}">
        <p14:creationId xmlns:p14="http://schemas.microsoft.com/office/powerpoint/2010/main" val="416022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D345-105D-FF14-873C-8EB36140FF9C}"/>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54937CCD-FAD1-BA16-7DEE-4D8951E0DDCD}"/>
              </a:ext>
            </a:extLst>
          </p:cNvPr>
          <p:cNvSpPr txBox="1">
            <a:spLocks/>
          </p:cNvSpPr>
          <p:nvPr/>
        </p:nvSpPr>
        <p:spPr>
          <a:xfrm>
            <a:off x="641644" y="600737"/>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Turinys</a:t>
            </a:r>
            <a:endParaRPr lang="en-US" dirty="0"/>
          </a:p>
        </p:txBody>
      </p:sp>
      <p:sp>
        <p:nvSpPr>
          <p:cNvPr id="3" name="Text Placeholder 2">
            <a:extLst>
              <a:ext uri="{FF2B5EF4-FFF2-40B4-BE49-F238E27FC236}">
                <a16:creationId xmlns:a16="http://schemas.microsoft.com/office/drawing/2014/main" id="{F83095A2-E48D-A0F7-7027-4D92AE626CB3}"/>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CF427BD5-93C3-4C2D-F306-2704C2AED5CA}"/>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6B6DF414-C58D-273E-DBE5-CFF90F66BD2E}"/>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A6B66E2C-A920-E630-1297-B360D1EADBE6}"/>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A34E3AAD-06AC-F64F-CEC5-7BA26B4A736D}"/>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0BBB4288-FAC6-A20F-9770-29B01AE9E491}"/>
              </a:ext>
            </a:extLst>
          </p:cNvPr>
          <p:cNvSpPr txBox="1">
            <a:spLocks/>
          </p:cNvSpPr>
          <p:nvPr/>
        </p:nvSpPr>
        <p:spPr>
          <a:xfrm>
            <a:off x="379650" y="1888704"/>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lt-LT" sz="2000" dirty="0"/>
              <a:t>Problema</a:t>
            </a:r>
          </a:p>
          <a:p>
            <a:pPr marL="457200" indent="-457200">
              <a:buFont typeface="+mj-lt"/>
              <a:buAutoNum type="arabicPeriod"/>
            </a:pPr>
            <a:r>
              <a:rPr lang="lt-LT" sz="2000" dirty="0"/>
              <a:t>Programų sistemos taikymo sritis, tikslas, uždaviniai, aktualumas</a:t>
            </a:r>
          </a:p>
          <a:p>
            <a:pPr marL="457200" indent="-457200">
              <a:buFont typeface="+mj-lt"/>
              <a:buAutoNum type="arabicPeriod"/>
            </a:pPr>
            <a:r>
              <a:rPr lang="lt-LT" sz="2000" dirty="0"/>
              <a:t>Programų sistemos funkcijos ir vartotojui teikiamos paslaugos</a:t>
            </a:r>
          </a:p>
          <a:p>
            <a:pPr marL="457200" indent="-457200">
              <a:buFont typeface="+mj-lt"/>
              <a:buAutoNum type="arabicPeriod"/>
            </a:pPr>
            <a:r>
              <a:rPr lang="lt-LT" sz="2000" dirty="0"/>
              <a:t>Esminiai reikalavimai sistemai</a:t>
            </a:r>
          </a:p>
          <a:p>
            <a:pPr marL="457200" indent="-457200">
              <a:buFont typeface="+mj-lt"/>
              <a:buAutoNum type="arabicPeriod"/>
            </a:pPr>
            <a:r>
              <a:rPr lang="lt-LT" sz="2000" dirty="0"/>
              <a:t>Realizavimo technologijos</a:t>
            </a:r>
          </a:p>
          <a:p>
            <a:pPr marL="457200" indent="-457200">
              <a:buFont typeface="+mj-lt"/>
              <a:buAutoNum type="arabicPeriod"/>
            </a:pPr>
            <a:r>
              <a:rPr lang="lt-LT" sz="2000" dirty="0"/>
              <a:t>Pasirinktų sprendimų pagrindimas</a:t>
            </a:r>
          </a:p>
          <a:p>
            <a:pPr marL="457200" indent="-457200">
              <a:buFont typeface="+mj-lt"/>
              <a:buAutoNum type="arabicPeriod"/>
            </a:pPr>
            <a:r>
              <a:rPr lang="lt-LT" sz="2000" dirty="0"/>
              <a:t>Testavimas ir rezultatai</a:t>
            </a:r>
          </a:p>
          <a:p>
            <a:pPr marL="457200" indent="-457200">
              <a:buFont typeface="+mj-lt"/>
              <a:buAutoNum type="arabicPeriod"/>
            </a:pPr>
            <a:r>
              <a:rPr lang="lt-LT" sz="2000" dirty="0"/>
              <a:t>Programų sistemos parametrai</a:t>
            </a:r>
          </a:p>
          <a:p>
            <a:pPr marL="457200" indent="-457200">
              <a:buFont typeface="+mj-lt"/>
              <a:buAutoNum type="arabicPeriod"/>
            </a:pPr>
            <a:r>
              <a:rPr lang="lt-LT" sz="2000" dirty="0"/>
              <a:t>Inžinerinė ir technologinė realizacija</a:t>
            </a:r>
          </a:p>
          <a:p>
            <a:pPr marL="457200" indent="-457200">
              <a:buFont typeface="+mj-lt"/>
              <a:buAutoNum type="arabicPeriod"/>
            </a:pPr>
            <a:r>
              <a:rPr lang="lt-LT" sz="2000" dirty="0"/>
              <a:t>Rezultatai</a:t>
            </a:r>
          </a:p>
          <a:p>
            <a:pPr marL="457200" indent="-457200">
              <a:buFont typeface="+mj-lt"/>
              <a:buAutoNum type="arabicPeriod"/>
            </a:pPr>
            <a:r>
              <a:rPr lang="lt-LT" sz="2000" dirty="0"/>
              <a:t>Išvados</a:t>
            </a:r>
          </a:p>
          <a:p>
            <a:pPr marL="457200" indent="-457200">
              <a:buFont typeface="+mj-lt"/>
              <a:buAutoNum type="arabicPeriod"/>
            </a:pPr>
            <a:endParaRPr lang="lt-LT" sz="2000" dirty="0"/>
          </a:p>
          <a:p>
            <a:pPr marL="457200" indent="-457200">
              <a:buFont typeface="+mj-lt"/>
              <a:buAutoNum type="arabicPeriod"/>
            </a:pPr>
            <a:endParaRPr lang="lt-LT" sz="2000" dirty="0"/>
          </a:p>
          <a:p>
            <a:pPr marL="457200" indent="-457200">
              <a:buFont typeface="+mj-lt"/>
              <a:buAutoNum type="arabicPeriod"/>
            </a:pPr>
            <a:endParaRPr lang="lt-LT" sz="2000" dirty="0"/>
          </a:p>
          <a:p>
            <a:pPr marL="457200" indent="-457200">
              <a:buFont typeface="+mj-lt"/>
              <a:buAutoNum type="arabicPeriod"/>
            </a:pPr>
            <a:endParaRPr lang="lt-LT" sz="2000" dirty="0"/>
          </a:p>
        </p:txBody>
      </p:sp>
    </p:spTree>
    <p:extLst>
      <p:ext uri="{BB962C8B-B14F-4D97-AF65-F5344CB8AC3E}">
        <p14:creationId xmlns:p14="http://schemas.microsoft.com/office/powerpoint/2010/main" val="176410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03FFCAE4-A5B0-CC4A-A0A2-7EE0AEA8E284}"/>
              </a:ext>
            </a:extLst>
          </p:cNvPr>
          <p:cNvSpPr txBox="1">
            <a:spLocks/>
          </p:cNvSpPr>
          <p:nvPr/>
        </p:nvSpPr>
        <p:spPr>
          <a:xfrm>
            <a:off x="641644" y="600737"/>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Problem</a:t>
            </a:r>
            <a:r>
              <a:rPr lang="en-US" dirty="0"/>
              <a:t>a</a:t>
            </a:r>
          </a:p>
        </p:txBody>
      </p:sp>
      <p:sp>
        <p:nvSpPr>
          <p:cNvPr id="3" name="Text Placeholder 2">
            <a:extLst>
              <a:ext uri="{FF2B5EF4-FFF2-40B4-BE49-F238E27FC236}">
                <a16:creationId xmlns:a16="http://schemas.microsoft.com/office/drawing/2014/main" id="{4FF7DED3-3155-614C-8E96-7212F102B0E8}"/>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1C7D0070-EA15-1546-8ABA-C298D84090A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68048AC-E386-D140-990D-A0F5398AFD80}"/>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006EAE1-AC92-714B-AC11-7893905C970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B346149-C025-084D-9F3F-94C4EFE3F60E}"/>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05D60247-ABAB-ECEA-21CF-B2B1B4C7F685}"/>
              </a:ext>
            </a:extLst>
          </p:cNvPr>
          <p:cNvSpPr txBox="1">
            <a:spLocks/>
          </p:cNvSpPr>
          <p:nvPr/>
        </p:nvSpPr>
        <p:spPr>
          <a:xfrm>
            <a:off x="379650" y="1888704"/>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a:t>
            </a:r>
            <a:r>
              <a:rPr lang="lt-LT" sz="2000" dirty="0"/>
              <a:t>augelis egzistuojančių dirbtinio intelekto algoritmų</a:t>
            </a:r>
            <a:r>
              <a:rPr lang="en-US" sz="2000" dirty="0"/>
              <a:t>, </a:t>
            </a:r>
            <a:r>
              <a:rPr lang="en-US" sz="2000" dirty="0" err="1"/>
              <a:t>naudojam</a:t>
            </a:r>
            <a:r>
              <a:rPr lang="lt-LT" sz="2000" dirty="0"/>
              <a:t>ų strateginiuose žaidimuose yra arba viešai neprieinami dėl kompanijų</a:t>
            </a:r>
            <a:r>
              <a:rPr lang="en-US" sz="2000" dirty="0"/>
              <a:t> </a:t>
            </a:r>
            <a:r>
              <a:rPr lang="en-US" sz="2000" dirty="0" err="1"/>
              <a:t>vidaus</a:t>
            </a:r>
            <a:r>
              <a:rPr lang="lt-LT" sz="2000" dirty="0"/>
              <a:t> politikos ir uždarų kodo repozitorijų arba reikalauja didelio žmogiškųjų resursų kiekio įgyvendinimui</a:t>
            </a:r>
            <a:r>
              <a:rPr lang="en-US" sz="2000" dirty="0"/>
              <a:t>.</a:t>
            </a:r>
            <a:r>
              <a:rPr lang="lt-LT" sz="2000" dirty="0"/>
              <a:t> Mažesni žaidimų kūrėjai dažniausiai neturi</a:t>
            </a:r>
            <a:r>
              <a:rPr lang="en-US" sz="2000" dirty="0"/>
              <a:t> </a:t>
            </a:r>
            <a:r>
              <a:rPr lang="lt-LT" sz="2000" dirty="0"/>
              <a:t>galimybės skirti tokį patį didelį laiko ir resursų kiekį kaip didelės žaidimus kuriančios kompanijos, vien tam, kad įgyvendinti papildomus dirbtinio intelekto algoritmus. Dėl šio fakto, didėja atskirtis tarp mažesnių žaidimų kūrėjų ir didelių korporacijų kuriamų žaidimų kokybės, siūlomų funkcijų kiekio, bei dirbtinio intelekto optimalumo.</a:t>
            </a:r>
          </a:p>
        </p:txBody>
      </p:sp>
    </p:spTree>
    <p:extLst>
      <p:ext uri="{BB962C8B-B14F-4D97-AF65-F5344CB8AC3E}">
        <p14:creationId xmlns:p14="http://schemas.microsoft.com/office/powerpoint/2010/main" val="139930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53416-4490-4E1A-EA00-282991735658}"/>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61C03130-D03C-3AE5-5E30-79EE6DE2E2D7}"/>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solidFill>
                  <a:srgbClr val="1D2125"/>
                </a:solidFill>
              </a:rPr>
              <a:t>P</a:t>
            </a:r>
            <a:r>
              <a:rPr lang="lt-LT" i="0" dirty="0">
                <a:solidFill>
                  <a:srgbClr val="1D2125"/>
                </a:solidFill>
                <a:effectLst/>
              </a:rPr>
              <a:t>rogramų sistemos taikymo sritis, tikslas, uždaviniai, aktualumas</a:t>
            </a:r>
            <a:endParaRPr lang="en-US" dirty="0"/>
          </a:p>
        </p:txBody>
      </p:sp>
      <p:sp>
        <p:nvSpPr>
          <p:cNvPr id="3" name="Text Placeholder 2">
            <a:extLst>
              <a:ext uri="{FF2B5EF4-FFF2-40B4-BE49-F238E27FC236}">
                <a16:creationId xmlns:a16="http://schemas.microsoft.com/office/drawing/2014/main" id="{EEC09987-D871-CEBF-6D2A-C69410B7FEAD}"/>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9DA57A68-B914-0386-C22F-30A86F14F7BB}"/>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DEC01909-8761-2C07-185C-99152D1F67F1}"/>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B274956B-E62D-715D-9672-74A0F9654CE6}"/>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18F1DC89-179D-C57F-31E7-E70ABCCA234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944B157-2F45-D66C-8F07-38D04E654F5B}"/>
              </a:ext>
            </a:extLst>
          </p:cNvPr>
          <p:cNvSpPr txBox="1">
            <a:spLocks/>
          </p:cNvSpPr>
          <p:nvPr/>
        </p:nvSpPr>
        <p:spPr>
          <a:xfrm>
            <a:off x="247249" y="1642368"/>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Taikymo sritis – strateginių realaus laiko žaidimų dirbtinio intelekto algoritmų kūrimas ir analizė.</a:t>
            </a:r>
          </a:p>
          <a:p>
            <a:pPr marL="0" indent="0">
              <a:buFont typeface="Arial" panose="020B0604020202020204" pitchFamily="34" charset="0"/>
              <a:buNone/>
            </a:pPr>
            <a:r>
              <a:rPr lang="lt-LT" sz="2000" dirty="0"/>
              <a:t>Tikslas – ištirti esamus dirbtinio intelekto algoritmus strateginiuose žaidimuose ir pademonstruoti šių algoritmų taikymo privalumus ir trūkumus.</a:t>
            </a:r>
          </a:p>
          <a:p>
            <a:pPr marL="0" indent="0">
              <a:buFont typeface="Arial" panose="020B0604020202020204" pitchFamily="34" charset="0"/>
              <a:buNone/>
            </a:pPr>
            <a:r>
              <a:rPr lang="lt-LT" sz="2000" dirty="0"/>
              <a:t>Uždaviniai:</a:t>
            </a:r>
          </a:p>
          <a:p>
            <a:pPr marL="457200" indent="-457200">
              <a:buFont typeface="+mj-lt"/>
              <a:buAutoNum type="arabicPeriod"/>
            </a:pPr>
            <a:r>
              <a:rPr lang="lt-LT" sz="2000" dirty="0"/>
              <a:t>Atlikti esamų rinkoje naudojamų dirbtinio intelekto algoritmų analizę.</a:t>
            </a:r>
          </a:p>
          <a:p>
            <a:pPr marL="457200" indent="-457200">
              <a:buFont typeface="+mj-lt"/>
              <a:buAutoNum type="arabicPeriod"/>
            </a:pPr>
            <a:r>
              <a:rPr lang="lt-LT" sz="2000" dirty="0"/>
              <a:t>Sukurti ir/ar implementuoti pasirinktus dirbtinio intelekto algoritmus kuriant realaus laiko strateginį žaidimą. </a:t>
            </a:r>
          </a:p>
          <a:p>
            <a:pPr marL="457200" indent="-457200">
              <a:buFont typeface="+mj-lt"/>
              <a:buAutoNum type="arabicPeriod"/>
            </a:pPr>
            <a:r>
              <a:rPr lang="lt-LT" sz="2000" dirty="0"/>
              <a:t>Ištestuoti sukurtus algoritmus, įvertinti jų kokybę, pasiūlyti patobulinimų.</a:t>
            </a:r>
          </a:p>
          <a:p>
            <a:pPr marL="457200" indent="-457200">
              <a:buFont typeface="+mj-lt"/>
              <a:buAutoNum type="arabicPeriod"/>
            </a:pPr>
            <a:r>
              <a:rPr lang="lt-LT" sz="2000" dirty="0"/>
              <a:t>Pasidalinti kodu ir tyrimo rezultatais su plačiąja visuomene.</a:t>
            </a:r>
          </a:p>
          <a:p>
            <a:pPr marL="0" indent="0">
              <a:buFont typeface="Arial" panose="020B0604020202020204" pitchFamily="34" charset="0"/>
              <a:buNone/>
            </a:pPr>
            <a:r>
              <a:rPr lang="lt-LT" sz="2000" dirty="0"/>
              <a:t>Aktualumas – daugelį metų kylant strateginių žaidimų populiarumui, svarbu sukurti geresnę patirtį tiek šių žaidimų kūrėjams, tiek žaidėjams. Laisvai prieinami dirbtinio intelekto algoritmai palengvina žaidimų kūrimo procesą kūrėjams, ko pasekoje šių žaidimų žaidėjai turi didesnį žaidimų pasirinkimą bei geresnę ir labiau įsimenamą patirtį žaidžiant kokybiškus žaidimus.</a:t>
            </a:r>
          </a:p>
        </p:txBody>
      </p:sp>
    </p:spTree>
    <p:extLst>
      <p:ext uri="{BB962C8B-B14F-4D97-AF65-F5344CB8AC3E}">
        <p14:creationId xmlns:p14="http://schemas.microsoft.com/office/powerpoint/2010/main" val="3620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0F397-F408-ECB4-2C0F-97EFBF82DF0E}"/>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C8EA573B-79A4-42D0-7394-A00502C7D6E1}"/>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Programų sistemos funkcijos ir vartotojui teikiamos paslaugos</a:t>
            </a:r>
            <a:endParaRPr lang="en-US" dirty="0"/>
          </a:p>
        </p:txBody>
      </p:sp>
      <p:sp>
        <p:nvSpPr>
          <p:cNvPr id="3" name="Text Placeholder 2">
            <a:extLst>
              <a:ext uri="{FF2B5EF4-FFF2-40B4-BE49-F238E27FC236}">
                <a16:creationId xmlns:a16="http://schemas.microsoft.com/office/drawing/2014/main" id="{9FB392B5-8D07-4B37-9D7D-12089F9399C3}"/>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Dirbtinio intelekto metodų taikymas strateginiams žaidimams, Laurinaitis, 2025-01-22</a:t>
            </a:r>
            <a:endParaRPr lang="lt-LT" sz="1600" dirty="0"/>
          </a:p>
          <a:p>
            <a:endParaRPr lang="en-LT" dirty="0"/>
          </a:p>
        </p:txBody>
      </p:sp>
      <p:pic>
        <p:nvPicPr>
          <p:cNvPr id="6" name="Picture 5">
            <a:extLst>
              <a:ext uri="{FF2B5EF4-FFF2-40B4-BE49-F238E27FC236}">
                <a16:creationId xmlns:a16="http://schemas.microsoft.com/office/drawing/2014/main" id="{21FCFB74-E399-4771-A61C-FA4596D237EE}"/>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21A63E62-BB32-58E3-9D57-1003C3370793}"/>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F0FCD5C0-8797-FC56-BC98-E2CC3C8CF51F}"/>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4619B9D0-64EB-9AD0-44A7-0054C069BB90}"/>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9EFC8CDF-27B9-390A-3A65-29A661B65D18}"/>
              </a:ext>
            </a:extLst>
          </p:cNvPr>
          <p:cNvSpPr txBox="1">
            <a:spLocks/>
          </p:cNvSpPr>
          <p:nvPr/>
        </p:nvSpPr>
        <p:spPr>
          <a:xfrm>
            <a:off x="251510" y="1642368"/>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Funkcijos:</a:t>
            </a:r>
          </a:p>
          <a:p>
            <a:pPr marL="457200" indent="-457200">
              <a:buFont typeface="+mj-lt"/>
              <a:buAutoNum type="arabicPeriod"/>
            </a:pPr>
            <a:r>
              <a:rPr lang="lt-LT" sz="2000" dirty="0"/>
              <a:t>Žemėlapio generavimas</a:t>
            </a:r>
          </a:p>
          <a:p>
            <a:pPr marL="457200" indent="-457200">
              <a:buFont typeface="+mj-lt"/>
              <a:buAutoNum type="arabicPeriod"/>
            </a:pPr>
            <a:r>
              <a:rPr lang="lt-LT" sz="2000" dirty="0"/>
              <a:t>Pastatų statymas ir valdymas</a:t>
            </a:r>
          </a:p>
          <a:p>
            <a:pPr marL="457200" indent="-457200">
              <a:buFont typeface="+mj-lt"/>
              <a:buAutoNum type="arabicPeriod"/>
            </a:pPr>
            <a:r>
              <a:rPr lang="lt-LT" sz="2000" dirty="0"/>
              <a:t>Resursų rinkimas ir valdymas</a:t>
            </a:r>
          </a:p>
          <a:p>
            <a:pPr marL="457200" indent="-457200">
              <a:buFont typeface="+mj-lt"/>
              <a:buAutoNum type="arabicPeriod"/>
            </a:pPr>
            <a:r>
              <a:rPr lang="lt-LT" sz="2000" dirty="0"/>
              <a:t>Padalinių ir pastatų pažymėjimo sistema</a:t>
            </a:r>
          </a:p>
          <a:p>
            <a:pPr marL="457200" indent="-457200">
              <a:buFont typeface="+mj-lt"/>
              <a:buAutoNum type="arabicPeriod"/>
            </a:pPr>
            <a:r>
              <a:rPr lang="lt-LT" sz="2000" dirty="0"/>
              <a:t>Padalinių gaminimas ir valdymas</a:t>
            </a:r>
          </a:p>
          <a:p>
            <a:pPr marL="457200" indent="-457200">
              <a:buFont typeface="+mj-lt"/>
              <a:buAutoNum type="arabicPeriod"/>
            </a:pPr>
            <a:r>
              <a:rPr lang="lt-LT" sz="2000" dirty="0"/>
              <a:t>Automatinis padalinių valdymas</a:t>
            </a:r>
          </a:p>
          <a:p>
            <a:pPr marL="457200" indent="-457200">
              <a:buFont typeface="+mj-lt"/>
              <a:buAutoNum type="arabicPeriod"/>
            </a:pPr>
            <a:r>
              <a:rPr lang="lt-LT" sz="2000" dirty="0"/>
              <a:t>Komandų sistema</a:t>
            </a:r>
          </a:p>
          <a:p>
            <a:pPr marL="457200" indent="-457200">
              <a:buFont typeface="+mj-lt"/>
              <a:buAutoNum type="arabicPeriod"/>
            </a:pPr>
            <a:r>
              <a:rPr lang="lt-LT" sz="2000" dirty="0"/>
              <a:t>Kameros valdymas</a:t>
            </a:r>
          </a:p>
          <a:p>
            <a:pPr marL="0" indent="0">
              <a:buFont typeface="Arial" panose="020B0604020202020204" pitchFamily="34" charset="0"/>
              <a:buNone/>
            </a:pPr>
            <a:endParaRPr lang="lt-LT" sz="2000" dirty="0"/>
          </a:p>
          <a:p>
            <a:pPr marL="0" indent="0">
              <a:buFont typeface="Arial" panose="020B0604020202020204" pitchFamily="34" charset="0"/>
              <a:buNone/>
            </a:pPr>
            <a:r>
              <a:rPr lang="lt-LT" sz="2000" dirty="0"/>
              <a:t>Vartotojui – žaidimų kūrėjui, suteikiamos paslaugos:</a:t>
            </a:r>
          </a:p>
          <a:p>
            <a:pPr marL="457200" indent="-457200">
              <a:buFont typeface="+mj-lt"/>
              <a:buAutoNum type="arabicPeriod"/>
            </a:pPr>
            <a:r>
              <a:rPr lang="lt-LT" sz="2000" dirty="0"/>
              <a:t>Laisvai prieinamas visas žaidimo sistemų kodas</a:t>
            </a:r>
          </a:p>
          <a:p>
            <a:pPr marL="457200" indent="-457200">
              <a:buFont typeface="+mj-lt"/>
              <a:buAutoNum type="arabicPeriod"/>
            </a:pPr>
            <a:r>
              <a:rPr lang="lt-LT" sz="2000" dirty="0"/>
              <a:t>Dirbtinio intelekto algoritmų kodas, analizė, taikymo pavyzdžiai.</a:t>
            </a:r>
          </a:p>
        </p:txBody>
      </p:sp>
    </p:spTree>
    <p:extLst>
      <p:ext uri="{BB962C8B-B14F-4D97-AF65-F5344CB8AC3E}">
        <p14:creationId xmlns:p14="http://schemas.microsoft.com/office/powerpoint/2010/main" val="377575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BD1E9-AF1A-FB7A-6238-58D283BBA4C6}"/>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BAE58DED-CBDA-4A15-5809-99C302FC9F20}"/>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Esminiai reikalavimai sistemai</a:t>
            </a:r>
            <a:endParaRPr lang="en-US" dirty="0"/>
          </a:p>
        </p:txBody>
      </p:sp>
      <p:sp>
        <p:nvSpPr>
          <p:cNvPr id="3" name="Text Placeholder 2">
            <a:extLst>
              <a:ext uri="{FF2B5EF4-FFF2-40B4-BE49-F238E27FC236}">
                <a16:creationId xmlns:a16="http://schemas.microsoft.com/office/drawing/2014/main" id="{60EC3089-D889-2CA2-41D6-3C83BAED211B}"/>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3C982AB5-8991-C12B-3BB3-41547B5F5928}"/>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9F76B6D3-9297-7505-9BD9-389559AC3889}"/>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EF480E1D-CFAB-DDF6-A234-AF3DE1A18668}"/>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6C7E72B7-0ACE-62D8-46F2-F3041B3859BC}"/>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30D0C0C3-319B-4606-01F1-3CED9C357721}"/>
              </a:ext>
            </a:extLst>
          </p:cNvPr>
          <p:cNvSpPr txBox="1">
            <a:spLocks/>
          </p:cNvSpPr>
          <p:nvPr/>
        </p:nvSpPr>
        <p:spPr>
          <a:xfrm>
            <a:off x="379650"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Žaidimas turi veikti stabiliai bent 60 kadrų per sekundę rėžimu, 1080p rezoliucijoje.</a:t>
            </a:r>
          </a:p>
          <a:p>
            <a:pPr marL="0" indent="0">
              <a:buFont typeface="Arial" panose="020B0604020202020204" pitchFamily="34" charset="0"/>
              <a:buNone/>
            </a:pPr>
            <a:r>
              <a:rPr lang="lt-LT" sz="2000" dirty="0"/>
              <a:t>Minimalūs techniniai reikalavimai – Windows 10 arba naujesnė operacinė sistema, bent 8GB RAM, bent 6 branduolių CPU ir bent 6GB darbinės atminties turinti vaizdo plokštė, palaikanti DirectX11.</a:t>
            </a:r>
          </a:p>
        </p:txBody>
      </p:sp>
    </p:spTree>
    <p:extLst>
      <p:ext uri="{BB962C8B-B14F-4D97-AF65-F5344CB8AC3E}">
        <p14:creationId xmlns:p14="http://schemas.microsoft.com/office/powerpoint/2010/main" val="411158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B6F4F-672B-F08A-C6CC-9888E91F1443}"/>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4E6B09A3-58D8-376D-2CE4-6A84710ABBF4}"/>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Realizavimo technologijos</a:t>
            </a:r>
            <a:endParaRPr lang="en-US" dirty="0"/>
          </a:p>
        </p:txBody>
      </p:sp>
      <p:sp>
        <p:nvSpPr>
          <p:cNvPr id="3" name="Text Placeholder 2">
            <a:extLst>
              <a:ext uri="{FF2B5EF4-FFF2-40B4-BE49-F238E27FC236}">
                <a16:creationId xmlns:a16="http://schemas.microsoft.com/office/drawing/2014/main" id="{260595D2-FD0A-CB31-74D9-47271DC983C0}"/>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F419C6FF-B9DE-782B-BA29-7B4728550251}"/>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7B505924-18C8-CD79-AAAD-B27971E6AE2E}"/>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63951A25-F372-9636-CC05-A3CFC49FFF8C}"/>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3E3F6A7E-6427-20B8-5240-B5AF02BC7DA0}"/>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394BB45-429F-F898-9320-D7F4D58F3D23}"/>
              </a:ext>
            </a:extLst>
          </p:cNvPr>
          <p:cNvSpPr txBox="1">
            <a:spLocks/>
          </p:cNvSpPr>
          <p:nvPr/>
        </p:nvSpPr>
        <p:spPr>
          <a:xfrm>
            <a:off x="247249"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a:t>Programavimo kalba: C</a:t>
            </a:r>
            <a:r>
              <a:rPr lang="en-US" sz="2000"/>
              <a:t>#</a:t>
            </a:r>
          </a:p>
          <a:p>
            <a:pPr marL="0" indent="0">
              <a:buFont typeface="Arial" panose="020B0604020202020204" pitchFamily="34" charset="0"/>
              <a:buNone/>
            </a:pPr>
            <a:r>
              <a:rPr lang="lt-LT" sz="2000"/>
              <a:t>Žaidimo variklis: Unity game engine</a:t>
            </a:r>
          </a:p>
          <a:p>
            <a:pPr marL="0" indent="0">
              <a:buFont typeface="Arial" panose="020B0604020202020204" pitchFamily="34" charset="0"/>
              <a:buNone/>
            </a:pPr>
            <a:r>
              <a:rPr lang="lt-LT" sz="2000"/>
              <a:t>Testavimo įrankiai: Unity Profiler, Nunit, Visual Studio 2022.</a:t>
            </a:r>
            <a:endParaRPr lang="lt-LT" sz="2000" dirty="0"/>
          </a:p>
        </p:txBody>
      </p:sp>
    </p:spTree>
    <p:extLst>
      <p:ext uri="{BB962C8B-B14F-4D97-AF65-F5344CB8AC3E}">
        <p14:creationId xmlns:p14="http://schemas.microsoft.com/office/powerpoint/2010/main" val="164791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615D3-8762-065B-4E1F-846361A1B72E}"/>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1AE3DC39-4945-D746-5C8B-01E431C04F09}"/>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Pasirinktų sprendimų pagrindimas</a:t>
            </a:r>
            <a:endParaRPr lang="en-US" dirty="0"/>
          </a:p>
        </p:txBody>
      </p:sp>
      <p:sp>
        <p:nvSpPr>
          <p:cNvPr id="3" name="Text Placeholder 2">
            <a:extLst>
              <a:ext uri="{FF2B5EF4-FFF2-40B4-BE49-F238E27FC236}">
                <a16:creationId xmlns:a16="http://schemas.microsoft.com/office/drawing/2014/main" id="{E7D61EDE-AC40-BDEF-BA55-3EE133DFD7C6}"/>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62AED2BF-F348-E4EF-C1E9-29F64C3CFB28}"/>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88E83164-5D44-6832-D62E-C0B6F00C2FB0}"/>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09070E3D-0B92-AC45-E546-04BE713F0DF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DA589BB1-967E-3D3C-3929-F12CFBD6FCB8}"/>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46C78833-C1DB-DD42-26A4-CACDAD383F1F}"/>
              </a:ext>
            </a:extLst>
          </p:cNvPr>
          <p:cNvSpPr txBox="1">
            <a:spLocks/>
          </p:cNvSpPr>
          <p:nvPr/>
        </p:nvSpPr>
        <p:spPr>
          <a:xfrm>
            <a:off x="221115"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Sukurti trys išteklių išdėstymo žemėlapyje metodai:</a:t>
            </a:r>
          </a:p>
          <a:p>
            <a:pPr marL="514350" indent="-514350">
              <a:buFont typeface="+mj-lt"/>
              <a:buAutoNum type="arabicPeriod"/>
            </a:pPr>
            <a:r>
              <a:rPr lang="lt-LT" sz="2000" dirty="0"/>
              <a:t>Klastelių (</a:t>
            </a:r>
            <a:r>
              <a:rPr lang="lt-LT" sz="2000" i="1" dirty="0"/>
              <a:t>Cluster</a:t>
            </a:r>
            <a:r>
              <a:rPr lang="lt-LT" sz="2000" dirty="0"/>
              <a:t>) metodas: Šis metodas grupuoja išteklius mažuose klasteriuose aplink atsitiktinius centrus, taip sukurdamas natūralų ir netolygų išteklių pasiskirstymą, kuris imituoja tikroviškas situacijas (pvz. Miškai, uolos).</a:t>
            </a:r>
          </a:p>
          <a:p>
            <a:pPr marL="514350" indent="-514350">
              <a:buFont typeface="+mj-lt"/>
              <a:buAutoNum type="arabicPeriod"/>
            </a:pPr>
            <a:r>
              <a:rPr lang="lt-LT" sz="2000" dirty="0"/>
              <a:t>Tinklelio (</a:t>
            </a:r>
            <a:r>
              <a:rPr lang="lt-LT" sz="2000" i="1" dirty="0"/>
              <a:t>Grid</a:t>
            </a:r>
            <a:r>
              <a:rPr lang="lt-LT" sz="2000" dirty="0"/>
              <a:t>) metodas: Naudojamas vienodo dydžio tinklelis, kuriame ištekliai tolygiai išdėstyti pagal tinklelio langelių centrus. Šis metodas užtikrina aiškų ir organizuotą žemėlapio išdėstymą, tinkantį simetriškai struktūruotoms žaidimų situacijoms.</a:t>
            </a:r>
          </a:p>
          <a:p>
            <a:pPr marL="514350" indent="-514350">
              <a:buFont typeface="+mj-lt"/>
              <a:buAutoNum type="arabicPeriod"/>
            </a:pPr>
            <a:r>
              <a:rPr lang="lt-LT" sz="2000" dirty="0"/>
              <a:t>Radialinis metodas: Ištekliai išdėstomi apskritimuose aplink pagrindinį centrą (pvz., žaidėjo bazę). Šis metodas padeda sukurti strateginį išteklių valdymą, nes žaidėjai turi plėstis vis toliau, kad gautų išteklių.</a:t>
            </a:r>
          </a:p>
          <a:p>
            <a:pPr marL="0" indent="0">
              <a:buFont typeface="Arial" panose="020B0604020202020204" pitchFamily="34" charset="0"/>
              <a:buNone/>
            </a:pPr>
            <a:r>
              <a:rPr lang="lt-LT" sz="2000" dirty="0"/>
              <a:t>Pagrindimas: šių metodų pasirinkimas leido užtikrinti lankstumą žaidimų scenarijų generavime, sukuriant skirtingas žaidimo aplinkos sąlygas ir iššūkius.</a:t>
            </a:r>
          </a:p>
        </p:txBody>
      </p:sp>
    </p:spTree>
    <p:extLst>
      <p:ext uri="{BB962C8B-B14F-4D97-AF65-F5344CB8AC3E}">
        <p14:creationId xmlns:p14="http://schemas.microsoft.com/office/powerpoint/2010/main" val="57165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55A83-5C8D-FE92-AC01-B7CA800239DC}"/>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B0851161-ADBB-4B0E-E4E5-C1FD52C1FDDC}"/>
              </a:ext>
            </a:extLst>
          </p:cNvPr>
          <p:cNvSpPr txBox="1">
            <a:spLocks/>
          </p:cNvSpPr>
          <p:nvPr/>
        </p:nvSpPr>
        <p:spPr>
          <a:xfrm>
            <a:off x="555288" y="437838"/>
            <a:ext cx="9908045" cy="5762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Pasirinktų sprendimų pagrindimas</a:t>
            </a:r>
            <a:endParaRPr lang="en-US" dirty="0"/>
          </a:p>
        </p:txBody>
      </p:sp>
      <p:sp>
        <p:nvSpPr>
          <p:cNvPr id="3" name="Text Placeholder 2">
            <a:extLst>
              <a:ext uri="{FF2B5EF4-FFF2-40B4-BE49-F238E27FC236}">
                <a16:creationId xmlns:a16="http://schemas.microsoft.com/office/drawing/2014/main" id="{1F972D16-86DC-E294-F2DE-54E74EA32DDA}"/>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lt-LT" dirty="0"/>
              <a:t>Dirbtinio intelekto metodų taikymas strateginiams žaidimams, Laurinaitis, 2025-01-22</a:t>
            </a:r>
            <a:endParaRPr lang="lt-LT" sz="1600" dirty="0"/>
          </a:p>
        </p:txBody>
      </p:sp>
      <p:pic>
        <p:nvPicPr>
          <p:cNvPr id="6" name="Picture 5">
            <a:extLst>
              <a:ext uri="{FF2B5EF4-FFF2-40B4-BE49-F238E27FC236}">
                <a16:creationId xmlns:a16="http://schemas.microsoft.com/office/drawing/2014/main" id="{0291EBE0-2859-CBA2-FBB4-4EE4231F501C}"/>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A8AFDCDF-BEB2-12AE-66F7-463315CF80E3}"/>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D1CC90EE-A09D-01E5-C37E-0A636D105237}"/>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4CA1D902-A922-9667-4C9B-EEA9EBA881CB}"/>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2B988BE5-895B-90E4-928D-7094E89B67E8}"/>
              </a:ext>
            </a:extLst>
          </p:cNvPr>
          <p:cNvSpPr txBox="1">
            <a:spLocks/>
          </p:cNvSpPr>
          <p:nvPr/>
        </p:nvSpPr>
        <p:spPr>
          <a:xfrm>
            <a:off x="221115" y="164236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Įgyvendintas A* (</a:t>
            </a:r>
            <a:r>
              <a:rPr lang="lt-LT" sz="2000" i="1" dirty="0"/>
              <a:t>A-star</a:t>
            </a:r>
            <a:r>
              <a:rPr lang="lt-LT" sz="2000" dirty="0"/>
              <a:t>) pagrindu sukurtas kelio paieškos algoritmas, kuris leidžia efektyviai nustatyti optimalų padalinių judėjimą žaidimo pasaulyje, apeinant kliūtis ir siekiant  kelionės tikslo.</a:t>
            </a:r>
          </a:p>
          <a:p>
            <a:pPr marL="0" indent="0">
              <a:buFont typeface="Arial" panose="020B0604020202020204" pitchFamily="34" charset="0"/>
              <a:buNone/>
            </a:pPr>
            <a:r>
              <a:rPr lang="lt-LT" sz="2000" dirty="0"/>
              <a:t>Pasirinktas dėl jo tinkamumo realaus laiko strateginiams žaidimams, nes algoritmas užtikrina trumpiausią kelią tarp taškų, efektyviai derindamas heuristinę paiešką ir faktines kelionės kainas.</a:t>
            </a:r>
          </a:p>
          <a:p>
            <a:pPr marL="0" indent="0">
              <a:buFont typeface="Arial" panose="020B0604020202020204" pitchFamily="34" charset="0"/>
              <a:buNone/>
            </a:pPr>
            <a:r>
              <a:rPr lang="lt-LT" sz="2000" dirty="0"/>
              <a:t>Integracija su padalinių judėjimu: Algoritmas sujungtas su padalinių judėjimo sistema, leidžiančia valdyti kelis padalinius vienu metu, neprarandant našumo ar tikslumo.</a:t>
            </a:r>
          </a:p>
          <a:p>
            <a:pPr marL="0" indent="0">
              <a:buFont typeface="Arial" panose="020B0604020202020204" pitchFamily="34" charset="0"/>
              <a:buNone/>
            </a:pPr>
            <a:r>
              <a:rPr lang="lt-LT" sz="2000" dirty="0"/>
              <a:t>Privalumai:</a:t>
            </a:r>
          </a:p>
          <a:p>
            <a:pPr marL="914400" lvl="1" indent="-457200">
              <a:buFont typeface="+mj-lt"/>
              <a:buAutoNum type="arabicPeriod"/>
            </a:pPr>
            <a:r>
              <a:rPr lang="lt-LT" sz="2000" dirty="0"/>
              <a:t>Greitas reakcijos laikas (&lt;0.1 s kelio apskaičiavimui).</a:t>
            </a:r>
          </a:p>
          <a:p>
            <a:pPr marL="914400" lvl="1" indent="-457200">
              <a:buFont typeface="+mj-lt"/>
              <a:buAutoNum type="arabicPeriod"/>
            </a:pPr>
            <a:r>
              <a:rPr lang="lt-LT" sz="2000" dirty="0"/>
              <a:t>Stabilumas ir universalumas įvairiomis žaidimo sąlygomis.</a:t>
            </a:r>
          </a:p>
          <a:p>
            <a:pPr marL="0" indent="0">
              <a:buNone/>
            </a:pPr>
            <a:r>
              <a:rPr lang="lt-LT" sz="2000" dirty="0"/>
              <a:t>Pagrindimas: beveik kiekvienas realaus laiko strategijos žaidimas turi turėti kelio paieškos algoritmą, dažniausiai padalinių ar kitų veikėjų valdymui.</a:t>
            </a:r>
          </a:p>
          <a:p>
            <a:endParaRPr lang="lt-LT" dirty="0"/>
          </a:p>
        </p:txBody>
      </p:sp>
    </p:spTree>
    <p:extLst>
      <p:ext uri="{BB962C8B-B14F-4D97-AF65-F5344CB8AC3E}">
        <p14:creationId xmlns:p14="http://schemas.microsoft.com/office/powerpoint/2010/main" val="113025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TotalTime>
  <Words>1407</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Tadas Laurinaitis</dc:creator>
  <cp:lastModifiedBy>Tadas Laurinaitis</cp:lastModifiedBy>
  <cp:revision>9</cp:revision>
  <dcterms:created xsi:type="dcterms:W3CDTF">2025-01-22T02:29:59Z</dcterms:created>
  <dcterms:modified xsi:type="dcterms:W3CDTF">2025-01-22T11:32:49Z</dcterms:modified>
</cp:coreProperties>
</file>