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70"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259" autoAdjust="0"/>
  </p:normalViewPr>
  <p:slideViewPr>
    <p:cSldViewPr snapToGrid="0">
      <p:cViewPr varScale="1">
        <p:scale>
          <a:sx n="85" d="100"/>
          <a:sy n="85" d="100"/>
        </p:scale>
        <p:origin x="15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6CBB0-1EF7-407F-963F-FE347C42D79A}"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29A03-C258-44C1-8629-16E994F579F3}" type="slidenum">
              <a:rPr lang="en-US" smtClean="0"/>
              <a:t>‹#›</a:t>
            </a:fld>
            <a:endParaRPr lang="en-US"/>
          </a:p>
        </p:txBody>
      </p:sp>
    </p:spTree>
    <p:extLst>
      <p:ext uri="{BB962C8B-B14F-4D97-AF65-F5344CB8AC3E}">
        <p14:creationId xmlns:p14="http://schemas.microsoft.com/office/powerpoint/2010/main" val="1013882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800" dirty="0">
                <a:solidFill>
                  <a:srgbClr val="000000"/>
                </a:solidFill>
                <a:effectLst/>
                <a:latin typeface="Times New Roman" panose="02020603050405020304" pitchFamily="18" charset="0"/>
                <a:ea typeface="Times New Roman" panose="02020603050405020304" pitchFamily="18" charset="0"/>
              </a:rPr>
              <a:t>Šiuo metu yra daug strateginių žaidimų, kuriuose taikomi įvairūs algoritmai priešininkų elgsenos modeliavimui. Bėda ta, kad daugelis sukurtų algoritmų yra apsaugoti juos kuriančių kompanijų ir nėra prieinami. Projekto esmė - ištirti esamus dirbtinio intelekto algoritmus naudojamus kompiuterinių žaidimų strategijai realizuoti, pasiūlyti patobulinimus šiems algoritmams ir įvertinti jų efektyvumą sukuriant algorimtus realizuojantį žaidimą.</a:t>
            </a:r>
            <a:endParaRPr lang="en-US" dirty="0"/>
          </a:p>
        </p:txBody>
      </p:sp>
      <p:sp>
        <p:nvSpPr>
          <p:cNvPr id="4" name="Slide Number Placeholder 3"/>
          <p:cNvSpPr>
            <a:spLocks noGrp="1"/>
          </p:cNvSpPr>
          <p:nvPr>
            <p:ph type="sldNum" sz="quarter" idx="5"/>
          </p:nvPr>
        </p:nvSpPr>
        <p:spPr/>
        <p:txBody>
          <a:bodyPr/>
          <a:lstStyle/>
          <a:p>
            <a:fld id="{C4529A03-C258-44C1-8629-16E994F579F3}" type="slidenum">
              <a:rPr lang="en-US" smtClean="0"/>
              <a:t>2</a:t>
            </a:fld>
            <a:endParaRPr lang="en-US"/>
          </a:p>
        </p:txBody>
      </p:sp>
    </p:spTree>
    <p:extLst>
      <p:ext uri="{BB962C8B-B14F-4D97-AF65-F5344CB8AC3E}">
        <p14:creationId xmlns:p14="http://schemas.microsoft.com/office/powerpoint/2010/main" val="5919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Projekto metu bus kuriamas strateginis kompiuterinis žaidimas, leisiantis žaidėjui valdyti savo žaidėją, gaminti padalinius, statyti pastatus, valdyti savo resursus bei kovoti su dirbtinio intelekto modelio(-ių) valdomu priešininku.</a:t>
            </a:r>
            <a:endParaRPr lang="en-US" dirty="0"/>
          </a:p>
        </p:txBody>
      </p:sp>
      <p:sp>
        <p:nvSpPr>
          <p:cNvPr id="4" name="Slide Number Placeholder 3"/>
          <p:cNvSpPr>
            <a:spLocks noGrp="1"/>
          </p:cNvSpPr>
          <p:nvPr>
            <p:ph type="sldNum" sz="quarter" idx="5"/>
          </p:nvPr>
        </p:nvSpPr>
        <p:spPr/>
        <p:txBody>
          <a:bodyPr/>
          <a:lstStyle/>
          <a:p>
            <a:fld id="{C4529A03-C258-44C1-8629-16E994F579F3}" type="slidenum">
              <a:rPr lang="en-US" smtClean="0"/>
              <a:t>3</a:t>
            </a:fld>
            <a:endParaRPr lang="en-US"/>
          </a:p>
        </p:txBody>
      </p:sp>
    </p:spTree>
    <p:extLst>
      <p:ext uri="{BB962C8B-B14F-4D97-AF65-F5344CB8AC3E}">
        <p14:creationId xmlns:p14="http://schemas.microsoft.com/office/powerpoint/2010/main" val="300119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b="1" i="0" dirty="0">
                <a:solidFill>
                  <a:srgbClr val="ECECEC"/>
                </a:solidFill>
                <a:effectLst/>
                <a:highlight>
                  <a:srgbClr val="212121"/>
                </a:highlight>
                <a:latin typeface="Söhne"/>
              </a:rPr>
              <a:t>Unity - </a:t>
            </a:r>
            <a:r>
              <a:rPr lang="lt-LT" b="0" i="0" dirty="0">
                <a:solidFill>
                  <a:srgbClr val="ECECEC"/>
                </a:solidFill>
                <a:effectLst/>
                <a:highlight>
                  <a:srgbClr val="212121"/>
                </a:highlight>
                <a:latin typeface="Söhne"/>
              </a:rPr>
              <a:t>galingas žaidimų kūrimo variklis, leidžiantis kurti aukštos kokybės žaidimus įvairioms platformoms, naudoja C# programavimo kalbą, turi didelę bendruomenę ir daugybę įrankių bei papildinių, kurie padeda lengvai kurti ir diegti žaidimus.</a:t>
            </a:r>
          </a:p>
          <a:p>
            <a:endParaRPr lang="lt-LT" b="0" i="0" dirty="0">
              <a:solidFill>
                <a:srgbClr val="ECECEC"/>
              </a:solidFill>
              <a:effectLst/>
              <a:highlight>
                <a:srgbClr val="212121"/>
              </a:highlight>
              <a:latin typeface="Söhne"/>
            </a:endParaRPr>
          </a:p>
          <a:p>
            <a:r>
              <a:rPr lang="lt-LT" b="1" i="0" dirty="0">
                <a:solidFill>
                  <a:srgbClr val="ECECEC"/>
                </a:solidFill>
                <a:effectLst/>
                <a:highlight>
                  <a:srgbClr val="212121"/>
                </a:highlight>
                <a:latin typeface="Söhne"/>
              </a:rPr>
              <a:t>.NET ir C#  </a:t>
            </a:r>
            <a:r>
              <a:rPr lang="lt-LT" b="0" i="0" dirty="0">
                <a:solidFill>
                  <a:srgbClr val="ECECEC"/>
                </a:solidFill>
                <a:effectLst/>
                <a:highlight>
                  <a:srgbClr val="212121"/>
                </a:highlight>
                <a:latin typeface="Söhne"/>
              </a:rPr>
              <a:t>- programinės įrangos kūrimo platforma, suteikianti daugybę įrankių ir bibliotekų, kurios palengvina programų kūrimą ir integravimą, ypač dirbtinio intelekto ir mašininio mokymosi srityse.</a:t>
            </a:r>
          </a:p>
          <a:p>
            <a:endParaRPr lang="lt-LT" b="0" i="0" dirty="0">
              <a:solidFill>
                <a:srgbClr val="ECECEC"/>
              </a:solidFill>
              <a:effectLst/>
              <a:highlight>
                <a:srgbClr val="212121"/>
              </a:highlight>
              <a:latin typeface="Söhne"/>
            </a:endParaRPr>
          </a:p>
          <a:p>
            <a:r>
              <a:rPr lang="lt-LT" b="1" i="0" dirty="0">
                <a:solidFill>
                  <a:srgbClr val="ECECEC"/>
                </a:solidFill>
                <a:effectLst/>
                <a:highlight>
                  <a:srgbClr val="212121"/>
                </a:highlight>
                <a:latin typeface="Söhne"/>
              </a:rPr>
              <a:t>TensorFlow</a:t>
            </a:r>
            <a:r>
              <a:rPr lang="lt-LT" b="0" i="0" dirty="0">
                <a:solidFill>
                  <a:srgbClr val="ECECEC"/>
                </a:solidFill>
                <a:effectLst/>
                <a:highlight>
                  <a:srgbClr val="212121"/>
                </a:highlight>
                <a:latin typeface="Söhne"/>
              </a:rPr>
              <a:t>: Mašininio mokymosi platforma, suteikia platų įrankių spektrą, leidžiantį kurti ir diegti mašininio mokymosi modelius.</a:t>
            </a:r>
          </a:p>
          <a:p>
            <a:endParaRPr lang="lt-LT" b="0" i="0" dirty="0">
              <a:solidFill>
                <a:srgbClr val="ECECEC"/>
              </a:solidFill>
              <a:effectLst/>
              <a:highlight>
                <a:srgbClr val="212121"/>
              </a:highlight>
              <a:latin typeface="Söhne"/>
            </a:endParaRPr>
          </a:p>
          <a:p>
            <a:r>
              <a:rPr lang="lt-LT" b="1" i="0" dirty="0">
                <a:solidFill>
                  <a:srgbClr val="ECECEC"/>
                </a:solidFill>
                <a:effectLst/>
                <a:highlight>
                  <a:srgbClr val="212121"/>
                </a:highlight>
                <a:latin typeface="Söhne"/>
              </a:rPr>
              <a:t>Keras</a:t>
            </a:r>
            <a:r>
              <a:rPr lang="lt-LT" b="0" i="0" dirty="0">
                <a:solidFill>
                  <a:srgbClr val="ECECEC"/>
                </a:solidFill>
                <a:effectLst/>
                <a:highlight>
                  <a:srgbClr val="212121"/>
                </a:highlight>
                <a:latin typeface="Söhne"/>
              </a:rPr>
              <a:t>: Aukšto lygio neuroninių tinklų API, parašyta Python kalba. Gali veikti su TensorFlow, leidžia greitai ir efektyviai eksperimentuoti su giliųjų neuroninių tinklų modeliais</a:t>
            </a:r>
          </a:p>
          <a:p>
            <a:endParaRPr lang="lt-LT" b="0" i="0" dirty="0">
              <a:solidFill>
                <a:srgbClr val="ECECEC"/>
              </a:solidFill>
              <a:effectLst/>
              <a:highlight>
                <a:srgbClr val="212121"/>
              </a:highlight>
              <a:latin typeface="Söhne"/>
            </a:endParaRPr>
          </a:p>
          <a:p>
            <a:r>
              <a:rPr lang="lt-LT" b="1" i="0" dirty="0">
                <a:solidFill>
                  <a:srgbClr val="ECECEC"/>
                </a:solidFill>
                <a:effectLst/>
                <a:highlight>
                  <a:srgbClr val="212121"/>
                </a:highlight>
                <a:latin typeface="Söhne"/>
              </a:rPr>
              <a:t>SciPy</a:t>
            </a:r>
            <a:r>
              <a:rPr lang="lt-LT" b="0" i="0" dirty="0">
                <a:solidFill>
                  <a:srgbClr val="ECECEC"/>
                </a:solidFill>
                <a:effectLst/>
                <a:highlight>
                  <a:srgbClr val="212121"/>
                </a:highlight>
                <a:latin typeface="Söhne"/>
              </a:rPr>
              <a:t>: Python biblioteka, naudojama moksliniam ir techniniam skaičiavimui.</a:t>
            </a:r>
          </a:p>
          <a:p>
            <a:endParaRPr lang="en-US" dirty="0"/>
          </a:p>
        </p:txBody>
      </p:sp>
      <p:sp>
        <p:nvSpPr>
          <p:cNvPr id="4" name="Slide Number Placeholder 3"/>
          <p:cNvSpPr>
            <a:spLocks noGrp="1"/>
          </p:cNvSpPr>
          <p:nvPr>
            <p:ph type="sldNum" sz="quarter" idx="5"/>
          </p:nvPr>
        </p:nvSpPr>
        <p:spPr/>
        <p:txBody>
          <a:bodyPr/>
          <a:lstStyle/>
          <a:p>
            <a:fld id="{C4529A03-C258-44C1-8629-16E994F579F3}" type="slidenum">
              <a:rPr lang="en-US" smtClean="0"/>
              <a:t>10</a:t>
            </a:fld>
            <a:endParaRPr lang="en-US"/>
          </a:p>
        </p:txBody>
      </p:sp>
    </p:spTree>
    <p:extLst>
      <p:ext uri="{BB962C8B-B14F-4D97-AF65-F5344CB8AC3E}">
        <p14:creationId xmlns:p14="http://schemas.microsoft.com/office/powerpoint/2010/main" val="304694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Visos žaidimo dalys veikia naudotojo kompiuteryje – strateginis žaidimas veikia Unity žaidimų variklyje, o dirbtinio intelekto modeliai – Python ir .NET runtime aplinkose. Strateginis žaidimas su dirbtinio intelekto modeliais komunikuoja naudojantis gRPC technologija duomenų perdavimui ir gavimui žaidimo metu. Strateginis žaidimas atsakingas už visą žaidimo logiką ir jos valdymą, o dirbtinio intelekto modeliai atsakingi už esamos žaidimo stadijos interpretavimą, sprendimų priėmimą ir savo priimtų sprendimų siuntimą žaidimo logikai apdoroti. Dirbtinio intelekto modeliai išskiriami į dviejų tipų – Python ir .NET, kadangi projekto tikslas yra ištirti skirtingų tipų dirbtinio intelekto modelių naudojimą žaidimuose, todėl bus padengtas didesnis kiekis modelių.</a:t>
            </a:r>
            <a:endParaRPr lang="en-US" dirty="0"/>
          </a:p>
        </p:txBody>
      </p:sp>
      <p:sp>
        <p:nvSpPr>
          <p:cNvPr id="4" name="Slide Number Placeholder 3"/>
          <p:cNvSpPr>
            <a:spLocks noGrp="1"/>
          </p:cNvSpPr>
          <p:nvPr>
            <p:ph type="sldNum" sz="quarter" idx="5"/>
          </p:nvPr>
        </p:nvSpPr>
        <p:spPr/>
        <p:txBody>
          <a:bodyPr/>
          <a:lstStyle/>
          <a:p>
            <a:fld id="{C4529A03-C258-44C1-8629-16E994F579F3}" type="slidenum">
              <a:rPr lang="en-US" smtClean="0"/>
              <a:t>12</a:t>
            </a:fld>
            <a:endParaRPr lang="en-US"/>
          </a:p>
        </p:txBody>
      </p:sp>
    </p:spTree>
    <p:extLst>
      <p:ext uri="{BB962C8B-B14F-4D97-AF65-F5344CB8AC3E}">
        <p14:creationId xmlns:p14="http://schemas.microsoft.com/office/powerpoint/2010/main" val="278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b="1" i="0" dirty="0">
                <a:solidFill>
                  <a:srgbClr val="ECECEC"/>
                </a:solidFill>
                <a:effectLst/>
                <a:highlight>
                  <a:srgbClr val="212121"/>
                </a:highlight>
                <a:latin typeface="Söhne"/>
              </a:rPr>
              <a:t>Techninės problemos</a:t>
            </a:r>
            <a:r>
              <a:rPr lang="lt-LT" b="0" i="0" dirty="0">
                <a:solidFill>
                  <a:srgbClr val="ECECEC"/>
                </a:solidFill>
                <a:effectLst/>
                <a:highlight>
                  <a:srgbClr val="212121"/>
                </a:highlight>
                <a:latin typeface="Söhne"/>
              </a:rPr>
              <a:t>: susiję su įvairiomis programavimo klaidomis ar sunkumais, kurie gali iškilti naudojantis Unity žaidimų varikliu.</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1" i="0" dirty="0">
                <a:solidFill>
                  <a:srgbClr val="ECECEC"/>
                </a:solidFill>
                <a:effectLst/>
                <a:highlight>
                  <a:srgbClr val="212121"/>
                </a:highlight>
                <a:latin typeface="Söhne"/>
              </a:rPr>
              <a:t>Greitaveikos problemos: </a:t>
            </a:r>
            <a:r>
              <a:rPr lang="lt-LT" b="0" i="0" dirty="0">
                <a:solidFill>
                  <a:srgbClr val="ECECEC"/>
                </a:solidFill>
                <a:effectLst/>
                <a:highlight>
                  <a:srgbClr val="212121"/>
                </a:highlight>
                <a:latin typeface="Söhne"/>
              </a:rPr>
              <a:t>susiję su žaidimo kodo ar grafinės sąsajos greitaveikos optimizavimo sunkumais.</a:t>
            </a:r>
          </a:p>
          <a:p>
            <a:pPr marL="0" marR="0" lvl="0" indent="0" algn="l" defTabSz="914400" rtl="0" eaLnBrk="1" fontAlgn="auto" latinLnBrk="0" hangingPunct="1">
              <a:lnSpc>
                <a:spcPct val="100000"/>
              </a:lnSpc>
              <a:spcBef>
                <a:spcPts val="0"/>
              </a:spcBef>
              <a:spcAft>
                <a:spcPts val="0"/>
              </a:spcAft>
              <a:buClrTx/>
              <a:buSzTx/>
              <a:buFontTx/>
              <a:buNone/>
              <a:tabLst/>
              <a:defRPr/>
            </a:pPr>
            <a:r>
              <a:rPr lang="lt-LT" b="1" dirty="0"/>
              <a:t>Žaidimo ir dirbtinio intelekto modelių suderinamumas: </a:t>
            </a:r>
            <a:r>
              <a:rPr lang="lt-LT" b="0" dirty="0"/>
              <a:t>problemos, kurios gali iškilti bandant pritaikyti įvairius dirbtinio intelekto modelius žaidimo priešininko valdymui.</a:t>
            </a:r>
            <a:endParaRPr lang="lt-LT"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529A03-C258-44C1-8629-16E994F579F3}" type="slidenum">
              <a:rPr lang="en-US" smtClean="0"/>
              <a:t>13</a:t>
            </a:fld>
            <a:endParaRPr lang="en-US"/>
          </a:p>
        </p:txBody>
      </p:sp>
    </p:spTree>
    <p:extLst>
      <p:ext uri="{BB962C8B-B14F-4D97-AF65-F5344CB8AC3E}">
        <p14:creationId xmlns:p14="http://schemas.microsoft.com/office/powerpoint/2010/main" val="411227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AFDE-539B-59F4-24D1-548AD855E8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8775A5-9353-48EA-AADE-C1F3037AC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22BF58-35B3-C076-D028-283B42DA9E25}"/>
              </a:ext>
            </a:extLst>
          </p:cNvPr>
          <p:cNvSpPr>
            <a:spLocks noGrp="1"/>
          </p:cNvSpPr>
          <p:nvPr>
            <p:ph type="dt" sz="half" idx="10"/>
          </p:nvPr>
        </p:nvSpPr>
        <p:spPr/>
        <p:txBody>
          <a:bodyPr/>
          <a:lstStyle/>
          <a:p>
            <a:fld id="{3E901F12-9AD7-4AA5-AD1D-B1AC8854178C}" type="datetime1">
              <a:rPr lang="lt-LT" smtClean="0"/>
              <a:t>2024-05-19</a:t>
            </a:fld>
            <a:endParaRPr lang="en-US"/>
          </a:p>
        </p:txBody>
      </p:sp>
      <p:sp>
        <p:nvSpPr>
          <p:cNvPr id="5" name="Footer Placeholder 4">
            <a:extLst>
              <a:ext uri="{FF2B5EF4-FFF2-40B4-BE49-F238E27FC236}">
                <a16:creationId xmlns:a16="http://schemas.microsoft.com/office/drawing/2014/main" id="{691288D7-FE7A-721D-98F1-811FA6FCFFAD}"/>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1410F7A1-1818-72A0-5357-1C5A6E6B1380}"/>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359350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789F-606C-39C5-B651-7467A854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5AC43-80F4-A5D4-F1FA-6A0D4C18F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52493-D92D-4404-0B1E-2ACF77F5A08F}"/>
              </a:ext>
            </a:extLst>
          </p:cNvPr>
          <p:cNvSpPr>
            <a:spLocks noGrp="1"/>
          </p:cNvSpPr>
          <p:nvPr>
            <p:ph type="dt" sz="half" idx="10"/>
          </p:nvPr>
        </p:nvSpPr>
        <p:spPr/>
        <p:txBody>
          <a:bodyPr/>
          <a:lstStyle/>
          <a:p>
            <a:fld id="{F931018E-311C-4C29-BBAE-0F924FAA7939}" type="datetime1">
              <a:rPr lang="lt-LT" smtClean="0"/>
              <a:t>2024-05-19</a:t>
            </a:fld>
            <a:endParaRPr lang="en-US"/>
          </a:p>
        </p:txBody>
      </p:sp>
      <p:sp>
        <p:nvSpPr>
          <p:cNvPr id="5" name="Footer Placeholder 4">
            <a:extLst>
              <a:ext uri="{FF2B5EF4-FFF2-40B4-BE49-F238E27FC236}">
                <a16:creationId xmlns:a16="http://schemas.microsoft.com/office/drawing/2014/main" id="{C9D2169A-2F40-163A-BE13-2DB8E74EB562}"/>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3903EF9B-6842-70F1-C9FC-9F8504585654}"/>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102269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FF114-309D-B479-B058-CC87D1C10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7559F5-3039-3AEF-DC03-ED25F326C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C1613-837F-D608-04F4-F246552BA601}"/>
              </a:ext>
            </a:extLst>
          </p:cNvPr>
          <p:cNvSpPr>
            <a:spLocks noGrp="1"/>
          </p:cNvSpPr>
          <p:nvPr>
            <p:ph type="dt" sz="half" idx="10"/>
          </p:nvPr>
        </p:nvSpPr>
        <p:spPr/>
        <p:txBody>
          <a:bodyPr/>
          <a:lstStyle/>
          <a:p>
            <a:fld id="{D9398EFE-E54E-4F37-95F2-EA7F58FD6CE4}" type="datetime1">
              <a:rPr lang="lt-LT" smtClean="0"/>
              <a:t>2024-05-19</a:t>
            </a:fld>
            <a:endParaRPr lang="en-US"/>
          </a:p>
        </p:txBody>
      </p:sp>
      <p:sp>
        <p:nvSpPr>
          <p:cNvPr id="5" name="Footer Placeholder 4">
            <a:extLst>
              <a:ext uri="{FF2B5EF4-FFF2-40B4-BE49-F238E27FC236}">
                <a16:creationId xmlns:a16="http://schemas.microsoft.com/office/drawing/2014/main" id="{377888AA-AB87-AD6E-8A19-A2221439DDF7}"/>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558C5CCA-2888-B7AB-2F20-485390142861}"/>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322726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E74-C60D-1446-9BF9-8F686D2FD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10BFE-8E0D-2378-2A0A-A55FE4AAC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1E7D4-B9CB-7C02-EC3E-CE191C14256F}"/>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648CF9A8-31BC-C4A7-FA44-6CFD79392534}"/>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B66CC287-CA01-2291-1323-AB62652BE3F7}"/>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66570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0706-7C31-7669-96C1-BFC7121FC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AE8ED3-3688-97B4-A3AB-4BE4EE53A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E8FA2E-C30E-4726-BC09-B7D3387B7AD4}"/>
              </a:ext>
            </a:extLst>
          </p:cNvPr>
          <p:cNvSpPr>
            <a:spLocks noGrp="1"/>
          </p:cNvSpPr>
          <p:nvPr>
            <p:ph type="dt" sz="half" idx="10"/>
          </p:nvPr>
        </p:nvSpPr>
        <p:spPr/>
        <p:txBody>
          <a:bodyPr/>
          <a:lstStyle/>
          <a:p>
            <a:fld id="{EE5C8BE1-6A22-46C1-84F0-2EA6832C50F9}" type="datetime1">
              <a:rPr lang="lt-LT" smtClean="0"/>
              <a:t>2024-05-19</a:t>
            </a:fld>
            <a:endParaRPr lang="en-US"/>
          </a:p>
        </p:txBody>
      </p:sp>
      <p:sp>
        <p:nvSpPr>
          <p:cNvPr id="5" name="Footer Placeholder 4">
            <a:extLst>
              <a:ext uri="{FF2B5EF4-FFF2-40B4-BE49-F238E27FC236}">
                <a16:creationId xmlns:a16="http://schemas.microsoft.com/office/drawing/2014/main" id="{B83240C0-3B67-5FEE-249A-A49F99715FF5}"/>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FAFAEF14-1D2E-3C7A-1A2D-5767BA98C5D3}"/>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199465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B022-B34C-5FCA-9BFE-A157E3577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CC859-0B35-9282-433D-DEE573BEE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AE288F-4E5E-D020-77DE-0F509BC5F2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486C82-7214-AED0-F833-BE5359F3BF38}"/>
              </a:ext>
            </a:extLst>
          </p:cNvPr>
          <p:cNvSpPr>
            <a:spLocks noGrp="1"/>
          </p:cNvSpPr>
          <p:nvPr>
            <p:ph type="dt" sz="half" idx="10"/>
          </p:nvPr>
        </p:nvSpPr>
        <p:spPr/>
        <p:txBody>
          <a:bodyPr/>
          <a:lstStyle/>
          <a:p>
            <a:fld id="{82566560-BBC7-4FC7-9017-389E5B71380C}" type="datetime1">
              <a:rPr lang="lt-LT" smtClean="0"/>
              <a:t>2024-05-19</a:t>
            </a:fld>
            <a:endParaRPr lang="en-US"/>
          </a:p>
        </p:txBody>
      </p:sp>
      <p:sp>
        <p:nvSpPr>
          <p:cNvPr id="6" name="Footer Placeholder 5">
            <a:extLst>
              <a:ext uri="{FF2B5EF4-FFF2-40B4-BE49-F238E27FC236}">
                <a16:creationId xmlns:a16="http://schemas.microsoft.com/office/drawing/2014/main" id="{B20C796B-68C4-7A09-9F0C-1DFD47ECED21}"/>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7" name="Slide Number Placeholder 6">
            <a:extLst>
              <a:ext uri="{FF2B5EF4-FFF2-40B4-BE49-F238E27FC236}">
                <a16:creationId xmlns:a16="http://schemas.microsoft.com/office/drawing/2014/main" id="{F6E94B31-5EAA-03CC-27B5-D07115E8EDEB}"/>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289763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09F2-B3B5-3195-04C4-4F7DCEEEE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18F35-D5D0-4952-501C-895FB0CD0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7BE6AA-8C43-C39B-9119-BAF57F02A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CD98C0-4B72-82E2-3415-B616750C7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28180-065E-7B6D-1B08-3F62FCDAF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4CBF19-7597-17CD-71F5-FA0CE2829FEA}"/>
              </a:ext>
            </a:extLst>
          </p:cNvPr>
          <p:cNvSpPr>
            <a:spLocks noGrp="1"/>
          </p:cNvSpPr>
          <p:nvPr>
            <p:ph type="dt" sz="half" idx="10"/>
          </p:nvPr>
        </p:nvSpPr>
        <p:spPr/>
        <p:txBody>
          <a:bodyPr/>
          <a:lstStyle/>
          <a:p>
            <a:fld id="{5A1CF2AB-2532-4752-B0F8-70027F17A1BE}" type="datetime1">
              <a:rPr lang="lt-LT" smtClean="0"/>
              <a:t>2024-05-19</a:t>
            </a:fld>
            <a:endParaRPr lang="en-US"/>
          </a:p>
        </p:txBody>
      </p:sp>
      <p:sp>
        <p:nvSpPr>
          <p:cNvPr id="8" name="Footer Placeholder 7">
            <a:extLst>
              <a:ext uri="{FF2B5EF4-FFF2-40B4-BE49-F238E27FC236}">
                <a16:creationId xmlns:a16="http://schemas.microsoft.com/office/drawing/2014/main" id="{AB60EB31-4551-0DB0-6A03-854C4904C199}"/>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9" name="Slide Number Placeholder 8">
            <a:extLst>
              <a:ext uri="{FF2B5EF4-FFF2-40B4-BE49-F238E27FC236}">
                <a16:creationId xmlns:a16="http://schemas.microsoft.com/office/drawing/2014/main" id="{8C034361-038A-A173-50FF-3F27859D0093}"/>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113274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9B58-E149-9CB0-3C26-55C629FC5B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1B16DB-BB9E-A496-2A35-D63C030BC2D9}"/>
              </a:ext>
            </a:extLst>
          </p:cNvPr>
          <p:cNvSpPr>
            <a:spLocks noGrp="1"/>
          </p:cNvSpPr>
          <p:nvPr>
            <p:ph type="dt" sz="half" idx="10"/>
          </p:nvPr>
        </p:nvSpPr>
        <p:spPr/>
        <p:txBody>
          <a:bodyPr/>
          <a:lstStyle/>
          <a:p>
            <a:fld id="{07B717C5-93E0-4D53-82F1-13513C639A73}" type="datetime1">
              <a:rPr lang="lt-LT" smtClean="0"/>
              <a:t>2024-05-19</a:t>
            </a:fld>
            <a:endParaRPr lang="en-US"/>
          </a:p>
        </p:txBody>
      </p:sp>
      <p:sp>
        <p:nvSpPr>
          <p:cNvPr id="4" name="Footer Placeholder 3">
            <a:extLst>
              <a:ext uri="{FF2B5EF4-FFF2-40B4-BE49-F238E27FC236}">
                <a16:creationId xmlns:a16="http://schemas.microsoft.com/office/drawing/2014/main" id="{32326EE6-C488-E07E-3CBB-A8878BD20BCE}"/>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5" name="Slide Number Placeholder 4">
            <a:extLst>
              <a:ext uri="{FF2B5EF4-FFF2-40B4-BE49-F238E27FC236}">
                <a16:creationId xmlns:a16="http://schemas.microsoft.com/office/drawing/2014/main" id="{9B0AD05D-F54D-3C1F-A936-F2854245AD11}"/>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28266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4F050-AD11-D089-F03A-FF03C3644883}"/>
              </a:ext>
            </a:extLst>
          </p:cNvPr>
          <p:cNvSpPr>
            <a:spLocks noGrp="1"/>
          </p:cNvSpPr>
          <p:nvPr>
            <p:ph type="dt" sz="half" idx="10"/>
          </p:nvPr>
        </p:nvSpPr>
        <p:spPr/>
        <p:txBody>
          <a:bodyPr/>
          <a:lstStyle/>
          <a:p>
            <a:fld id="{655D3249-4508-4F58-8D7B-3B1D7E76104C}" type="datetime1">
              <a:rPr lang="lt-LT" smtClean="0"/>
              <a:t>2024-05-19</a:t>
            </a:fld>
            <a:endParaRPr lang="en-US"/>
          </a:p>
        </p:txBody>
      </p:sp>
      <p:sp>
        <p:nvSpPr>
          <p:cNvPr id="3" name="Footer Placeholder 2">
            <a:extLst>
              <a:ext uri="{FF2B5EF4-FFF2-40B4-BE49-F238E27FC236}">
                <a16:creationId xmlns:a16="http://schemas.microsoft.com/office/drawing/2014/main" id="{25768E43-D5D6-8043-1275-EA5A6ECD4755}"/>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4" name="Slide Number Placeholder 3">
            <a:extLst>
              <a:ext uri="{FF2B5EF4-FFF2-40B4-BE49-F238E27FC236}">
                <a16:creationId xmlns:a16="http://schemas.microsoft.com/office/drawing/2014/main" id="{83BCB31D-9D66-7E3C-9515-6B09B265B662}"/>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74408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1E04-698F-EC0C-0F55-B9EC64C0C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CA272E-AA7D-F068-C2B2-E49635CA3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94F581-E23C-F657-47A9-254D58038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1A4C9-9958-1EBB-8084-4B5FE3F67ACF}"/>
              </a:ext>
            </a:extLst>
          </p:cNvPr>
          <p:cNvSpPr>
            <a:spLocks noGrp="1"/>
          </p:cNvSpPr>
          <p:nvPr>
            <p:ph type="dt" sz="half" idx="10"/>
          </p:nvPr>
        </p:nvSpPr>
        <p:spPr/>
        <p:txBody>
          <a:bodyPr/>
          <a:lstStyle/>
          <a:p>
            <a:fld id="{C4C8962B-8927-49C0-B32A-3ED34C10DBDA}" type="datetime1">
              <a:rPr lang="lt-LT" smtClean="0"/>
              <a:t>2024-05-19</a:t>
            </a:fld>
            <a:endParaRPr lang="en-US"/>
          </a:p>
        </p:txBody>
      </p:sp>
      <p:sp>
        <p:nvSpPr>
          <p:cNvPr id="6" name="Footer Placeholder 5">
            <a:extLst>
              <a:ext uri="{FF2B5EF4-FFF2-40B4-BE49-F238E27FC236}">
                <a16:creationId xmlns:a16="http://schemas.microsoft.com/office/drawing/2014/main" id="{8DDFC5AF-CEBD-99B1-98C8-246F5FE7D2B8}"/>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7" name="Slide Number Placeholder 6">
            <a:extLst>
              <a:ext uri="{FF2B5EF4-FFF2-40B4-BE49-F238E27FC236}">
                <a16:creationId xmlns:a16="http://schemas.microsoft.com/office/drawing/2014/main" id="{5C569BDE-B1BE-2011-3B15-98CFEBF60638}"/>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112466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33F7-B100-C8A5-99CA-DF17A70AC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35EA54-1AB7-5969-EE08-F7FC51E8A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F1382-34F2-038B-AD93-7FE1628FC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F355A-448E-4B55-0153-9A14035C6941}"/>
              </a:ext>
            </a:extLst>
          </p:cNvPr>
          <p:cNvSpPr>
            <a:spLocks noGrp="1"/>
          </p:cNvSpPr>
          <p:nvPr>
            <p:ph type="dt" sz="half" idx="10"/>
          </p:nvPr>
        </p:nvSpPr>
        <p:spPr/>
        <p:txBody>
          <a:bodyPr/>
          <a:lstStyle/>
          <a:p>
            <a:fld id="{FA3CAC32-3858-485D-9661-B75810227209}" type="datetime1">
              <a:rPr lang="lt-LT" smtClean="0"/>
              <a:t>2024-05-19</a:t>
            </a:fld>
            <a:endParaRPr lang="en-US"/>
          </a:p>
        </p:txBody>
      </p:sp>
      <p:sp>
        <p:nvSpPr>
          <p:cNvPr id="6" name="Footer Placeholder 5">
            <a:extLst>
              <a:ext uri="{FF2B5EF4-FFF2-40B4-BE49-F238E27FC236}">
                <a16:creationId xmlns:a16="http://schemas.microsoft.com/office/drawing/2014/main" id="{ED99873D-A0E5-FD7C-EC51-B5FF182DEEB1}"/>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7" name="Slide Number Placeholder 6">
            <a:extLst>
              <a:ext uri="{FF2B5EF4-FFF2-40B4-BE49-F238E27FC236}">
                <a16:creationId xmlns:a16="http://schemas.microsoft.com/office/drawing/2014/main" id="{EF9668A5-BD61-DB29-F87C-39C659992EE8}"/>
              </a:ext>
            </a:extLst>
          </p:cNvPr>
          <p:cNvSpPr>
            <a:spLocks noGrp="1"/>
          </p:cNvSpPr>
          <p:nvPr>
            <p:ph type="sldNum" sz="quarter" idx="12"/>
          </p:nvPr>
        </p:nvSpPr>
        <p:spPr/>
        <p:txBody>
          <a:bodyPr/>
          <a:lstStyle/>
          <a:p>
            <a:fld id="{A2E8C3C5-F3D7-4488-A20A-5C9B0D344529}" type="slidenum">
              <a:rPr lang="en-US" smtClean="0"/>
              <a:t>‹#›</a:t>
            </a:fld>
            <a:endParaRPr lang="en-US"/>
          </a:p>
        </p:txBody>
      </p:sp>
    </p:spTree>
    <p:extLst>
      <p:ext uri="{BB962C8B-B14F-4D97-AF65-F5344CB8AC3E}">
        <p14:creationId xmlns:p14="http://schemas.microsoft.com/office/powerpoint/2010/main" val="98217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94B04-977B-5234-FEE2-DBB49A550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580CD0-D4E9-827B-1E83-9946D38C3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300CB-039F-D773-7920-CC4CBB47E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63D29-E19A-44C0-8173-DF421C7D063F}" type="datetime1">
              <a:rPr lang="lt-LT" smtClean="0"/>
              <a:t>2024-05-19</a:t>
            </a:fld>
            <a:endParaRPr lang="en-US"/>
          </a:p>
        </p:txBody>
      </p:sp>
      <p:sp>
        <p:nvSpPr>
          <p:cNvPr id="5" name="Footer Placeholder 4">
            <a:extLst>
              <a:ext uri="{FF2B5EF4-FFF2-40B4-BE49-F238E27FC236}">
                <a16:creationId xmlns:a16="http://schemas.microsoft.com/office/drawing/2014/main" id="{E5A09C6C-A0EB-BABF-DCB7-CD9545ED0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0C155F40-674E-660A-8F7F-662C0AE0E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8C3C5-F3D7-4488-A20A-5C9B0D344529}" type="slidenum">
              <a:rPr lang="en-US" smtClean="0"/>
              <a:t>‹#›</a:t>
            </a:fld>
            <a:endParaRPr lang="en-US"/>
          </a:p>
        </p:txBody>
      </p:sp>
    </p:spTree>
    <p:extLst>
      <p:ext uri="{BB962C8B-B14F-4D97-AF65-F5344CB8AC3E}">
        <p14:creationId xmlns:p14="http://schemas.microsoft.com/office/powerpoint/2010/main" val="601548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1073-6B66-F42D-907A-83C8C031D4C3}"/>
              </a:ext>
            </a:extLst>
          </p:cNvPr>
          <p:cNvSpPr>
            <a:spLocks noGrp="1"/>
          </p:cNvSpPr>
          <p:nvPr>
            <p:ph type="ctrTitle"/>
          </p:nvPr>
        </p:nvSpPr>
        <p:spPr>
          <a:xfrm>
            <a:off x="838201" y="2362953"/>
            <a:ext cx="10515599" cy="1421395"/>
          </a:xfrm>
        </p:spPr>
        <p:txBody>
          <a:bodyPr>
            <a:normAutofit fontScale="90000"/>
          </a:bodyPr>
          <a:lstStyle/>
          <a:p>
            <a:r>
              <a:rPr lang="lt-LT" dirty="0"/>
              <a:t>Dirbtinio intelekto metodų taikymas strateginiams žaidimams</a:t>
            </a:r>
            <a:endParaRPr lang="en-US" dirty="0"/>
          </a:p>
        </p:txBody>
      </p:sp>
      <p:sp>
        <p:nvSpPr>
          <p:cNvPr id="3" name="Subtitle 2">
            <a:extLst>
              <a:ext uri="{FF2B5EF4-FFF2-40B4-BE49-F238E27FC236}">
                <a16:creationId xmlns:a16="http://schemas.microsoft.com/office/drawing/2014/main" id="{DF6DE17F-BF7D-255A-0C89-FD27596FCC4B}"/>
              </a:ext>
            </a:extLst>
          </p:cNvPr>
          <p:cNvSpPr>
            <a:spLocks noGrp="1"/>
          </p:cNvSpPr>
          <p:nvPr>
            <p:ph type="subTitle" idx="1"/>
          </p:nvPr>
        </p:nvSpPr>
        <p:spPr>
          <a:xfrm>
            <a:off x="1433465" y="4105275"/>
            <a:ext cx="9144000" cy="1655762"/>
          </a:xfrm>
        </p:spPr>
        <p:txBody>
          <a:bodyPr>
            <a:normAutofit lnSpcReduction="10000"/>
          </a:bodyPr>
          <a:lstStyle/>
          <a:p>
            <a:pPr algn="l"/>
            <a:r>
              <a:rPr lang="lt-LT" b="1" dirty="0"/>
              <a:t>Tadas Laurinaitis</a:t>
            </a:r>
          </a:p>
          <a:p>
            <a:pPr algn="l"/>
            <a:r>
              <a:rPr lang="lt-LT" dirty="0"/>
              <a:t>Projekto autorius</a:t>
            </a:r>
          </a:p>
          <a:p>
            <a:pPr algn="l"/>
            <a:r>
              <a:rPr lang="lt-LT" b="1" dirty="0"/>
              <a:t>Dr. Tomas Blažauskas</a:t>
            </a:r>
          </a:p>
          <a:p>
            <a:pPr algn="l"/>
            <a:r>
              <a:rPr lang="lt-LT" dirty="0"/>
              <a:t>Vadovas, užsakovas</a:t>
            </a:r>
            <a:endParaRPr lang="en-US" dirty="0"/>
          </a:p>
        </p:txBody>
      </p:sp>
      <p:sp>
        <p:nvSpPr>
          <p:cNvPr id="5" name="Date Placeholder 4">
            <a:extLst>
              <a:ext uri="{FF2B5EF4-FFF2-40B4-BE49-F238E27FC236}">
                <a16:creationId xmlns:a16="http://schemas.microsoft.com/office/drawing/2014/main" id="{5BC40E23-55DB-8314-ECA4-A79C76209C7E}"/>
              </a:ext>
            </a:extLst>
          </p:cNvPr>
          <p:cNvSpPr>
            <a:spLocks noGrp="1"/>
          </p:cNvSpPr>
          <p:nvPr>
            <p:ph type="dt" sz="half" idx="10"/>
          </p:nvPr>
        </p:nvSpPr>
        <p:spPr/>
        <p:txBody>
          <a:bodyPr/>
          <a:lstStyle/>
          <a:p>
            <a:fld id="{3E8FFB39-75D9-40D2-BA37-20020860B7B9}" type="datetime1">
              <a:rPr lang="lt-LT" smtClean="0"/>
              <a:t>2024-05-19</a:t>
            </a:fld>
            <a:endParaRPr lang="en-US"/>
          </a:p>
        </p:txBody>
      </p:sp>
      <p:sp>
        <p:nvSpPr>
          <p:cNvPr id="7" name="Slide Number Placeholder 6">
            <a:extLst>
              <a:ext uri="{FF2B5EF4-FFF2-40B4-BE49-F238E27FC236}">
                <a16:creationId xmlns:a16="http://schemas.microsoft.com/office/drawing/2014/main" id="{DE7D836B-1D5B-C005-0473-612CC1A53B18}"/>
              </a:ext>
            </a:extLst>
          </p:cNvPr>
          <p:cNvSpPr>
            <a:spLocks noGrp="1"/>
          </p:cNvSpPr>
          <p:nvPr>
            <p:ph type="sldNum" sz="quarter" idx="12"/>
          </p:nvPr>
        </p:nvSpPr>
        <p:spPr/>
        <p:txBody>
          <a:bodyPr/>
          <a:lstStyle/>
          <a:p>
            <a:fld id="{A2E8C3C5-F3D7-4488-A20A-5C9B0D344529}" type="slidenum">
              <a:rPr lang="en-US" smtClean="0"/>
              <a:t>1</a:t>
            </a:fld>
            <a:endParaRPr lang="en-US"/>
          </a:p>
        </p:txBody>
      </p:sp>
      <p:pic>
        <p:nvPicPr>
          <p:cNvPr id="9" name="Picture 8">
            <a:extLst>
              <a:ext uri="{FF2B5EF4-FFF2-40B4-BE49-F238E27FC236}">
                <a16:creationId xmlns:a16="http://schemas.microsoft.com/office/drawing/2014/main" id="{A8BA56E9-F4AF-754B-8E55-BA4754BFECF7}"/>
              </a:ext>
            </a:extLst>
          </p:cNvPr>
          <p:cNvPicPr>
            <a:picLocks noChangeAspect="1"/>
          </p:cNvPicPr>
          <p:nvPr/>
        </p:nvPicPr>
        <p:blipFill>
          <a:blip r:embed="rId2"/>
          <a:stretch>
            <a:fillRect/>
          </a:stretch>
        </p:blipFill>
        <p:spPr>
          <a:xfrm>
            <a:off x="4638628" y="62322"/>
            <a:ext cx="2914744" cy="2300631"/>
          </a:xfrm>
          <a:prstGeom prst="rect">
            <a:avLst/>
          </a:prstGeom>
        </p:spPr>
      </p:pic>
    </p:spTree>
    <p:extLst>
      <p:ext uri="{BB962C8B-B14F-4D97-AF65-F5344CB8AC3E}">
        <p14:creationId xmlns:p14="http://schemas.microsoft.com/office/powerpoint/2010/main" val="253860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D50C-4349-034F-71DB-FAC854ADB94B}"/>
              </a:ext>
            </a:extLst>
          </p:cNvPr>
          <p:cNvSpPr>
            <a:spLocks noGrp="1"/>
          </p:cNvSpPr>
          <p:nvPr>
            <p:ph type="title"/>
          </p:nvPr>
        </p:nvSpPr>
        <p:spPr/>
        <p:txBody>
          <a:bodyPr/>
          <a:lstStyle/>
          <a:p>
            <a:r>
              <a:rPr lang="lt-LT" dirty="0"/>
              <a:t>Srities analizė</a:t>
            </a:r>
            <a:endParaRPr lang="en-US" dirty="0"/>
          </a:p>
        </p:txBody>
      </p:sp>
      <p:sp>
        <p:nvSpPr>
          <p:cNvPr id="3" name="Content Placeholder 2">
            <a:extLst>
              <a:ext uri="{FF2B5EF4-FFF2-40B4-BE49-F238E27FC236}">
                <a16:creationId xmlns:a16="http://schemas.microsoft.com/office/drawing/2014/main" id="{5D36E8DA-C066-210A-C44E-FD60B34FC50D}"/>
              </a:ext>
            </a:extLst>
          </p:cNvPr>
          <p:cNvSpPr>
            <a:spLocks noGrp="1"/>
          </p:cNvSpPr>
          <p:nvPr>
            <p:ph idx="1"/>
          </p:nvPr>
        </p:nvSpPr>
        <p:spPr/>
        <p:txBody>
          <a:bodyPr/>
          <a:lstStyle/>
          <a:p>
            <a:pPr marL="514350" indent="-514350">
              <a:buAutoNum type="arabicPeriod"/>
            </a:pPr>
            <a:r>
              <a:rPr lang="lt-LT" dirty="0"/>
              <a:t>Strateginio žaidimo kūrimas ir paleidimas - Unity žaidimų variklis</a:t>
            </a:r>
          </a:p>
          <a:p>
            <a:pPr marL="514350" indent="-514350">
              <a:buAutoNum type="arabicPeriod"/>
            </a:pPr>
            <a:r>
              <a:rPr lang="lt-LT" dirty="0"/>
              <a:t>Strateginio žaidimo kodas - .NET C</a:t>
            </a:r>
            <a:r>
              <a:rPr lang="en-US" dirty="0"/>
              <a:t>#</a:t>
            </a:r>
            <a:endParaRPr lang="lt-LT" dirty="0"/>
          </a:p>
          <a:p>
            <a:pPr marL="514350" indent="-514350">
              <a:buAutoNum type="arabicPeriod"/>
            </a:pPr>
            <a:r>
              <a:rPr lang="en-US" dirty="0" err="1"/>
              <a:t>Dirbtinio</a:t>
            </a:r>
            <a:r>
              <a:rPr lang="en-US" dirty="0"/>
              <a:t> </a:t>
            </a:r>
            <a:r>
              <a:rPr lang="en-US" dirty="0" err="1"/>
              <a:t>intelekto</a:t>
            </a:r>
            <a:r>
              <a:rPr lang="en-US" dirty="0"/>
              <a:t> </a:t>
            </a:r>
            <a:r>
              <a:rPr lang="en-US" dirty="0" err="1"/>
              <a:t>modeli</a:t>
            </a:r>
            <a:r>
              <a:rPr lang="lt-LT" dirty="0"/>
              <a:t>ų implementacija – .NET ir Python. Python bibliotekos ir karkasai:</a:t>
            </a:r>
          </a:p>
          <a:p>
            <a:pPr marL="971550" lvl="1" indent="-514350">
              <a:buAutoNum type="arabicPeriod"/>
            </a:pPr>
            <a:r>
              <a:rPr lang="lt-LT" dirty="0"/>
              <a:t>Tensorflow</a:t>
            </a:r>
          </a:p>
          <a:p>
            <a:pPr marL="971550" lvl="1" indent="-514350">
              <a:buAutoNum type="arabicPeriod"/>
            </a:pPr>
            <a:r>
              <a:rPr lang="lt-LT" dirty="0"/>
              <a:t>Keras</a:t>
            </a:r>
          </a:p>
          <a:p>
            <a:pPr marL="971550" lvl="1" indent="-514350">
              <a:buAutoNum type="arabicPeriod"/>
            </a:pPr>
            <a:r>
              <a:rPr lang="lt-LT" dirty="0"/>
              <a:t>SciPy</a:t>
            </a:r>
          </a:p>
          <a:p>
            <a:pPr marL="971550" lvl="1" indent="-514350">
              <a:buAutoNum type="arabicPeriod"/>
            </a:pPr>
            <a:endParaRPr lang="lt-LT" dirty="0"/>
          </a:p>
          <a:p>
            <a:pPr marL="514350" indent="-514350">
              <a:buAutoNum type="arabicPeriod"/>
            </a:pPr>
            <a:endParaRPr lang="lt-LT" dirty="0"/>
          </a:p>
        </p:txBody>
      </p:sp>
      <p:sp>
        <p:nvSpPr>
          <p:cNvPr id="4" name="Date Placeholder 3">
            <a:extLst>
              <a:ext uri="{FF2B5EF4-FFF2-40B4-BE49-F238E27FC236}">
                <a16:creationId xmlns:a16="http://schemas.microsoft.com/office/drawing/2014/main" id="{6B957C0E-06F0-C746-988F-7E39DF8D6615}"/>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5A44247C-CFB4-2D20-4E36-08395A09DDF2}"/>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B6519DDF-DDAA-8F60-9E3B-F1695931C843}"/>
              </a:ext>
            </a:extLst>
          </p:cNvPr>
          <p:cNvSpPr>
            <a:spLocks noGrp="1"/>
          </p:cNvSpPr>
          <p:nvPr>
            <p:ph type="sldNum" sz="quarter" idx="12"/>
          </p:nvPr>
        </p:nvSpPr>
        <p:spPr/>
        <p:txBody>
          <a:bodyPr/>
          <a:lstStyle/>
          <a:p>
            <a:fld id="{A2E8C3C5-F3D7-4488-A20A-5C9B0D344529}" type="slidenum">
              <a:rPr lang="en-US" smtClean="0"/>
              <a:t>10</a:t>
            </a:fld>
            <a:endParaRPr lang="en-US"/>
          </a:p>
        </p:txBody>
      </p:sp>
    </p:spTree>
    <p:extLst>
      <p:ext uri="{BB962C8B-B14F-4D97-AF65-F5344CB8AC3E}">
        <p14:creationId xmlns:p14="http://schemas.microsoft.com/office/powerpoint/2010/main" val="397482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91A8-7B77-AE93-1DFD-73A7FCDA6D75}"/>
              </a:ext>
            </a:extLst>
          </p:cNvPr>
          <p:cNvSpPr>
            <a:spLocks noGrp="1"/>
          </p:cNvSpPr>
          <p:nvPr>
            <p:ph type="title"/>
          </p:nvPr>
        </p:nvSpPr>
        <p:spPr/>
        <p:txBody>
          <a:bodyPr/>
          <a:lstStyle/>
          <a:p>
            <a:r>
              <a:rPr lang="lt-LT" dirty="0"/>
              <a:t>Srities analizė – Tensorflow, Keras ir SciPy</a:t>
            </a:r>
            <a:endParaRPr lang="en-US" dirty="0"/>
          </a:p>
        </p:txBody>
      </p:sp>
      <p:sp>
        <p:nvSpPr>
          <p:cNvPr id="3" name="Content Placeholder 2">
            <a:extLst>
              <a:ext uri="{FF2B5EF4-FFF2-40B4-BE49-F238E27FC236}">
                <a16:creationId xmlns:a16="http://schemas.microsoft.com/office/drawing/2014/main" id="{7BB897A4-68B7-2F06-620A-14B4EBE1D310}"/>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FFE6C051-9477-72A6-B055-04F9F3710C7D}"/>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F81FB00E-5872-59CF-1A3C-FCD341357A6D}"/>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7A6EAC0E-AC5D-29CE-B16A-58F4F2E204B6}"/>
              </a:ext>
            </a:extLst>
          </p:cNvPr>
          <p:cNvSpPr>
            <a:spLocks noGrp="1"/>
          </p:cNvSpPr>
          <p:nvPr>
            <p:ph type="sldNum" sz="quarter" idx="12"/>
          </p:nvPr>
        </p:nvSpPr>
        <p:spPr/>
        <p:txBody>
          <a:bodyPr/>
          <a:lstStyle/>
          <a:p>
            <a:fld id="{A2E8C3C5-F3D7-4488-A20A-5C9B0D344529}" type="slidenum">
              <a:rPr lang="en-US" smtClean="0"/>
              <a:t>11</a:t>
            </a:fld>
            <a:endParaRPr lang="en-US"/>
          </a:p>
        </p:txBody>
      </p:sp>
      <p:pic>
        <p:nvPicPr>
          <p:cNvPr id="10" name="Picture 9">
            <a:extLst>
              <a:ext uri="{FF2B5EF4-FFF2-40B4-BE49-F238E27FC236}">
                <a16:creationId xmlns:a16="http://schemas.microsoft.com/office/drawing/2014/main" id="{C5AFD64E-81CE-4F25-5C71-DDD5DA0B236A}"/>
              </a:ext>
            </a:extLst>
          </p:cNvPr>
          <p:cNvPicPr>
            <a:picLocks noChangeAspect="1"/>
          </p:cNvPicPr>
          <p:nvPr/>
        </p:nvPicPr>
        <p:blipFill>
          <a:blip r:embed="rId2"/>
          <a:stretch>
            <a:fillRect/>
          </a:stretch>
        </p:blipFill>
        <p:spPr>
          <a:xfrm>
            <a:off x="3138135" y="2796381"/>
            <a:ext cx="5667375" cy="2409825"/>
          </a:xfrm>
          <a:prstGeom prst="rect">
            <a:avLst/>
          </a:prstGeom>
        </p:spPr>
      </p:pic>
    </p:spTree>
    <p:extLst>
      <p:ext uri="{BB962C8B-B14F-4D97-AF65-F5344CB8AC3E}">
        <p14:creationId xmlns:p14="http://schemas.microsoft.com/office/powerpoint/2010/main" val="288524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2A9B-1E1C-3A6E-3774-5E82F5C6961F}"/>
              </a:ext>
            </a:extLst>
          </p:cNvPr>
          <p:cNvSpPr>
            <a:spLocks noGrp="1"/>
          </p:cNvSpPr>
          <p:nvPr>
            <p:ph type="title"/>
          </p:nvPr>
        </p:nvSpPr>
        <p:spPr/>
        <p:txBody>
          <a:bodyPr/>
          <a:lstStyle/>
          <a:p>
            <a:r>
              <a:rPr lang="lt-LT" dirty="0"/>
              <a:t>Architektūriniai sprendimai</a:t>
            </a:r>
            <a:endParaRPr lang="en-US" dirty="0"/>
          </a:p>
        </p:txBody>
      </p:sp>
      <p:sp>
        <p:nvSpPr>
          <p:cNvPr id="3" name="Content Placeholder 2">
            <a:extLst>
              <a:ext uri="{FF2B5EF4-FFF2-40B4-BE49-F238E27FC236}">
                <a16:creationId xmlns:a16="http://schemas.microsoft.com/office/drawing/2014/main" id="{30A24AE2-9A01-D001-92A2-1806A563382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316E580-CBB0-38B2-3702-65811851A240}"/>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4B8D824B-8F70-A5D0-60B5-BF8F975BA4AA}"/>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7A407D92-5C38-E664-C14F-10479F4E15DA}"/>
              </a:ext>
            </a:extLst>
          </p:cNvPr>
          <p:cNvSpPr>
            <a:spLocks noGrp="1"/>
          </p:cNvSpPr>
          <p:nvPr>
            <p:ph type="sldNum" sz="quarter" idx="12"/>
          </p:nvPr>
        </p:nvSpPr>
        <p:spPr/>
        <p:txBody>
          <a:bodyPr/>
          <a:lstStyle/>
          <a:p>
            <a:fld id="{A2E8C3C5-F3D7-4488-A20A-5C9B0D344529}" type="slidenum">
              <a:rPr lang="en-US" smtClean="0"/>
              <a:t>12</a:t>
            </a:fld>
            <a:endParaRPr lang="en-US"/>
          </a:p>
        </p:txBody>
      </p:sp>
      <p:pic>
        <p:nvPicPr>
          <p:cNvPr id="8" name="Picture 7">
            <a:extLst>
              <a:ext uri="{FF2B5EF4-FFF2-40B4-BE49-F238E27FC236}">
                <a16:creationId xmlns:a16="http://schemas.microsoft.com/office/drawing/2014/main" id="{4C27E630-BD9C-85AD-91D2-AE21AAE80C89}"/>
              </a:ext>
            </a:extLst>
          </p:cNvPr>
          <p:cNvPicPr>
            <a:picLocks noChangeAspect="1"/>
          </p:cNvPicPr>
          <p:nvPr/>
        </p:nvPicPr>
        <p:blipFill>
          <a:blip r:embed="rId3"/>
          <a:stretch>
            <a:fillRect/>
          </a:stretch>
        </p:blipFill>
        <p:spPr>
          <a:xfrm>
            <a:off x="4470564" y="1825625"/>
            <a:ext cx="3250871" cy="4252362"/>
          </a:xfrm>
          <a:prstGeom prst="rect">
            <a:avLst/>
          </a:prstGeom>
        </p:spPr>
      </p:pic>
    </p:spTree>
    <p:extLst>
      <p:ext uri="{BB962C8B-B14F-4D97-AF65-F5344CB8AC3E}">
        <p14:creationId xmlns:p14="http://schemas.microsoft.com/office/powerpoint/2010/main" val="46250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E4B0-8FF9-7217-D5DE-BA3C51F44A93}"/>
              </a:ext>
            </a:extLst>
          </p:cNvPr>
          <p:cNvSpPr>
            <a:spLocks noGrp="1"/>
          </p:cNvSpPr>
          <p:nvPr>
            <p:ph type="title"/>
          </p:nvPr>
        </p:nvSpPr>
        <p:spPr/>
        <p:txBody>
          <a:bodyPr/>
          <a:lstStyle/>
          <a:p>
            <a:r>
              <a:rPr lang="lt-LT" dirty="0"/>
              <a:t>Problemos</a:t>
            </a:r>
            <a:endParaRPr lang="en-US" dirty="0"/>
          </a:p>
        </p:txBody>
      </p:sp>
      <p:sp>
        <p:nvSpPr>
          <p:cNvPr id="3" name="Content Placeholder 2">
            <a:extLst>
              <a:ext uri="{FF2B5EF4-FFF2-40B4-BE49-F238E27FC236}">
                <a16:creationId xmlns:a16="http://schemas.microsoft.com/office/drawing/2014/main" id="{E2A86BDE-9C9D-24DD-32DA-65FCA1E101A4}"/>
              </a:ext>
            </a:extLst>
          </p:cNvPr>
          <p:cNvSpPr>
            <a:spLocks noGrp="1"/>
          </p:cNvSpPr>
          <p:nvPr>
            <p:ph idx="1"/>
          </p:nvPr>
        </p:nvSpPr>
        <p:spPr/>
        <p:txBody>
          <a:bodyPr/>
          <a:lstStyle/>
          <a:p>
            <a:r>
              <a:rPr lang="lt-LT" dirty="0"/>
              <a:t>Techninės problemos</a:t>
            </a:r>
          </a:p>
          <a:p>
            <a:r>
              <a:rPr lang="lt-LT" dirty="0"/>
              <a:t>Greitaveikos problemos</a:t>
            </a:r>
          </a:p>
          <a:p>
            <a:r>
              <a:rPr lang="lt-LT" dirty="0"/>
              <a:t>Žaidimo ir dirbtinio intelekto modelių suderinamumas</a:t>
            </a:r>
          </a:p>
          <a:p>
            <a:endParaRPr lang="en-US" dirty="0"/>
          </a:p>
        </p:txBody>
      </p:sp>
      <p:sp>
        <p:nvSpPr>
          <p:cNvPr id="4" name="Date Placeholder 3">
            <a:extLst>
              <a:ext uri="{FF2B5EF4-FFF2-40B4-BE49-F238E27FC236}">
                <a16:creationId xmlns:a16="http://schemas.microsoft.com/office/drawing/2014/main" id="{B43455A1-EEEA-B575-A826-9AB8B80E7F34}"/>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7A669DA6-C7C1-139D-BECE-56AA435776F3}"/>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679FD8D9-6D40-3B85-A683-C690D5D09217}"/>
              </a:ext>
            </a:extLst>
          </p:cNvPr>
          <p:cNvSpPr>
            <a:spLocks noGrp="1"/>
          </p:cNvSpPr>
          <p:nvPr>
            <p:ph type="sldNum" sz="quarter" idx="12"/>
          </p:nvPr>
        </p:nvSpPr>
        <p:spPr/>
        <p:txBody>
          <a:bodyPr/>
          <a:lstStyle/>
          <a:p>
            <a:fld id="{A2E8C3C5-F3D7-4488-A20A-5C9B0D344529}" type="slidenum">
              <a:rPr lang="en-US" smtClean="0"/>
              <a:t>13</a:t>
            </a:fld>
            <a:endParaRPr lang="en-US"/>
          </a:p>
        </p:txBody>
      </p:sp>
    </p:spTree>
    <p:extLst>
      <p:ext uri="{BB962C8B-B14F-4D97-AF65-F5344CB8AC3E}">
        <p14:creationId xmlns:p14="http://schemas.microsoft.com/office/powerpoint/2010/main" val="2244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8B18-F8A3-7C68-0957-A88600F8BACD}"/>
              </a:ext>
            </a:extLst>
          </p:cNvPr>
          <p:cNvSpPr>
            <a:spLocks noGrp="1"/>
          </p:cNvSpPr>
          <p:nvPr>
            <p:ph type="title"/>
          </p:nvPr>
        </p:nvSpPr>
        <p:spPr/>
        <p:txBody>
          <a:bodyPr/>
          <a:lstStyle/>
          <a:p>
            <a:r>
              <a:rPr lang="lt-LT" dirty="0"/>
              <a:t>Išvados</a:t>
            </a:r>
            <a:endParaRPr lang="en-US" dirty="0"/>
          </a:p>
        </p:txBody>
      </p:sp>
      <p:sp>
        <p:nvSpPr>
          <p:cNvPr id="3" name="Content Placeholder 2">
            <a:extLst>
              <a:ext uri="{FF2B5EF4-FFF2-40B4-BE49-F238E27FC236}">
                <a16:creationId xmlns:a16="http://schemas.microsoft.com/office/drawing/2014/main" id="{E124CB4E-0467-A7D0-3E24-AE038DF7BABD}"/>
              </a:ext>
            </a:extLst>
          </p:cNvPr>
          <p:cNvSpPr>
            <a:spLocks noGrp="1"/>
          </p:cNvSpPr>
          <p:nvPr>
            <p:ph idx="1"/>
          </p:nvPr>
        </p:nvSpPr>
        <p:spPr/>
        <p:txBody>
          <a:bodyPr>
            <a:normAutofit fontScale="77500" lnSpcReduction="20000"/>
          </a:bodyPr>
          <a:lstStyle/>
          <a:p>
            <a:pPr marL="514350" indent="-514350">
              <a:buFont typeface="+mj-lt"/>
              <a:buAutoNum type="arabicPeriod"/>
            </a:pPr>
            <a:r>
              <a:rPr lang="lt-LT" dirty="0"/>
              <a:t>Projektavimo metodologijos ir technologijų analizės metu, strateginio žaidimo įgyvendinimui buvo pasirinktas Unity žaidimų variklis dėl savo lengvo naudojimo, didelio lengvai prieinamos dokumentacijos kiekio ir įrankių, leidžiančių lengviau pritaikyti dirbtinio intelekto metodus buvimo.</a:t>
            </a:r>
          </a:p>
          <a:p>
            <a:pPr marL="514350" indent="-514350">
              <a:buFont typeface="+mj-lt"/>
              <a:buAutoNum type="arabicPeriod"/>
            </a:pPr>
            <a:r>
              <a:rPr lang="lt-LT" dirty="0"/>
              <a:t>Strateginio žaidimo analizės metu buvo atrasti svarbiausi dalykai, į kuriuos būtina atsižvelgti strateginio žaidimo kūrimo metu:</a:t>
            </a:r>
          </a:p>
          <a:p>
            <a:pPr marL="971550" lvl="1" indent="-514350">
              <a:buFont typeface="+mj-lt"/>
              <a:buAutoNum type="arabicPeriod"/>
            </a:pPr>
            <a:r>
              <a:rPr lang="lt-LT" dirty="0"/>
              <a:t>Žaidimo ir dirbtinio intelekto veikimas tarpusavyje</a:t>
            </a:r>
          </a:p>
          <a:p>
            <a:pPr marL="971550" lvl="1" indent="-514350">
              <a:buFont typeface="+mj-lt"/>
              <a:buAutoNum type="arabicPeriod"/>
            </a:pPr>
            <a:r>
              <a:rPr lang="lt-LT" dirty="0"/>
              <a:t>Žaidimo ir jo grafinės sąsajos stilius</a:t>
            </a:r>
          </a:p>
          <a:p>
            <a:pPr marL="971550" lvl="1" indent="-514350">
              <a:buFont typeface="+mj-lt"/>
              <a:buAutoNum type="arabicPeriod"/>
            </a:pPr>
            <a:r>
              <a:rPr lang="lt-LT" dirty="0"/>
              <a:t>Žaidimo ir jo grafinės sąsajos greitąveika</a:t>
            </a:r>
          </a:p>
          <a:p>
            <a:pPr marL="514350" indent="-514350">
              <a:buFont typeface="+mj-lt"/>
              <a:buAutoNum type="arabicPeriod"/>
            </a:pPr>
            <a:r>
              <a:rPr lang="lt-LT" dirty="0"/>
              <a:t>Strateginio žaidimo architektūros specifikavimo metu buvo pastebėta, jog žaidimo padalinių gaminimo, pastatų statymo ir resursų valdymo sistemos yra panašios tiek iš architektūrinės, tiek iš bendro veikimo pusės.</a:t>
            </a:r>
          </a:p>
          <a:p>
            <a:pPr marL="514350" indent="-514350">
              <a:buFont typeface="+mj-lt"/>
              <a:buAutoNum type="arabicPeriod"/>
            </a:pPr>
            <a:r>
              <a:rPr lang="lt-LT" dirty="0"/>
              <a:t>Strateginis žaidimas nenaudos jokios tradicinės duomenų bazės, o žaidimo duomenys žaidimo metu bus saugomi darbinėje atmintyje automatiniu būdu Unity žaidimų variklio pagalba. Pabaigus žaidimą, žaidimo duomenys bus išsaugomi atskirame faile su užfiksuota paskutine žaidimo būsena (artifakte).</a:t>
            </a:r>
          </a:p>
          <a:p>
            <a:pPr marL="457200" lvl="1" indent="0">
              <a:buNone/>
            </a:pPr>
            <a:endParaRPr lang="lt-LT" dirty="0"/>
          </a:p>
        </p:txBody>
      </p:sp>
      <p:sp>
        <p:nvSpPr>
          <p:cNvPr id="4" name="Date Placeholder 3">
            <a:extLst>
              <a:ext uri="{FF2B5EF4-FFF2-40B4-BE49-F238E27FC236}">
                <a16:creationId xmlns:a16="http://schemas.microsoft.com/office/drawing/2014/main" id="{7199F19C-7140-2F5B-DAD3-DFA1C7CAC266}"/>
              </a:ext>
            </a:extLst>
          </p:cNvPr>
          <p:cNvSpPr>
            <a:spLocks noGrp="1"/>
          </p:cNvSpPr>
          <p:nvPr>
            <p:ph type="dt" sz="half" idx="10"/>
          </p:nvPr>
        </p:nvSpPr>
        <p:spPr/>
        <p:txBody>
          <a:bodyPr/>
          <a:lstStyle/>
          <a:p>
            <a:fld id="{BAFE793D-02A4-4CB2-B851-AA54E5006AFA}" type="datetime1">
              <a:rPr lang="lt-LT" smtClean="0"/>
              <a:t>2024-05-19</a:t>
            </a:fld>
            <a:endParaRPr lang="en-US" dirty="0"/>
          </a:p>
        </p:txBody>
      </p:sp>
      <p:sp>
        <p:nvSpPr>
          <p:cNvPr id="5" name="Footer Placeholder 4">
            <a:extLst>
              <a:ext uri="{FF2B5EF4-FFF2-40B4-BE49-F238E27FC236}">
                <a16:creationId xmlns:a16="http://schemas.microsoft.com/office/drawing/2014/main" id="{8FF4E60B-AB16-7E1D-6C00-ACDE8643BE2F}"/>
              </a:ext>
            </a:extLst>
          </p:cNvPr>
          <p:cNvSpPr>
            <a:spLocks noGrp="1"/>
          </p:cNvSpPr>
          <p:nvPr>
            <p:ph type="ftr" sz="quarter" idx="11"/>
          </p:nvPr>
        </p:nvSpPr>
        <p:spPr/>
        <p:txBody>
          <a:bodyPr/>
          <a:lstStyle/>
          <a:p>
            <a:r>
              <a:rPr lang="lt-LT" dirty="0"/>
              <a:t>Dirbtinio intelekto metodų taikymas strateginiams žaidimams, Tadas Laurinaitis</a:t>
            </a:r>
            <a:endParaRPr lang="en-US" dirty="0"/>
          </a:p>
        </p:txBody>
      </p:sp>
      <p:sp>
        <p:nvSpPr>
          <p:cNvPr id="6" name="Slide Number Placeholder 5">
            <a:extLst>
              <a:ext uri="{FF2B5EF4-FFF2-40B4-BE49-F238E27FC236}">
                <a16:creationId xmlns:a16="http://schemas.microsoft.com/office/drawing/2014/main" id="{C60690F7-4939-9135-DA86-8B6192EBDED4}"/>
              </a:ext>
            </a:extLst>
          </p:cNvPr>
          <p:cNvSpPr>
            <a:spLocks noGrp="1"/>
          </p:cNvSpPr>
          <p:nvPr>
            <p:ph type="sldNum" sz="quarter" idx="12"/>
          </p:nvPr>
        </p:nvSpPr>
        <p:spPr/>
        <p:txBody>
          <a:bodyPr/>
          <a:lstStyle/>
          <a:p>
            <a:fld id="{A2E8C3C5-F3D7-4488-A20A-5C9B0D344529}" type="slidenum">
              <a:rPr lang="en-US" smtClean="0"/>
              <a:t>14</a:t>
            </a:fld>
            <a:endParaRPr lang="en-US"/>
          </a:p>
        </p:txBody>
      </p:sp>
    </p:spTree>
    <p:extLst>
      <p:ext uri="{BB962C8B-B14F-4D97-AF65-F5344CB8AC3E}">
        <p14:creationId xmlns:p14="http://schemas.microsoft.com/office/powerpoint/2010/main" val="30811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7091-50B6-2751-2B1C-6A91DA993176}"/>
              </a:ext>
            </a:extLst>
          </p:cNvPr>
          <p:cNvSpPr>
            <a:spLocks noGrp="1"/>
          </p:cNvSpPr>
          <p:nvPr>
            <p:ph type="title"/>
          </p:nvPr>
        </p:nvSpPr>
        <p:spPr/>
        <p:txBody>
          <a:bodyPr/>
          <a:lstStyle/>
          <a:p>
            <a:r>
              <a:rPr lang="lt-LT" dirty="0"/>
              <a:t>Projekto tikslai ir objektas</a:t>
            </a:r>
            <a:endParaRPr lang="en-US" dirty="0"/>
          </a:p>
        </p:txBody>
      </p:sp>
      <p:sp>
        <p:nvSpPr>
          <p:cNvPr id="3" name="Content Placeholder 2">
            <a:extLst>
              <a:ext uri="{FF2B5EF4-FFF2-40B4-BE49-F238E27FC236}">
                <a16:creationId xmlns:a16="http://schemas.microsoft.com/office/drawing/2014/main" id="{FB16FC80-8284-9454-2974-B7B1CDD77F58}"/>
              </a:ext>
            </a:extLst>
          </p:cNvPr>
          <p:cNvSpPr>
            <a:spLocks noGrp="1"/>
          </p:cNvSpPr>
          <p:nvPr>
            <p:ph idx="1"/>
          </p:nvPr>
        </p:nvSpPr>
        <p:spPr/>
        <p:txBody>
          <a:bodyPr>
            <a:normAutofit/>
          </a:bodyPr>
          <a:lstStyle/>
          <a:p>
            <a:pPr marL="0" indent="0">
              <a:buNone/>
            </a:pPr>
            <a:r>
              <a:rPr lang="lt-LT" dirty="0"/>
              <a:t>Tikslai:</a:t>
            </a:r>
          </a:p>
          <a:p>
            <a:r>
              <a:rPr lang="lt-LT" dirty="0"/>
              <a:t>Atrasti geriausius ir patobulinti esamus strateginiuose žaidimuose naudojamus dirbtinio intelekto modelius</a:t>
            </a:r>
          </a:p>
          <a:p>
            <a:r>
              <a:rPr lang="lt-LT" dirty="0"/>
              <a:t>Padidinti žaidimų kūrėjų žinias apie dirbtinio intelekto naudojimą strateginiuose žaidimuose. </a:t>
            </a:r>
          </a:p>
          <a:p>
            <a:pPr marL="0" indent="0">
              <a:buNone/>
            </a:pPr>
            <a:r>
              <a:rPr lang="lt-LT" dirty="0"/>
              <a:t>Objektas:</a:t>
            </a:r>
          </a:p>
          <a:p>
            <a:r>
              <a:rPr lang="lt-LT" dirty="0"/>
              <a:t>Naujų ir esamų dirbtinio intelekto modelių panaudojimo pavyzdžiai, jų atrinkimas ir patobulinimas.</a:t>
            </a:r>
            <a:endParaRPr lang="en-US" dirty="0"/>
          </a:p>
        </p:txBody>
      </p:sp>
      <p:sp>
        <p:nvSpPr>
          <p:cNvPr id="4" name="Date Placeholder 3">
            <a:extLst>
              <a:ext uri="{FF2B5EF4-FFF2-40B4-BE49-F238E27FC236}">
                <a16:creationId xmlns:a16="http://schemas.microsoft.com/office/drawing/2014/main" id="{928D05EF-01E7-9A8C-D51B-018C18D3E025}"/>
              </a:ext>
            </a:extLst>
          </p:cNvPr>
          <p:cNvSpPr>
            <a:spLocks noGrp="1"/>
          </p:cNvSpPr>
          <p:nvPr>
            <p:ph type="dt" sz="half" idx="10"/>
          </p:nvPr>
        </p:nvSpPr>
        <p:spPr/>
        <p:txBody>
          <a:bodyPr/>
          <a:lstStyle/>
          <a:p>
            <a:fld id="{BAFE793D-02A4-4CB2-B851-AA54E5006AFA}" type="datetime1">
              <a:rPr lang="lt-LT" smtClean="0"/>
              <a:t>2024-05-19</a:t>
            </a:fld>
            <a:endParaRPr lang="en-US" dirty="0"/>
          </a:p>
        </p:txBody>
      </p:sp>
      <p:sp>
        <p:nvSpPr>
          <p:cNvPr id="5" name="Footer Placeholder 4">
            <a:extLst>
              <a:ext uri="{FF2B5EF4-FFF2-40B4-BE49-F238E27FC236}">
                <a16:creationId xmlns:a16="http://schemas.microsoft.com/office/drawing/2014/main" id="{3BC20B06-E0D0-3A35-5126-16032EAC6F3A}"/>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A89852F6-8F70-89F2-5876-D26A5EC958A2}"/>
              </a:ext>
            </a:extLst>
          </p:cNvPr>
          <p:cNvSpPr>
            <a:spLocks noGrp="1"/>
          </p:cNvSpPr>
          <p:nvPr>
            <p:ph type="sldNum" sz="quarter" idx="12"/>
          </p:nvPr>
        </p:nvSpPr>
        <p:spPr/>
        <p:txBody>
          <a:bodyPr/>
          <a:lstStyle/>
          <a:p>
            <a:fld id="{A2E8C3C5-F3D7-4488-A20A-5C9B0D344529}" type="slidenum">
              <a:rPr lang="en-US" smtClean="0"/>
              <a:t>2</a:t>
            </a:fld>
            <a:endParaRPr lang="en-US"/>
          </a:p>
        </p:txBody>
      </p:sp>
    </p:spTree>
    <p:extLst>
      <p:ext uri="{BB962C8B-B14F-4D97-AF65-F5344CB8AC3E}">
        <p14:creationId xmlns:p14="http://schemas.microsoft.com/office/powerpoint/2010/main" val="419559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AA21-68FE-CAC4-23FA-8A19D8A38FF5}"/>
              </a:ext>
            </a:extLst>
          </p:cNvPr>
          <p:cNvSpPr>
            <a:spLocks noGrp="1"/>
          </p:cNvSpPr>
          <p:nvPr>
            <p:ph type="title"/>
          </p:nvPr>
        </p:nvSpPr>
        <p:spPr/>
        <p:txBody>
          <a:bodyPr/>
          <a:lstStyle/>
          <a:p>
            <a:r>
              <a:rPr lang="lt-LT" dirty="0"/>
              <a:t>Inžinerinio uždavinio formuluotė</a:t>
            </a:r>
            <a:endParaRPr lang="en-US" dirty="0"/>
          </a:p>
        </p:txBody>
      </p:sp>
      <p:sp>
        <p:nvSpPr>
          <p:cNvPr id="3" name="Content Placeholder 2">
            <a:extLst>
              <a:ext uri="{FF2B5EF4-FFF2-40B4-BE49-F238E27FC236}">
                <a16:creationId xmlns:a16="http://schemas.microsoft.com/office/drawing/2014/main" id="{63BE4FAD-1532-2F45-F5E5-C9271777A423}"/>
              </a:ext>
            </a:extLst>
          </p:cNvPr>
          <p:cNvSpPr>
            <a:spLocks noGrp="1"/>
          </p:cNvSpPr>
          <p:nvPr>
            <p:ph idx="1"/>
          </p:nvPr>
        </p:nvSpPr>
        <p:spPr/>
        <p:txBody>
          <a:bodyPr/>
          <a:lstStyle/>
          <a:p>
            <a:pPr marL="514350" indent="-514350">
              <a:buFont typeface="+mj-lt"/>
              <a:buAutoNum type="arabicPeriod"/>
            </a:pPr>
            <a:r>
              <a:rPr lang="lt-LT" dirty="0"/>
              <a:t>Sukurti strateginį kompiuterinį žaidimą.</a:t>
            </a:r>
          </a:p>
          <a:p>
            <a:pPr marL="514350" indent="-514350">
              <a:buFont typeface="+mj-lt"/>
              <a:buAutoNum type="arabicPeriod"/>
            </a:pPr>
            <a:r>
              <a:rPr lang="lt-LT" dirty="0"/>
              <a:t>Panaudoti kelis dirbtinio intelekto modelius priešininko elgsenai valdyti.</a:t>
            </a:r>
            <a:endParaRPr lang="en-US" dirty="0"/>
          </a:p>
        </p:txBody>
      </p:sp>
      <p:sp>
        <p:nvSpPr>
          <p:cNvPr id="4" name="Date Placeholder 3">
            <a:extLst>
              <a:ext uri="{FF2B5EF4-FFF2-40B4-BE49-F238E27FC236}">
                <a16:creationId xmlns:a16="http://schemas.microsoft.com/office/drawing/2014/main" id="{911071A8-F294-A3AF-34E7-0063132997DD}"/>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50E5CCD0-1C05-9B70-BF10-B2C4A7DCC130}"/>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768676C5-7C2B-9797-5E06-068A7DB2472B}"/>
              </a:ext>
            </a:extLst>
          </p:cNvPr>
          <p:cNvSpPr>
            <a:spLocks noGrp="1"/>
          </p:cNvSpPr>
          <p:nvPr>
            <p:ph type="sldNum" sz="quarter" idx="12"/>
          </p:nvPr>
        </p:nvSpPr>
        <p:spPr/>
        <p:txBody>
          <a:bodyPr/>
          <a:lstStyle/>
          <a:p>
            <a:fld id="{A2E8C3C5-F3D7-4488-A20A-5C9B0D344529}" type="slidenum">
              <a:rPr lang="en-US" smtClean="0"/>
              <a:t>3</a:t>
            </a:fld>
            <a:endParaRPr lang="en-US"/>
          </a:p>
        </p:txBody>
      </p:sp>
    </p:spTree>
    <p:extLst>
      <p:ext uri="{BB962C8B-B14F-4D97-AF65-F5344CB8AC3E}">
        <p14:creationId xmlns:p14="http://schemas.microsoft.com/office/powerpoint/2010/main" val="275238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510E-83DE-CB63-05AF-22C7A7D4329B}"/>
              </a:ext>
            </a:extLst>
          </p:cNvPr>
          <p:cNvSpPr>
            <a:spLocks noGrp="1"/>
          </p:cNvSpPr>
          <p:nvPr>
            <p:ph type="title"/>
          </p:nvPr>
        </p:nvSpPr>
        <p:spPr/>
        <p:txBody>
          <a:bodyPr/>
          <a:lstStyle/>
          <a:p>
            <a:r>
              <a:rPr lang="lt-LT" dirty="0"/>
              <a:t>Terminai ir sutrumpinimai</a:t>
            </a:r>
            <a:endParaRPr lang="en-US" dirty="0"/>
          </a:p>
        </p:txBody>
      </p:sp>
      <p:sp>
        <p:nvSpPr>
          <p:cNvPr id="3" name="Content Placeholder 2">
            <a:extLst>
              <a:ext uri="{FF2B5EF4-FFF2-40B4-BE49-F238E27FC236}">
                <a16:creationId xmlns:a16="http://schemas.microsoft.com/office/drawing/2014/main" id="{60AA0C37-CA22-9512-65C5-32764AA04C04}"/>
              </a:ext>
            </a:extLst>
          </p:cNvPr>
          <p:cNvSpPr>
            <a:spLocks noGrp="1"/>
          </p:cNvSpPr>
          <p:nvPr>
            <p:ph idx="1"/>
          </p:nvPr>
        </p:nvSpPr>
        <p:spPr/>
        <p:txBody>
          <a:bodyPr/>
          <a:lstStyle/>
          <a:p>
            <a:pPr marL="0" indent="0">
              <a:buNone/>
            </a:pPr>
            <a:r>
              <a:rPr lang="lt-LT" dirty="0"/>
              <a:t>AI (angl. </a:t>
            </a:r>
            <a:r>
              <a:rPr lang="lt-LT" i="1" dirty="0"/>
              <a:t>Artificial Inteligence</a:t>
            </a:r>
            <a:r>
              <a:rPr lang="lt-LT" dirty="0"/>
              <a:t>) – dirbtinis intelektas</a:t>
            </a:r>
          </a:p>
          <a:p>
            <a:pPr marL="0" indent="0">
              <a:buNone/>
            </a:pPr>
            <a:r>
              <a:rPr lang="lt-LT" dirty="0"/>
              <a:t>NPC (angl. </a:t>
            </a:r>
            <a:r>
              <a:rPr lang="lt-LT" i="1" dirty="0"/>
              <a:t>Non-playable character</a:t>
            </a:r>
            <a:r>
              <a:rPr lang="lt-LT" dirty="0"/>
              <a:t>) – kompiuterio valdomas žaidėjas.</a:t>
            </a:r>
            <a:endParaRPr lang="en-US" dirty="0"/>
          </a:p>
        </p:txBody>
      </p:sp>
      <p:sp>
        <p:nvSpPr>
          <p:cNvPr id="4" name="Date Placeholder 3">
            <a:extLst>
              <a:ext uri="{FF2B5EF4-FFF2-40B4-BE49-F238E27FC236}">
                <a16:creationId xmlns:a16="http://schemas.microsoft.com/office/drawing/2014/main" id="{0F331A23-1001-7F1D-9FAA-ECF840A8E12E}"/>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A80743F1-D16F-0619-DC7D-37A1EBF608A2}"/>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95F9BC97-63BB-D2FD-921E-FEF247DF6B64}"/>
              </a:ext>
            </a:extLst>
          </p:cNvPr>
          <p:cNvSpPr>
            <a:spLocks noGrp="1"/>
          </p:cNvSpPr>
          <p:nvPr>
            <p:ph type="sldNum" sz="quarter" idx="12"/>
          </p:nvPr>
        </p:nvSpPr>
        <p:spPr/>
        <p:txBody>
          <a:bodyPr/>
          <a:lstStyle/>
          <a:p>
            <a:fld id="{A2E8C3C5-F3D7-4488-A20A-5C9B0D344529}" type="slidenum">
              <a:rPr lang="en-US" smtClean="0"/>
              <a:t>4</a:t>
            </a:fld>
            <a:endParaRPr lang="en-US"/>
          </a:p>
        </p:txBody>
      </p:sp>
    </p:spTree>
    <p:extLst>
      <p:ext uri="{BB962C8B-B14F-4D97-AF65-F5344CB8AC3E}">
        <p14:creationId xmlns:p14="http://schemas.microsoft.com/office/powerpoint/2010/main" val="221767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ECDC-653D-321A-6B0B-1D4D46A56ADD}"/>
              </a:ext>
            </a:extLst>
          </p:cNvPr>
          <p:cNvSpPr>
            <a:spLocks noGrp="1"/>
          </p:cNvSpPr>
          <p:nvPr>
            <p:ph type="title"/>
          </p:nvPr>
        </p:nvSpPr>
        <p:spPr/>
        <p:txBody>
          <a:bodyPr/>
          <a:lstStyle/>
          <a:p>
            <a:r>
              <a:rPr lang="lt-LT" dirty="0"/>
              <a:t>Funkcijos</a:t>
            </a:r>
            <a:endParaRPr lang="en-US" dirty="0"/>
          </a:p>
        </p:txBody>
      </p:sp>
      <p:sp>
        <p:nvSpPr>
          <p:cNvPr id="3" name="Content Placeholder 2">
            <a:extLst>
              <a:ext uri="{FF2B5EF4-FFF2-40B4-BE49-F238E27FC236}">
                <a16:creationId xmlns:a16="http://schemas.microsoft.com/office/drawing/2014/main" id="{3D14EF11-8D8C-6BA8-4B74-6EAE4BE7FAE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5AA14DF-E46F-C154-6916-C395FD7344FD}"/>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A6C71FD4-1F72-38B2-EE1C-5B92762D2DEC}"/>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B3ACCBE3-55FF-296A-2899-8C92D09C1768}"/>
              </a:ext>
            </a:extLst>
          </p:cNvPr>
          <p:cNvSpPr>
            <a:spLocks noGrp="1"/>
          </p:cNvSpPr>
          <p:nvPr>
            <p:ph type="sldNum" sz="quarter" idx="12"/>
          </p:nvPr>
        </p:nvSpPr>
        <p:spPr/>
        <p:txBody>
          <a:bodyPr/>
          <a:lstStyle/>
          <a:p>
            <a:fld id="{A2E8C3C5-F3D7-4488-A20A-5C9B0D344529}" type="slidenum">
              <a:rPr lang="en-US" smtClean="0"/>
              <a:t>5</a:t>
            </a:fld>
            <a:endParaRPr lang="en-US"/>
          </a:p>
        </p:txBody>
      </p:sp>
      <p:pic>
        <p:nvPicPr>
          <p:cNvPr id="8" name="Picture 7">
            <a:extLst>
              <a:ext uri="{FF2B5EF4-FFF2-40B4-BE49-F238E27FC236}">
                <a16:creationId xmlns:a16="http://schemas.microsoft.com/office/drawing/2014/main" id="{7CA009F2-EE6E-F0B6-C69F-8DAF9FDE1A4C}"/>
              </a:ext>
            </a:extLst>
          </p:cNvPr>
          <p:cNvPicPr>
            <a:picLocks noChangeAspect="1"/>
          </p:cNvPicPr>
          <p:nvPr/>
        </p:nvPicPr>
        <p:blipFill>
          <a:blip r:embed="rId2"/>
          <a:stretch>
            <a:fillRect/>
          </a:stretch>
        </p:blipFill>
        <p:spPr>
          <a:xfrm>
            <a:off x="2209800" y="1960620"/>
            <a:ext cx="7668239" cy="4081347"/>
          </a:xfrm>
          <a:prstGeom prst="rect">
            <a:avLst/>
          </a:prstGeom>
        </p:spPr>
      </p:pic>
    </p:spTree>
    <p:extLst>
      <p:ext uri="{BB962C8B-B14F-4D97-AF65-F5344CB8AC3E}">
        <p14:creationId xmlns:p14="http://schemas.microsoft.com/office/powerpoint/2010/main" val="235959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9B6C-0416-1BBF-45CD-A272C179A1FA}"/>
              </a:ext>
            </a:extLst>
          </p:cNvPr>
          <p:cNvSpPr>
            <a:spLocks noGrp="1"/>
          </p:cNvSpPr>
          <p:nvPr>
            <p:ph type="title"/>
          </p:nvPr>
        </p:nvSpPr>
        <p:spPr/>
        <p:txBody>
          <a:bodyPr/>
          <a:lstStyle/>
          <a:p>
            <a:r>
              <a:rPr lang="lt-LT" dirty="0"/>
              <a:t>Nefunkciniai reikalavimai</a:t>
            </a:r>
            <a:endParaRPr lang="en-US" dirty="0"/>
          </a:p>
        </p:txBody>
      </p:sp>
      <p:sp>
        <p:nvSpPr>
          <p:cNvPr id="3" name="Content Placeholder 2">
            <a:extLst>
              <a:ext uri="{FF2B5EF4-FFF2-40B4-BE49-F238E27FC236}">
                <a16:creationId xmlns:a16="http://schemas.microsoft.com/office/drawing/2014/main" id="{59870BC3-1469-0C4A-1BBC-09A085DC653B}"/>
              </a:ext>
            </a:extLst>
          </p:cNvPr>
          <p:cNvSpPr>
            <a:spLocks noGrp="1"/>
          </p:cNvSpPr>
          <p:nvPr>
            <p:ph idx="1"/>
          </p:nvPr>
        </p:nvSpPr>
        <p:spPr>
          <a:xfrm>
            <a:off x="838200" y="1825625"/>
            <a:ext cx="3561784" cy="344032"/>
          </a:xfrm>
        </p:spPr>
        <p:txBody>
          <a:bodyPr>
            <a:normAutofit fontScale="77500" lnSpcReduction="20000"/>
          </a:bodyPr>
          <a:lstStyle/>
          <a:p>
            <a:pPr marL="0" indent="0">
              <a:buNone/>
            </a:pPr>
            <a:r>
              <a:rPr lang="lt-LT" dirty="0"/>
              <a:t>Reikalavimai išvaizdai:</a:t>
            </a:r>
            <a:endParaRPr lang="en-US" dirty="0"/>
          </a:p>
        </p:txBody>
      </p:sp>
      <p:sp>
        <p:nvSpPr>
          <p:cNvPr id="4" name="Date Placeholder 3">
            <a:extLst>
              <a:ext uri="{FF2B5EF4-FFF2-40B4-BE49-F238E27FC236}">
                <a16:creationId xmlns:a16="http://schemas.microsoft.com/office/drawing/2014/main" id="{AF1B0CA8-EC0B-7FA5-A76B-DCDD5712AC2E}"/>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7C8F9099-9CB0-FC33-99F0-8E585B3473A8}"/>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21CD20F7-C52E-4088-4962-F954E25265A4}"/>
              </a:ext>
            </a:extLst>
          </p:cNvPr>
          <p:cNvSpPr>
            <a:spLocks noGrp="1"/>
          </p:cNvSpPr>
          <p:nvPr>
            <p:ph type="sldNum" sz="quarter" idx="12"/>
          </p:nvPr>
        </p:nvSpPr>
        <p:spPr/>
        <p:txBody>
          <a:bodyPr/>
          <a:lstStyle/>
          <a:p>
            <a:fld id="{A2E8C3C5-F3D7-4488-A20A-5C9B0D344529}" type="slidenum">
              <a:rPr lang="en-US" smtClean="0"/>
              <a:t>6</a:t>
            </a:fld>
            <a:endParaRPr lang="en-US"/>
          </a:p>
        </p:txBody>
      </p:sp>
      <p:pic>
        <p:nvPicPr>
          <p:cNvPr id="8" name="Picture 7">
            <a:extLst>
              <a:ext uri="{FF2B5EF4-FFF2-40B4-BE49-F238E27FC236}">
                <a16:creationId xmlns:a16="http://schemas.microsoft.com/office/drawing/2014/main" id="{1C656248-068D-94D5-FD11-D603A9996C3A}"/>
              </a:ext>
            </a:extLst>
          </p:cNvPr>
          <p:cNvPicPr>
            <a:picLocks noChangeAspect="1"/>
          </p:cNvPicPr>
          <p:nvPr/>
        </p:nvPicPr>
        <p:blipFill>
          <a:blip r:embed="rId2"/>
          <a:stretch>
            <a:fillRect/>
          </a:stretch>
        </p:blipFill>
        <p:spPr>
          <a:xfrm>
            <a:off x="838200" y="2169657"/>
            <a:ext cx="6296025" cy="1704975"/>
          </a:xfrm>
          <a:prstGeom prst="rect">
            <a:avLst/>
          </a:prstGeom>
        </p:spPr>
      </p:pic>
      <p:pic>
        <p:nvPicPr>
          <p:cNvPr id="12" name="Picture 11">
            <a:extLst>
              <a:ext uri="{FF2B5EF4-FFF2-40B4-BE49-F238E27FC236}">
                <a16:creationId xmlns:a16="http://schemas.microsoft.com/office/drawing/2014/main" id="{39C4AF62-0925-3B7A-72B7-AC3D2FD0CC38}"/>
              </a:ext>
            </a:extLst>
          </p:cNvPr>
          <p:cNvPicPr>
            <a:picLocks noChangeAspect="1"/>
          </p:cNvPicPr>
          <p:nvPr/>
        </p:nvPicPr>
        <p:blipFill>
          <a:blip r:embed="rId3"/>
          <a:stretch>
            <a:fillRect/>
          </a:stretch>
        </p:blipFill>
        <p:spPr>
          <a:xfrm>
            <a:off x="819150" y="4344626"/>
            <a:ext cx="6315075" cy="1047750"/>
          </a:xfrm>
          <a:prstGeom prst="rect">
            <a:avLst/>
          </a:prstGeom>
        </p:spPr>
      </p:pic>
      <p:sp>
        <p:nvSpPr>
          <p:cNvPr id="13" name="Content Placeholder 2">
            <a:extLst>
              <a:ext uri="{FF2B5EF4-FFF2-40B4-BE49-F238E27FC236}">
                <a16:creationId xmlns:a16="http://schemas.microsoft.com/office/drawing/2014/main" id="{7D5D710A-C2D2-B571-78D9-5275F90E2555}"/>
              </a:ext>
            </a:extLst>
          </p:cNvPr>
          <p:cNvSpPr txBox="1">
            <a:spLocks/>
          </p:cNvSpPr>
          <p:nvPr/>
        </p:nvSpPr>
        <p:spPr>
          <a:xfrm>
            <a:off x="819150" y="4046648"/>
            <a:ext cx="3561784" cy="3440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dirty="0"/>
              <a:t>Reikalavimai panaudojamumui:</a:t>
            </a:r>
            <a:endParaRPr lang="en-US" dirty="0"/>
          </a:p>
        </p:txBody>
      </p:sp>
      <p:pic>
        <p:nvPicPr>
          <p:cNvPr id="15" name="Picture 14">
            <a:extLst>
              <a:ext uri="{FF2B5EF4-FFF2-40B4-BE49-F238E27FC236}">
                <a16:creationId xmlns:a16="http://schemas.microsoft.com/office/drawing/2014/main" id="{5913D2CB-3F05-F921-08DB-76ACF94B5B20}"/>
              </a:ext>
            </a:extLst>
          </p:cNvPr>
          <p:cNvPicPr>
            <a:picLocks noChangeAspect="1"/>
          </p:cNvPicPr>
          <p:nvPr/>
        </p:nvPicPr>
        <p:blipFill>
          <a:blip r:embed="rId4"/>
          <a:stretch>
            <a:fillRect/>
          </a:stretch>
        </p:blipFill>
        <p:spPr>
          <a:xfrm>
            <a:off x="819150" y="5354654"/>
            <a:ext cx="6296025" cy="847725"/>
          </a:xfrm>
          <a:prstGeom prst="rect">
            <a:avLst/>
          </a:prstGeom>
        </p:spPr>
      </p:pic>
    </p:spTree>
    <p:extLst>
      <p:ext uri="{BB962C8B-B14F-4D97-AF65-F5344CB8AC3E}">
        <p14:creationId xmlns:p14="http://schemas.microsoft.com/office/powerpoint/2010/main" val="249729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9B6C-0416-1BBF-45CD-A272C179A1FA}"/>
              </a:ext>
            </a:extLst>
          </p:cNvPr>
          <p:cNvSpPr>
            <a:spLocks noGrp="1"/>
          </p:cNvSpPr>
          <p:nvPr>
            <p:ph type="title"/>
          </p:nvPr>
        </p:nvSpPr>
        <p:spPr/>
        <p:txBody>
          <a:bodyPr/>
          <a:lstStyle/>
          <a:p>
            <a:r>
              <a:rPr lang="lt-LT" dirty="0"/>
              <a:t>Nefunkciniai reikalavimai</a:t>
            </a:r>
            <a:endParaRPr lang="en-US" dirty="0"/>
          </a:p>
        </p:txBody>
      </p:sp>
      <p:sp>
        <p:nvSpPr>
          <p:cNvPr id="3" name="Content Placeholder 2">
            <a:extLst>
              <a:ext uri="{FF2B5EF4-FFF2-40B4-BE49-F238E27FC236}">
                <a16:creationId xmlns:a16="http://schemas.microsoft.com/office/drawing/2014/main" id="{59870BC3-1469-0C4A-1BBC-09A085DC653B}"/>
              </a:ext>
            </a:extLst>
          </p:cNvPr>
          <p:cNvSpPr>
            <a:spLocks noGrp="1"/>
          </p:cNvSpPr>
          <p:nvPr>
            <p:ph idx="1"/>
          </p:nvPr>
        </p:nvSpPr>
        <p:spPr>
          <a:xfrm>
            <a:off x="838199" y="1825625"/>
            <a:ext cx="4485239" cy="344032"/>
          </a:xfrm>
        </p:spPr>
        <p:txBody>
          <a:bodyPr>
            <a:noAutofit/>
          </a:bodyPr>
          <a:lstStyle/>
          <a:p>
            <a:pPr marL="0" indent="0">
              <a:buNone/>
            </a:pPr>
            <a:r>
              <a:rPr lang="lt-LT" sz="2000" dirty="0"/>
              <a:t>Reikalavimai vykdymo charakteristikoms:</a:t>
            </a:r>
            <a:endParaRPr lang="en-US" sz="2000" dirty="0"/>
          </a:p>
        </p:txBody>
      </p:sp>
      <p:sp>
        <p:nvSpPr>
          <p:cNvPr id="4" name="Date Placeholder 3">
            <a:extLst>
              <a:ext uri="{FF2B5EF4-FFF2-40B4-BE49-F238E27FC236}">
                <a16:creationId xmlns:a16="http://schemas.microsoft.com/office/drawing/2014/main" id="{AF1B0CA8-EC0B-7FA5-A76B-DCDD5712AC2E}"/>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7C8F9099-9CB0-FC33-99F0-8E585B3473A8}"/>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21CD20F7-C52E-4088-4962-F954E25265A4}"/>
              </a:ext>
            </a:extLst>
          </p:cNvPr>
          <p:cNvSpPr>
            <a:spLocks noGrp="1"/>
          </p:cNvSpPr>
          <p:nvPr>
            <p:ph type="sldNum" sz="quarter" idx="12"/>
          </p:nvPr>
        </p:nvSpPr>
        <p:spPr/>
        <p:txBody>
          <a:bodyPr/>
          <a:lstStyle/>
          <a:p>
            <a:fld id="{A2E8C3C5-F3D7-4488-A20A-5C9B0D344529}" type="slidenum">
              <a:rPr lang="en-US" smtClean="0"/>
              <a:t>7</a:t>
            </a:fld>
            <a:endParaRPr lang="en-US"/>
          </a:p>
        </p:txBody>
      </p:sp>
      <p:pic>
        <p:nvPicPr>
          <p:cNvPr id="9" name="Picture 8">
            <a:extLst>
              <a:ext uri="{FF2B5EF4-FFF2-40B4-BE49-F238E27FC236}">
                <a16:creationId xmlns:a16="http://schemas.microsoft.com/office/drawing/2014/main" id="{402CFB5F-3D85-5DD6-6503-35F1A04B8304}"/>
              </a:ext>
            </a:extLst>
          </p:cNvPr>
          <p:cNvPicPr>
            <a:picLocks noChangeAspect="1"/>
          </p:cNvPicPr>
          <p:nvPr/>
        </p:nvPicPr>
        <p:blipFill>
          <a:blip r:embed="rId2"/>
          <a:stretch>
            <a:fillRect/>
          </a:stretch>
        </p:blipFill>
        <p:spPr>
          <a:xfrm>
            <a:off x="843904" y="2121813"/>
            <a:ext cx="6296025" cy="1847850"/>
          </a:xfrm>
          <a:prstGeom prst="rect">
            <a:avLst/>
          </a:prstGeom>
        </p:spPr>
      </p:pic>
      <p:pic>
        <p:nvPicPr>
          <p:cNvPr id="11" name="Picture 10">
            <a:extLst>
              <a:ext uri="{FF2B5EF4-FFF2-40B4-BE49-F238E27FC236}">
                <a16:creationId xmlns:a16="http://schemas.microsoft.com/office/drawing/2014/main" id="{0BC6402D-7A23-733A-CC65-99B17A46DA88}"/>
              </a:ext>
            </a:extLst>
          </p:cNvPr>
          <p:cNvPicPr>
            <a:picLocks noChangeAspect="1"/>
          </p:cNvPicPr>
          <p:nvPr/>
        </p:nvPicPr>
        <p:blipFill>
          <a:blip r:embed="rId3"/>
          <a:stretch>
            <a:fillRect/>
          </a:stretch>
        </p:blipFill>
        <p:spPr>
          <a:xfrm>
            <a:off x="834379" y="4081620"/>
            <a:ext cx="6305550" cy="1866900"/>
          </a:xfrm>
          <a:prstGeom prst="rect">
            <a:avLst/>
          </a:prstGeom>
        </p:spPr>
      </p:pic>
    </p:spTree>
    <p:extLst>
      <p:ext uri="{BB962C8B-B14F-4D97-AF65-F5344CB8AC3E}">
        <p14:creationId xmlns:p14="http://schemas.microsoft.com/office/powerpoint/2010/main" val="363404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9B6C-0416-1BBF-45CD-A272C179A1FA}"/>
              </a:ext>
            </a:extLst>
          </p:cNvPr>
          <p:cNvSpPr>
            <a:spLocks noGrp="1"/>
          </p:cNvSpPr>
          <p:nvPr>
            <p:ph type="title"/>
          </p:nvPr>
        </p:nvSpPr>
        <p:spPr/>
        <p:txBody>
          <a:bodyPr/>
          <a:lstStyle/>
          <a:p>
            <a:r>
              <a:rPr lang="lt-LT" dirty="0"/>
              <a:t>Nefunkciniai reikalavimai</a:t>
            </a:r>
            <a:endParaRPr lang="en-US" dirty="0"/>
          </a:p>
        </p:txBody>
      </p:sp>
      <p:sp>
        <p:nvSpPr>
          <p:cNvPr id="3" name="Content Placeholder 2">
            <a:extLst>
              <a:ext uri="{FF2B5EF4-FFF2-40B4-BE49-F238E27FC236}">
                <a16:creationId xmlns:a16="http://schemas.microsoft.com/office/drawing/2014/main" id="{59870BC3-1469-0C4A-1BBC-09A085DC653B}"/>
              </a:ext>
            </a:extLst>
          </p:cNvPr>
          <p:cNvSpPr>
            <a:spLocks noGrp="1"/>
          </p:cNvSpPr>
          <p:nvPr>
            <p:ph idx="1"/>
          </p:nvPr>
        </p:nvSpPr>
        <p:spPr>
          <a:xfrm>
            <a:off x="838199" y="1825625"/>
            <a:ext cx="4485239" cy="344032"/>
          </a:xfrm>
        </p:spPr>
        <p:txBody>
          <a:bodyPr>
            <a:noAutofit/>
          </a:bodyPr>
          <a:lstStyle/>
          <a:p>
            <a:pPr marL="0" indent="0">
              <a:buNone/>
            </a:pPr>
            <a:r>
              <a:rPr lang="lt-LT" sz="2000" dirty="0"/>
              <a:t>Reikalavimai veikimo sąlygoms:</a:t>
            </a:r>
            <a:endParaRPr lang="en-US" sz="2000" dirty="0"/>
          </a:p>
        </p:txBody>
      </p:sp>
      <p:sp>
        <p:nvSpPr>
          <p:cNvPr id="4" name="Date Placeholder 3">
            <a:extLst>
              <a:ext uri="{FF2B5EF4-FFF2-40B4-BE49-F238E27FC236}">
                <a16:creationId xmlns:a16="http://schemas.microsoft.com/office/drawing/2014/main" id="{AF1B0CA8-EC0B-7FA5-A76B-DCDD5712AC2E}"/>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7C8F9099-9CB0-FC33-99F0-8E585B3473A8}"/>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21CD20F7-C52E-4088-4962-F954E25265A4}"/>
              </a:ext>
            </a:extLst>
          </p:cNvPr>
          <p:cNvSpPr>
            <a:spLocks noGrp="1"/>
          </p:cNvSpPr>
          <p:nvPr>
            <p:ph type="sldNum" sz="quarter" idx="12"/>
          </p:nvPr>
        </p:nvSpPr>
        <p:spPr/>
        <p:txBody>
          <a:bodyPr/>
          <a:lstStyle/>
          <a:p>
            <a:fld id="{A2E8C3C5-F3D7-4488-A20A-5C9B0D344529}" type="slidenum">
              <a:rPr lang="en-US" smtClean="0"/>
              <a:t>8</a:t>
            </a:fld>
            <a:endParaRPr lang="en-US"/>
          </a:p>
        </p:txBody>
      </p:sp>
      <p:pic>
        <p:nvPicPr>
          <p:cNvPr id="8" name="Picture 7">
            <a:extLst>
              <a:ext uri="{FF2B5EF4-FFF2-40B4-BE49-F238E27FC236}">
                <a16:creationId xmlns:a16="http://schemas.microsoft.com/office/drawing/2014/main" id="{4AF59685-AD14-F8D4-104A-AC8A4F8DD3EA}"/>
              </a:ext>
            </a:extLst>
          </p:cNvPr>
          <p:cNvPicPr>
            <a:picLocks noChangeAspect="1"/>
          </p:cNvPicPr>
          <p:nvPr/>
        </p:nvPicPr>
        <p:blipFill>
          <a:blip r:embed="rId2"/>
          <a:stretch>
            <a:fillRect/>
          </a:stretch>
        </p:blipFill>
        <p:spPr>
          <a:xfrm>
            <a:off x="834379" y="2146661"/>
            <a:ext cx="6305550" cy="1838325"/>
          </a:xfrm>
          <a:prstGeom prst="rect">
            <a:avLst/>
          </a:prstGeom>
        </p:spPr>
      </p:pic>
      <p:sp>
        <p:nvSpPr>
          <p:cNvPr id="13" name="Content Placeholder 2">
            <a:extLst>
              <a:ext uri="{FF2B5EF4-FFF2-40B4-BE49-F238E27FC236}">
                <a16:creationId xmlns:a16="http://schemas.microsoft.com/office/drawing/2014/main" id="{AB29A9FD-13C4-79EA-FFF8-E89D31E81DD4}"/>
              </a:ext>
            </a:extLst>
          </p:cNvPr>
          <p:cNvSpPr txBox="1">
            <a:spLocks/>
          </p:cNvSpPr>
          <p:nvPr/>
        </p:nvSpPr>
        <p:spPr>
          <a:xfrm>
            <a:off x="834379" y="3984986"/>
            <a:ext cx="4485239" cy="344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000" dirty="0"/>
              <a:t>Reikalavimai sistemos priežiūrai:</a:t>
            </a:r>
            <a:endParaRPr lang="en-US" sz="2000" dirty="0"/>
          </a:p>
        </p:txBody>
      </p:sp>
      <p:pic>
        <p:nvPicPr>
          <p:cNvPr id="15" name="Picture 14">
            <a:extLst>
              <a:ext uri="{FF2B5EF4-FFF2-40B4-BE49-F238E27FC236}">
                <a16:creationId xmlns:a16="http://schemas.microsoft.com/office/drawing/2014/main" id="{2E911CD6-03D8-C466-959F-9E82A292FA4B}"/>
              </a:ext>
            </a:extLst>
          </p:cNvPr>
          <p:cNvPicPr>
            <a:picLocks noChangeAspect="1"/>
          </p:cNvPicPr>
          <p:nvPr/>
        </p:nvPicPr>
        <p:blipFill>
          <a:blip r:embed="rId3"/>
          <a:stretch>
            <a:fillRect/>
          </a:stretch>
        </p:blipFill>
        <p:spPr>
          <a:xfrm>
            <a:off x="824854" y="4294934"/>
            <a:ext cx="6315075" cy="1047750"/>
          </a:xfrm>
          <a:prstGeom prst="rect">
            <a:avLst/>
          </a:prstGeom>
        </p:spPr>
      </p:pic>
      <p:pic>
        <p:nvPicPr>
          <p:cNvPr id="17" name="Picture 16">
            <a:extLst>
              <a:ext uri="{FF2B5EF4-FFF2-40B4-BE49-F238E27FC236}">
                <a16:creationId xmlns:a16="http://schemas.microsoft.com/office/drawing/2014/main" id="{94DC22C4-C442-2794-3CAD-2E5B10D4D319}"/>
              </a:ext>
            </a:extLst>
          </p:cNvPr>
          <p:cNvPicPr>
            <a:picLocks noChangeAspect="1"/>
          </p:cNvPicPr>
          <p:nvPr/>
        </p:nvPicPr>
        <p:blipFill>
          <a:blip r:embed="rId4"/>
          <a:stretch>
            <a:fillRect/>
          </a:stretch>
        </p:blipFill>
        <p:spPr>
          <a:xfrm>
            <a:off x="824853" y="5291043"/>
            <a:ext cx="6315075" cy="876300"/>
          </a:xfrm>
          <a:prstGeom prst="rect">
            <a:avLst/>
          </a:prstGeom>
        </p:spPr>
      </p:pic>
    </p:spTree>
    <p:extLst>
      <p:ext uri="{BB962C8B-B14F-4D97-AF65-F5344CB8AC3E}">
        <p14:creationId xmlns:p14="http://schemas.microsoft.com/office/powerpoint/2010/main" val="377781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9B6C-0416-1BBF-45CD-A272C179A1FA}"/>
              </a:ext>
            </a:extLst>
          </p:cNvPr>
          <p:cNvSpPr>
            <a:spLocks noGrp="1"/>
          </p:cNvSpPr>
          <p:nvPr>
            <p:ph type="title"/>
          </p:nvPr>
        </p:nvSpPr>
        <p:spPr/>
        <p:txBody>
          <a:bodyPr/>
          <a:lstStyle/>
          <a:p>
            <a:r>
              <a:rPr lang="lt-LT" dirty="0"/>
              <a:t>Nefunkciniai reikalavimai</a:t>
            </a:r>
            <a:endParaRPr lang="en-US" dirty="0"/>
          </a:p>
        </p:txBody>
      </p:sp>
      <p:sp>
        <p:nvSpPr>
          <p:cNvPr id="3" name="Content Placeholder 2">
            <a:extLst>
              <a:ext uri="{FF2B5EF4-FFF2-40B4-BE49-F238E27FC236}">
                <a16:creationId xmlns:a16="http://schemas.microsoft.com/office/drawing/2014/main" id="{59870BC3-1469-0C4A-1BBC-09A085DC653B}"/>
              </a:ext>
            </a:extLst>
          </p:cNvPr>
          <p:cNvSpPr>
            <a:spLocks noGrp="1"/>
          </p:cNvSpPr>
          <p:nvPr>
            <p:ph idx="1"/>
          </p:nvPr>
        </p:nvSpPr>
        <p:spPr>
          <a:xfrm>
            <a:off x="838199" y="1825625"/>
            <a:ext cx="4485239" cy="344032"/>
          </a:xfrm>
        </p:spPr>
        <p:txBody>
          <a:bodyPr>
            <a:noAutofit/>
          </a:bodyPr>
          <a:lstStyle/>
          <a:p>
            <a:pPr marL="0" indent="0">
              <a:buNone/>
            </a:pPr>
            <a:r>
              <a:rPr lang="lt-LT" sz="2000" dirty="0"/>
              <a:t>Reikalavimai saugumui:</a:t>
            </a:r>
            <a:endParaRPr lang="en-US" sz="2000" dirty="0"/>
          </a:p>
        </p:txBody>
      </p:sp>
      <p:sp>
        <p:nvSpPr>
          <p:cNvPr id="4" name="Date Placeholder 3">
            <a:extLst>
              <a:ext uri="{FF2B5EF4-FFF2-40B4-BE49-F238E27FC236}">
                <a16:creationId xmlns:a16="http://schemas.microsoft.com/office/drawing/2014/main" id="{AF1B0CA8-EC0B-7FA5-A76B-DCDD5712AC2E}"/>
              </a:ext>
            </a:extLst>
          </p:cNvPr>
          <p:cNvSpPr>
            <a:spLocks noGrp="1"/>
          </p:cNvSpPr>
          <p:nvPr>
            <p:ph type="dt" sz="half" idx="10"/>
          </p:nvPr>
        </p:nvSpPr>
        <p:spPr/>
        <p:txBody>
          <a:bodyPr/>
          <a:lstStyle/>
          <a:p>
            <a:fld id="{BAFE793D-02A4-4CB2-B851-AA54E5006AFA}" type="datetime1">
              <a:rPr lang="lt-LT" smtClean="0"/>
              <a:t>2024-05-19</a:t>
            </a:fld>
            <a:endParaRPr lang="en-US"/>
          </a:p>
        </p:txBody>
      </p:sp>
      <p:sp>
        <p:nvSpPr>
          <p:cNvPr id="5" name="Footer Placeholder 4">
            <a:extLst>
              <a:ext uri="{FF2B5EF4-FFF2-40B4-BE49-F238E27FC236}">
                <a16:creationId xmlns:a16="http://schemas.microsoft.com/office/drawing/2014/main" id="{7C8F9099-9CB0-FC33-99F0-8E585B3473A8}"/>
              </a:ext>
            </a:extLst>
          </p:cNvPr>
          <p:cNvSpPr>
            <a:spLocks noGrp="1"/>
          </p:cNvSpPr>
          <p:nvPr>
            <p:ph type="ftr" sz="quarter" idx="11"/>
          </p:nvPr>
        </p:nvSpPr>
        <p:spPr/>
        <p:txBody>
          <a:bodyPr/>
          <a:lstStyle/>
          <a:p>
            <a:r>
              <a:rPr lang="lt-LT"/>
              <a:t>Dirbtinio intelekto metodų taikymas strateginiams žaidimams, Tadas Laurinaitis</a:t>
            </a:r>
            <a:endParaRPr lang="en-US"/>
          </a:p>
        </p:txBody>
      </p:sp>
      <p:sp>
        <p:nvSpPr>
          <p:cNvPr id="6" name="Slide Number Placeholder 5">
            <a:extLst>
              <a:ext uri="{FF2B5EF4-FFF2-40B4-BE49-F238E27FC236}">
                <a16:creationId xmlns:a16="http://schemas.microsoft.com/office/drawing/2014/main" id="{21CD20F7-C52E-4088-4962-F954E25265A4}"/>
              </a:ext>
            </a:extLst>
          </p:cNvPr>
          <p:cNvSpPr>
            <a:spLocks noGrp="1"/>
          </p:cNvSpPr>
          <p:nvPr>
            <p:ph type="sldNum" sz="quarter" idx="12"/>
          </p:nvPr>
        </p:nvSpPr>
        <p:spPr/>
        <p:txBody>
          <a:bodyPr/>
          <a:lstStyle/>
          <a:p>
            <a:fld id="{A2E8C3C5-F3D7-4488-A20A-5C9B0D344529}" type="slidenum">
              <a:rPr lang="en-US" smtClean="0"/>
              <a:t>9</a:t>
            </a:fld>
            <a:endParaRPr lang="en-US"/>
          </a:p>
        </p:txBody>
      </p:sp>
      <p:pic>
        <p:nvPicPr>
          <p:cNvPr id="9" name="Picture 8">
            <a:extLst>
              <a:ext uri="{FF2B5EF4-FFF2-40B4-BE49-F238E27FC236}">
                <a16:creationId xmlns:a16="http://schemas.microsoft.com/office/drawing/2014/main" id="{7CBC86CA-7F4E-B577-5B46-16576FC38AD8}"/>
              </a:ext>
            </a:extLst>
          </p:cNvPr>
          <p:cNvPicPr>
            <a:picLocks noChangeAspect="1"/>
          </p:cNvPicPr>
          <p:nvPr/>
        </p:nvPicPr>
        <p:blipFill>
          <a:blip r:embed="rId2"/>
          <a:stretch>
            <a:fillRect/>
          </a:stretch>
        </p:blipFill>
        <p:spPr>
          <a:xfrm>
            <a:off x="838199" y="2169657"/>
            <a:ext cx="6315075" cy="1866900"/>
          </a:xfrm>
          <a:prstGeom prst="rect">
            <a:avLst/>
          </a:prstGeom>
        </p:spPr>
      </p:pic>
    </p:spTree>
    <p:extLst>
      <p:ext uri="{BB962C8B-B14F-4D97-AF65-F5344CB8AC3E}">
        <p14:creationId xmlns:p14="http://schemas.microsoft.com/office/powerpoint/2010/main" val="2317864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871</Words>
  <Application>Microsoft Office PowerPoint</Application>
  <PresentationFormat>Widescreen</PresentationFormat>
  <Paragraphs>110</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Dirbtinio intelekto metodų taikymas strateginiams žaidimams</vt:lpstr>
      <vt:lpstr>Projekto tikslai ir objektas</vt:lpstr>
      <vt:lpstr>Inžinerinio uždavinio formuluotė</vt:lpstr>
      <vt:lpstr>Terminai ir sutrumpinimai</vt:lpstr>
      <vt:lpstr>Funkcijos</vt:lpstr>
      <vt:lpstr>Nefunkciniai reikalavimai</vt:lpstr>
      <vt:lpstr>Nefunkciniai reikalavimai</vt:lpstr>
      <vt:lpstr>Nefunkciniai reikalavimai</vt:lpstr>
      <vt:lpstr>Nefunkciniai reikalavimai</vt:lpstr>
      <vt:lpstr>Srities analizė</vt:lpstr>
      <vt:lpstr>Srities analizė – Tensorflow, Keras ir SciPy</vt:lpstr>
      <vt:lpstr>Architektūriniai sprendimai</vt:lpstr>
      <vt:lpstr>Problemos</vt:lpstr>
      <vt:lpstr>Išvados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Tadas Laurinaitis</dc:creator>
  <cp:lastModifiedBy>Tadas Laurinaitis</cp:lastModifiedBy>
  <cp:revision>6</cp:revision>
  <dcterms:created xsi:type="dcterms:W3CDTF">2024-05-19T12:04:03Z</dcterms:created>
  <dcterms:modified xsi:type="dcterms:W3CDTF">2024-05-19T15:30:14Z</dcterms:modified>
</cp:coreProperties>
</file>