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9" r:id="rId7"/>
    <p:sldId id="263" r:id="rId8"/>
    <p:sldId id="264" r:id="rId9"/>
    <p:sldId id="265" r:id="rId10"/>
    <p:sldId id="266" r:id="rId11"/>
    <p:sldId id="267" r:id="rId12"/>
    <p:sldId id="259" r:id="rId13"/>
    <p:sldId id="258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7DF8-C2EB-4199-BE3E-F3D21561307C}" type="datetimeFigureOut">
              <a:rPr lang="lt-LT" smtClean="0"/>
              <a:t>2017-11-08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9C8C-0611-4147-BAAE-70F00ACABDB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375803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7DF8-C2EB-4199-BE3E-F3D21561307C}" type="datetimeFigureOut">
              <a:rPr lang="lt-LT" smtClean="0"/>
              <a:t>2017-11-08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9C8C-0611-4147-BAAE-70F00ACABDB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42972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FEF7DF8-C2EB-4199-BE3E-F3D21561307C}" type="datetimeFigureOut">
              <a:rPr lang="lt-LT" smtClean="0"/>
              <a:t>2017-11-08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DF59C8C-0611-4147-BAAE-70F00ACABDB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988748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7DF8-C2EB-4199-BE3E-F3D21561307C}" type="datetimeFigureOut">
              <a:rPr lang="lt-LT" smtClean="0"/>
              <a:t>2017-11-08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9C8C-0611-4147-BAAE-70F00ACABDB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950691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EF7DF8-C2EB-4199-BE3E-F3D21561307C}" type="datetimeFigureOut">
              <a:rPr lang="lt-LT" smtClean="0"/>
              <a:t>2017-11-08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F59C8C-0611-4147-BAAE-70F00ACABDB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361755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7DF8-C2EB-4199-BE3E-F3D21561307C}" type="datetimeFigureOut">
              <a:rPr lang="lt-LT" smtClean="0"/>
              <a:t>2017-11-08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9C8C-0611-4147-BAAE-70F00ACABDB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88826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7DF8-C2EB-4199-BE3E-F3D21561307C}" type="datetimeFigureOut">
              <a:rPr lang="lt-LT" smtClean="0"/>
              <a:t>2017-11-08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9C8C-0611-4147-BAAE-70F00ACABDB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96140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7DF8-C2EB-4199-BE3E-F3D21561307C}" type="datetimeFigureOut">
              <a:rPr lang="lt-LT" smtClean="0"/>
              <a:t>2017-11-08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9C8C-0611-4147-BAAE-70F00ACABDB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632353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7DF8-C2EB-4199-BE3E-F3D21561307C}" type="datetimeFigureOut">
              <a:rPr lang="lt-LT" smtClean="0"/>
              <a:t>2017-11-08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9C8C-0611-4147-BAAE-70F00ACABDB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290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7DF8-C2EB-4199-BE3E-F3D21561307C}" type="datetimeFigureOut">
              <a:rPr lang="lt-LT" smtClean="0"/>
              <a:t>2017-11-08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9C8C-0611-4147-BAAE-70F00ACABDB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88948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7DF8-C2EB-4199-BE3E-F3D21561307C}" type="datetimeFigureOut">
              <a:rPr lang="lt-LT" smtClean="0"/>
              <a:t>2017-11-08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9C8C-0611-4147-BAAE-70F00ACABDB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73361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FEF7DF8-C2EB-4199-BE3E-F3D21561307C}" type="datetimeFigureOut">
              <a:rPr lang="lt-LT" smtClean="0"/>
              <a:t>2017-11-08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DF59C8C-0611-4147-BAAE-70F00ACABDB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558576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cworld.com/article/3025889/windows/tested-microsofts-windows-defender-antivirus-is-less-awful-than-it-used-to-be.html" TargetMode="External"/><Relationship Id="rId4" Type="http://schemas.openxmlformats.org/officeDocument/2006/relationships/hyperlink" Target="http://www.digitalcitizen.life/digital-citizen-awards-most-popular-antivirus-product-year-2017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formation_security#History" TargetMode="External"/><Relationship Id="rId2" Type="http://schemas.openxmlformats.org/officeDocument/2006/relationships/hyperlink" Target="http://www.commtouch.com/uploads/pdf/Antivirus-Myths-and-Fact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aesar_cipher" TargetMode="External"/><Relationship Id="rId5" Type="http://schemas.openxmlformats.org/officeDocument/2006/relationships/hyperlink" Target="https://en.wikipedia.org/wiki/Antivirus_software" TargetMode="External"/><Relationship Id="rId4" Type="http://schemas.openxmlformats.org/officeDocument/2006/relationships/hyperlink" Target="https://en.wikipedia.org/wiki/Computer_security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sinessinsider.com/cybersecurity-report-threats-and-opportunities-2016-3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eimdalsecurity.com/blog/10-critical-corporate-cyber-security-risks-a-data-driven-list/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www.informationisbeautiful.net/visualizations/worlds-biggest-data-breaches-hack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CFDB1-3BF3-47B2-8924-7A9ED6F81E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Information security</a:t>
            </a:r>
            <a:endParaRPr lang="lt-L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16261-CDEB-45BF-8D71-EAE301CC70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made by Tadas </a:t>
            </a:r>
            <a:r>
              <a:rPr lang="en-US" dirty="0" err="1"/>
              <a:t>Laurinaitis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985607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98AA-E7CE-4DE5-84D7-2EA781FDC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Best and most Popular antivirus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DCCA9-E936-48F1-B21E-975E73AE2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3074" name="Picture 2" descr="Image result for most popular antivirus chart">
            <a:extLst>
              <a:ext uri="{FF2B5EF4-FFF2-40B4-BE49-F238E27FC236}">
                <a16:creationId xmlns:a16="http://schemas.microsoft.com/office/drawing/2014/main" id="{3E4B158C-CB88-46B6-A1D0-43A8F29A8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33" y="2217171"/>
            <a:ext cx="5751095" cy="379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itdefender Total Security 2017">
            <a:extLst>
              <a:ext uri="{FF2B5EF4-FFF2-40B4-BE49-F238E27FC236}">
                <a16:creationId xmlns:a16="http://schemas.microsoft.com/office/drawing/2014/main" id="{4F4A2A19-CD28-4A8F-8B6A-62ACF7E8C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769" y="2213391"/>
            <a:ext cx="4997116" cy="379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6E31DF-C030-40E8-8273-C4CCB214E350}"/>
              </a:ext>
            </a:extLst>
          </p:cNvPr>
          <p:cNvSpPr txBox="1"/>
          <p:nvPr/>
        </p:nvSpPr>
        <p:spPr>
          <a:xfrm>
            <a:off x="6673516" y="6089834"/>
            <a:ext cx="55184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900" dirty="0"/>
              <a:t>Source: </a:t>
            </a:r>
            <a:r>
              <a:rPr lang="lt-LT" sz="900" dirty="0">
                <a:hlinkClick r:id="rId4"/>
              </a:rPr>
              <a:t>http://www.digitalcitizen.life/digital-citizen-awards-most-popular-antivirus-product-year-2017</a:t>
            </a:r>
            <a:endParaRPr lang="lt-LT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5F68E8-C424-42C8-8D48-D80CE13DDF54}"/>
              </a:ext>
            </a:extLst>
          </p:cNvPr>
          <p:cNvSpPr txBox="1"/>
          <p:nvPr/>
        </p:nvSpPr>
        <p:spPr>
          <a:xfrm>
            <a:off x="1010653" y="6089834"/>
            <a:ext cx="527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900" dirty="0"/>
              <a:t>Source: </a:t>
            </a:r>
            <a:r>
              <a:rPr lang="lt-LT" sz="900" dirty="0">
                <a:hlinkClick r:id="rId5"/>
              </a:rPr>
              <a:t>https://www.pcworld.com/article/3025889/windows/tested-microsofts-windows-defender-antivirus-is-less-awful-than-it-used-to-be.html</a:t>
            </a:r>
            <a:endParaRPr lang="lt-LT" sz="900" dirty="0"/>
          </a:p>
        </p:txBody>
      </p:sp>
    </p:spTree>
    <p:extLst>
      <p:ext uri="{BB962C8B-B14F-4D97-AF65-F5344CB8AC3E}">
        <p14:creationId xmlns:p14="http://schemas.microsoft.com/office/powerpoint/2010/main" val="1982183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2EA7-F21D-4B73-A7E3-0E261F60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Antivirus myths and facts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D6A375-699C-4AFB-B4AA-1FE1F3B026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/>
              <a:t>Myth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6DC060-A55C-444B-8328-756F5EAB76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1. Antivirus software can only detect specific, known viruses. </a:t>
            </a:r>
            <a:endParaRPr lang="lt-LT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2. If an antivirus has flagged or blocked a file, this file is definitely malware. </a:t>
            </a:r>
            <a:endParaRPr lang="lt-LT" sz="1800" dirty="0"/>
          </a:p>
          <a:p>
            <a:pPr>
              <a:lnSpc>
                <a:spcPct val="100000"/>
              </a:lnSpc>
            </a:pPr>
            <a:r>
              <a:rPr lang="lt-LT" sz="1800" dirty="0"/>
              <a:t>3</a:t>
            </a:r>
            <a:r>
              <a:rPr lang="en-US" sz="1800" dirty="0"/>
              <a:t>. Testing an antivirus solution should be done by throwing as many viruses at it as possible</a:t>
            </a:r>
            <a:endParaRPr lang="lt-LT" sz="1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F3E1D44-07D4-4302-9C9B-98191D541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lt-LT" dirty="0"/>
              <a:t>Fact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537E10E-B97F-454B-A626-9C8DFD0B28D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lt-LT" sz="1800" dirty="0"/>
              <a:t>1.</a:t>
            </a:r>
            <a:r>
              <a:rPr lang="en-US" sz="1800" dirty="0"/>
              <a:t> </a:t>
            </a:r>
            <a:r>
              <a:rPr lang="lt-LT" sz="1800" dirty="0"/>
              <a:t>A</a:t>
            </a:r>
            <a:r>
              <a:rPr lang="en-US" sz="1800" dirty="0" err="1"/>
              <a:t>ntivirus</a:t>
            </a:r>
            <a:r>
              <a:rPr lang="en-US" sz="1800" dirty="0"/>
              <a:t> engines today use a variety of approaches and technologies to detect malware, especially as-yet-unseen malware.</a:t>
            </a:r>
            <a:endParaRPr lang="lt-LT" sz="1800" dirty="0"/>
          </a:p>
          <a:p>
            <a:pPr>
              <a:lnSpc>
                <a:spcPct val="100000"/>
              </a:lnSpc>
            </a:pPr>
            <a:r>
              <a:rPr lang="lt-LT" sz="1800" dirty="0"/>
              <a:t>2. F</a:t>
            </a:r>
            <a:r>
              <a:rPr lang="en-US" sz="1800" dirty="0" err="1"/>
              <a:t>iles</a:t>
            </a:r>
            <a:r>
              <a:rPr lang="en-US" sz="1800" dirty="0"/>
              <a:t> may be mistakenly blocked, even if they do not contain viruses or other threatening code.</a:t>
            </a:r>
            <a:endParaRPr lang="lt-LT" sz="1800" dirty="0"/>
          </a:p>
          <a:p>
            <a:pPr>
              <a:lnSpc>
                <a:spcPct val="100000"/>
              </a:lnSpc>
            </a:pPr>
            <a:r>
              <a:rPr lang="lt-LT" sz="1800" dirty="0"/>
              <a:t>3.</a:t>
            </a:r>
            <a:r>
              <a:rPr lang="en-US" sz="1800" dirty="0"/>
              <a:t> Whenever an antivirus product is evaluated, it is important to test with a mix of good files and malware to ensure that the product not only detects viruses, but that it also does not generate false positives, or at least a very low number.</a:t>
            </a:r>
            <a:endParaRPr lang="lt-LT" sz="1800" dirty="0"/>
          </a:p>
        </p:txBody>
      </p:sp>
    </p:spTree>
    <p:extLst>
      <p:ext uri="{BB962C8B-B14F-4D97-AF65-F5344CB8AC3E}">
        <p14:creationId xmlns:p14="http://schemas.microsoft.com/office/powerpoint/2010/main" val="1478984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C26D-DB52-42A7-9EDE-653F53929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06FE8-875C-48C3-8B22-0C1C29BD9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1. Bigger usage of computer systems leads to bigger security concerns</a:t>
            </a:r>
          </a:p>
          <a:p>
            <a:r>
              <a:rPr lang="lt-LT" dirty="0"/>
              <a:t>2. Information security has to be up to date to be less vulnerable to threats</a:t>
            </a:r>
          </a:p>
          <a:p>
            <a:r>
              <a:rPr lang="lt-LT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2471240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4E3DF-6796-42EF-A67E-1350E622E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34590-AEEE-4D37-8532-DF6846D08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>
                <a:hlinkClick r:id="rId2"/>
              </a:rPr>
              <a:t>http://www.commtouch.com/uploads/pdf/Antivirus-Myths-and-Facts.pdf</a:t>
            </a:r>
            <a:endParaRPr lang="lt-LT" dirty="0"/>
          </a:p>
          <a:p>
            <a:r>
              <a:rPr lang="lt-LT" dirty="0">
                <a:hlinkClick r:id="rId3"/>
              </a:rPr>
              <a:t>https://en.wikipedia.org/wiki/Information_security#History</a:t>
            </a:r>
            <a:endParaRPr lang="lt-LT" dirty="0"/>
          </a:p>
          <a:p>
            <a:r>
              <a:rPr lang="lt-LT" dirty="0">
                <a:hlinkClick r:id="rId4"/>
              </a:rPr>
              <a:t>https://en.wikipedia.org/wiki/Computer_security</a:t>
            </a:r>
            <a:endParaRPr lang="lt-LT" dirty="0"/>
          </a:p>
          <a:p>
            <a:r>
              <a:rPr lang="lt-LT" dirty="0">
                <a:hlinkClick r:id="rId5"/>
              </a:rPr>
              <a:t>https://en.wikipedia.org/wiki/Antivirus_software</a:t>
            </a:r>
            <a:endParaRPr lang="lt-LT" dirty="0"/>
          </a:p>
          <a:p>
            <a:r>
              <a:rPr lang="lt-LT" dirty="0">
                <a:hlinkClick r:id="rId6"/>
              </a:rPr>
              <a:t>https://en.wikipedia.org/wiki/Caesar_cipher</a:t>
            </a:r>
            <a:endParaRPr lang="lt-LT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042657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A1D1E-EE12-4A09-BA30-89B3FF8D3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47506-6D74-4EF0-9541-CC116F907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8194" name="Picture 2" descr="Image result for thats all folks">
            <a:extLst>
              <a:ext uri="{FF2B5EF4-FFF2-40B4-BE49-F238E27FC236}">
                <a16:creationId xmlns:a16="http://schemas.microsoft.com/office/drawing/2014/main" id="{1EDD6307-D98B-49D2-BF3A-8CA320A2F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7093" y="-1404980"/>
            <a:ext cx="13242758" cy="998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970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9A379-D312-47C8-BE0D-625B1600C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A5B8A-33F9-491F-A66D-E760E9631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lt-LT" dirty="0"/>
              <a:t>Introduction</a:t>
            </a:r>
          </a:p>
          <a:p>
            <a:pPr lvl="1"/>
            <a:r>
              <a:rPr lang="lt-LT" dirty="0"/>
              <a:t>Definition</a:t>
            </a:r>
          </a:p>
          <a:p>
            <a:pPr lvl="1"/>
            <a:r>
              <a:rPr lang="lt-LT" dirty="0"/>
              <a:t>History</a:t>
            </a:r>
          </a:p>
          <a:p>
            <a:r>
              <a:rPr lang="lt-LT" dirty="0"/>
              <a:t>Computer security</a:t>
            </a:r>
          </a:p>
          <a:p>
            <a:pPr lvl="1"/>
            <a:r>
              <a:rPr lang="lt-LT" dirty="0"/>
              <a:t>Definition</a:t>
            </a:r>
          </a:p>
          <a:p>
            <a:pPr lvl="1"/>
            <a:r>
              <a:rPr lang="lt-LT" dirty="0"/>
              <a:t>Threats</a:t>
            </a:r>
          </a:p>
          <a:p>
            <a:pPr lvl="1"/>
            <a:r>
              <a:rPr lang="lt-LT" dirty="0"/>
              <a:t>Defenses</a:t>
            </a:r>
          </a:p>
          <a:p>
            <a:r>
              <a:rPr lang="lt-LT" dirty="0"/>
              <a:t>Antivirus software</a:t>
            </a:r>
          </a:p>
          <a:p>
            <a:pPr lvl="1"/>
            <a:r>
              <a:rPr lang="lt-LT" dirty="0"/>
              <a:t>Definition</a:t>
            </a:r>
          </a:p>
          <a:p>
            <a:pPr lvl="1"/>
            <a:r>
              <a:rPr lang="lt-LT" dirty="0"/>
              <a:t>Usage</a:t>
            </a:r>
          </a:p>
          <a:p>
            <a:pPr lvl="1"/>
            <a:r>
              <a:rPr lang="lt-LT" dirty="0"/>
              <a:t>Charts</a:t>
            </a:r>
          </a:p>
          <a:p>
            <a:pPr lvl="1"/>
            <a:r>
              <a:rPr lang="lt-LT" dirty="0"/>
              <a:t>Myths and facts</a:t>
            </a:r>
          </a:p>
          <a:p>
            <a:r>
              <a:rPr lang="lt-LT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91420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6317A-0CD7-49BF-80E4-E71E7E76D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E4E48-6B56-47E4-98CF-A4D0A497D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 security </a:t>
            </a:r>
            <a:r>
              <a:rPr lang="en-US" b="1" dirty="0"/>
              <a:t>(</a:t>
            </a:r>
            <a:r>
              <a:rPr lang="en-US" dirty="0"/>
              <a:t>shortened to </a:t>
            </a:r>
            <a:r>
              <a:rPr lang="en-US" b="1" i="1" dirty="0"/>
              <a:t>InfoSec</a:t>
            </a:r>
            <a:r>
              <a:rPr lang="en-US" b="1" dirty="0"/>
              <a:t>) - </a:t>
            </a:r>
            <a:r>
              <a:rPr lang="en-US" dirty="0"/>
              <a:t>practice of preventing unauthorized access, use, disclosure, disruption, modification, inspection, recording or destruction of information.</a:t>
            </a:r>
          </a:p>
          <a:p>
            <a:r>
              <a:rPr lang="lt-LT" dirty="0"/>
              <a:t>Subcategories of information security:</a:t>
            </a:r>
            <a:endParaRPr lang="en-US" dirty="0"/>
          </a:p>
          <a:p>
            <a:pPr lvl="1"/>
            <a:r>
              <a:rPr lang="en-US" dirty="0"/>
              <a:t>Internet security</a:t>
            </a:r>
          </a:p>
          <a:p>
            <a:pPr lvl="1"/>
            <a:r>
              <a:rPr lang="en-US" dirty="0"/>
              <a:t>Cyberwarfare</a:t>
            </a:r>
          </a:p>
          <a:p>
            <a:pPr lvl="1"/>
            <a:r>
              <a:rPr lang="en-US" dirty="0"/>
              <a:t>Computer security</a:t>
            </a:r>
          </a:p>
          <a:p>
            <a:pPr lvl="1"/>
            <a:r>
              <a:rPr lang="en-US" dirty="0"/>
              <a:t>Mobile security</a:t>
            </a:r>
          </a:p>
          <a:p>
            <a:pPr lvl="1"/>
            <a:r>
              <a:rPr lang="en-US" dirty="0"/>
              <a:t>Network security</a:t>
            </a:r>
            <a:endParaRPr lang="lt-LT" dirty="0"/>
          </a:p>
        </p:txBody>
      </p:sp>
      <p:pic>
        <p:nvPicPr>
          <p:cNvPr id="7170" name="Picture 2" descr="Image result for definition png">
            <a:extLst>
              <a:ext uri="{FF2B5EF4-FFF2-40B4-BE49-F238E27FC236}">
                <a16:creationId xmlns:a16="http://schemas.microsoft.com/office/drawing/2014/main" id="{F462C3DB-0686-47CA-A5AB-707DAEAE7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318" y="3505187"/>
            <a:ext cx="4422608" cy="271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245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9CE5C-23D8-4E13-BE11-C2B7ACA12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7011D-815E-4ACC-842E-5F44308A1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dirty="0"/>
          </a:p>
        </p:txBody>
      </p:sp>
      <p:pic>
        <p:nvPicPr>
          <p:cNvPr id="1026" name="Picture 2" descr="Image result for caesar cipher">
            <a:extLst>
              <a:ext uri="{FF2B5EF4-FFF2-40B4-BE49-F238E27FC236}">
                <a16:creationId xmlns:a16="http://schemas.microsoft.com/office/drawing/2014/main" id="{28088A7E-1949-40D9-8F76-2C27F1718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58" y="2821520"/>
            <a:ext cx="6199295" cy="280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internet security">
            <a:extLst>
              <a:ext uri="{FF2B5EF4-FFF2-40B4-BE49-F238E27FC236}">
                <a16:creationId xmlns:a16="http://schemas.microsoft.com/office/drawing/2014/main" id="{24D41414-3499-4F36-BD2E-9E7D55ACD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653" y="2821520"/>
            <a:ext cx="5606716" cy="280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E00839-53BA-487F-8196-DF8DEF67D66B}"/>
              </a:ext>
            </a:extLst>
          </p:cNvPr>
          <p:cNvSpPr txBox="1"/>
          <p:nvPr/>
        </p:nvSpPr>
        <p:spPr>
          <a:xfrm>
            <a:off x="2136366" y="5624878"/>
            <a:ext cx="469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Caesar </a:t>
            </a:r>
            <a:r>
              <a:rPr lang="en-US" dirty="0" err="1"/>
              <a:t>ciphre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480933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F205-C9C3-4C8A-A415-00FD52670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security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77CD2-4CE7-423C-AFD5-3D40FBC69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 security </a:t>
            </a:r>
            <a:r>
              <a:rPr lang="en-US" dirty="0"/>
              <a:t>- protection of computer systems from the theft and damage to their hardware, software or information, as well as from disruption or misdirection of the services they provide.</a:t>
            </a:r>
          </a:p>
          <a:p>
            <a:r>
              <a:rPr lang="en-US" dirty="0"/>
              <a:t>The field is of growing importance due to the increasing reliance on computer systems, the Internet and all devices which belong to IOT (Internet Of Things)</a:t>
            </a:r>
            <a:endParaRPr lang="lt-LT" dirty="0"/>
          </a:p>
        </p:txBody>
      </p:sp>
      <p:pic>
        <p:nvPicPr>
          <p:cNvPr id="4098" name="Picture 2" descr="Image result for computer security">
            <a:extLst>
              <a:ext uri="{FF2B5EF4-FFF2-40B4-BE49-F238E27FC236}">
                <a16:creationId xmlns:a16="http://schemas.microsoft.com/office/drawing/2014/main" id="{1C9C8F96-ACD0-4D49-972E-CDB88D207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768" y="4156900"/>
            <a:ext cx="3136232" cy="270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computer security">
            <a:extLst>
              <a:ext uri="{FF2B5EF4-FFF2-40B4-BE49-F238E27FC236}">
                <a16:creationId xmlns:a16="http://schemas.microsoft.com/office/drawing/2014/main" id="{529A6AD7-7647-4D1F-BCF0-9649DC9BB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947" y="4156900"/>
            <a:ext cx="4058821" cy="270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894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38995-C891-408C-AC3A-56F416220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computer security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F6C5F-7DAB-4AE8-9EF8-550D885F8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dirty="0"/>
          </a:p>
        </p:txBody>
      </p:sp>
      <p:pic>
        <p:nvPicPr>
          <p:cNvPr id="9218" name="Picture 2" descr="Image result for money spent on computer security">
            <a:extLst>
              <a:ext uri="{FF2B5EF4-FFF2-40B4-BE49-F238E27FC236}">
                <a16:creationId xmlns:a16="http://schemas.microsoft.com/office/drawing/2014/main" id="{48073179-2CBD-4B74-8936-A95120812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11" y="2011680"/>
            <a:ext cx="5029868" cy="358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B23542-AD78-4C7A-8546-324248717898}"/>
              </a:ext>
            </a:extLst>
          </p:cNvPr>
          <p:cNvSpPr txBox="1"/>
          <p:nvPr/>
        </p:nvSpPr>
        <p:spPr>
          <a:xfrm>
            <a:off x="593558" y="5735053"/>
            <a:ext cx="48206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900" dirty="0"/>
              <a:t>Source: </a:t>
            </a:r>
            <a:r>
              <a:rPr lang="lt-LT" sz="900" dirty="0">
                <a:hlinkClick r:id="rId3"/>
              </a:rPr>
              <a:t>http://www.businessinsider.com/cybersecurity-report-threats-and-opportunities-2016-3</a:t>
            </a:r>
            <a:endParaRPr lang="lt-LT" sz="900" dirty="0"/>
          </a:p>
        </p:txBody>
      </p:sp>
      <p:pic>
        <p:nvPicPr>
          <p:cNvPr id="9220" name="Picture 4" descr="Image result for money spent on computer security">
            <a:extLst>
              <a:ext uri="{FF2B5EF4-FFF2-40B4-BE49-F238E27FC236}">
                <a16:creationId xmlns:a16="http://schemas.microsoft.com/office/drawing/2014/main" id="{7B0BFE86-E177-4D1A-8970-DAE50C722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052" y="2011680"/>
            <a:ext cx="4529137" cy="357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D4441E-144D-4D25-88F1-9E4E9D6BDF22}"/>
              </a:ext>
            </a:extLst>
          </p:cNvPr>
          <p:cNvSpPr txBox="1"/>
          <p:nvPr/>
        </p:nvSpPr>
        <p:spPr>
          <a:xfrm>
            <a:off x="6973052" y="5662863"/>
            <a:ext cx="4529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900" dirty="0"/>
              <a:t>Source: </a:t>
            </a:r>
            <a:r>
              <a:rPr lang="lt-LT" sz="900" dirty="0">
                <a:hlinkClick r:id="rId5"/>
              </a:rPr>
              <a:t>https://heimdalsecurity.com/blog/10-critical-corporate-cyber-security-risks-a-data-driven-list/</a:t>
            </a:r>
            <a:endParaRPr lang="lt-LT" sz="900" dirty="0"/>
          </a:p>
        </p:txBody>
      </p:sp>
    </p:spTree>
    <p:extLst>
      <p:ext uri="{BB962C8B-B14F-4D97-AF65-F5344CB8AC3E}">
        <p14:creationId xmlns:p14="http://schemas.microsoft.com/office/powerpoint/2010/main" val="2639405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7E29D-11E9-4B7A-9CAA-83FFE91EC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Threats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FAB61-0438-4FEE-8D4A-92D3A0E0B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lt-LT" dirty="0"/>
              <a:t>Computer crime</a:t>
            </a:r>
          </a:p>
          <a:p>
            <a:r>
              <a:rPr lang="lt-LT" dirty="0"/>
              <a:t>Eavesdropping</a:t>
            </a:r>
          </a:p>
          <a:p>
            <a:r>
              <a:rPr lang="lt-LT" dirty="0"/>
              <a:t>Malware</a:t>
            </a:r>
          </a:p>
          <a:p>
            <a:r>
              <a:rPr lang="lt-LT" dirty="0"/>
              <a:t>Spyware</a:t>
            </a:r>
          </a:p>
          <a:p>
            <a:r>
              <a:rPr lang="lt-LT" dirty="0"/>
              <a:t>Ransomware</a:t>
            </a:r>
          </a:p>
          <a:p>
            <a:r>
              <a:rPr lang="lt-LT" dirty="0"/>
              <a:t>Trojans</a:t>
            </a:r>
          </a:p>
          <a:p>
            <a:r>
              <a:rPr lang="lt-LT" dirty="0"/>
              <a:t>Viruses</a:t>
            </a:r>
          </a:p>
          <a:p>
            <a:r>
              <a:rPr lang="lt-LT" dirty="0"/>
              <a:t>Worms</a:t>
            </a:r>
          </a:p>
          <a:p>
            <a:r>
              <a:rPr lang="lt-LT" dirty="0"/>
              <a:t>Keyloggers</a:t>
            </a:r>
          </a:p>
          <a:p>
            <a:r>
              <a:rPr lang="lt-LT" dirty="0"/>
              <a:t>Exploits</a:t>
            </a:r>
          </a:p>
          <a:p>
            <a:r>
              <a:rPr lang="lt-LT" dirty="0"/>
              <a:t>Backdoors</a:t>
            </a:r>
          </a:p>
          <a:p>
            <a:r>
              <a:rPr lang="lt-LT" dirty="0"/>
              <a:t>Logic bombs</a:t>
            </a:r>
          </a:p>
          <a:p>
            <a:pPr marL="0" indent="0">
              <a:buNone/>
            </a:pPr>
            <a:r>
              <a:rPr lang="lt-LT" dirty="0">
                <a:hlinkClick r:id="rId2"/>
              </a:rPr>
              <a:t>http://www.informationisbeautiful.net/visualizations/worlds-biggest-data-breaches-hacks/</a:t>
            </a:r>
            <a:endParaRPr lang="lt-LT" dirty="0"/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endParaRPr lang="lt-LT" dirty="0"/>
          </a:p>
        </p:txBody>
      </p:sp>
      <p:pic>
        <p:nvPicPr>
          <p:cNvPr id="5122" name="Picture 2" descr="Image result for computer security">
            <a:extLst>
              <a:ext uri="{FF2B5EF4-FFF2-40B4-BE49-F238E27FC236}">
                <a16:creationId xmlns:a16="http://schemas.microsoft.com/office/drawing/2014/main" id="{FABAB61C-02DD-4D7F-9F7D-4AA034B4E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46373">
            <a:off x="8498482" y="4291592"/>
            <a:ext cx="4629703" cy="307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408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6F020-1519-4593-867C-513989388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Defenses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B5EDB-26E5-4B52-AF5E-825817B6D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lt-LT" dirty="0"/>
              <a:t>Application security</a:t>
            </a:r>
          </a:p>
          <a:p>
            <a:pPr lvl="1"/>
            <a:r>
              <a:rPr lang="lt-LT" dirty="0"/>
              <a:t>Antivirus software</a:t>
            </a:r>
          </a:p>
          <a:p>
            <a:pPr lvl="1"/>
            <a:r>
              <a:rPr lang="lt-LT" dirty="0"/>
              <a:t>Secure coding</a:t>
            </a:r>
          </a:p>
          <a:p>
            <a:pPr lvl="1"/>
            <a:r>
              <a:rPr lang="lt-LT" dirty="0"/>
              <a:t>Security by design</a:t>
            </a:r>
          </a:p>
          <a:p>
            <a:pPr lvl="1"/>
            <a:r>
              <a:rPr lang="lt-LT" dirty="0"/>
              <a:t>Secure operating systems</a:t>
            </a:r>
          </a:p>
          <a:p>
            <a:r>
              <a:rPr lang="lt-LT" dirty="0"/>
              <a:t>Authentication</a:t>
            </a:r>
          </a:p>
          <a:p>
            <a:pPr lvl="1"/>
            <a:r>
              <a:rPr lang="lt-LT" dirty="0"/>
              <a:t>Multi-factor authentication</a:t>
            </a:r>
          </a:p>
          <a:p>
            <a:r>
              <a:rPr lang="lt-LT" dirty="0"/>
              <a:t>Authorization</a:t>
            </a:r>
          </a:p>
          <a:p>
            <a:r>
              <a:rPr lang="lt-LT" dirty="0"/>
              <a:t>Data-centric security</a:t>
            </a:r>
          </a:p>
          <a:p>
            <a:r>
              <a:rPr lang="lt-LT" dirty="0"/>
              <a:t>Firewall (computing)</a:t>
            </a:r>
          </a:p>
          <a:p>
            <a:r>
              <a:rPr lang="lt-LT" dirty="0"/>
              <a:t>Intrusion detection system</a:t>
            </a:r>
          </a:p>
          <a:p>
            <a:r>
              <a:rPr lang="lt-LT" dirty="0"/>
              <a:t>Intrusion prevention system</a:t>
            </a:r>
          </a:p>
          <a:p>
            <a:r>
              <a:rPr lang="lt-LT" dirty="0"/>
              <a:t>Mobile secure gateway</a:t>
            </a:r>
          </a:p>
          <a:p>
            <a:endParaRPr lang="lt-LT" dirty="0"/>
          </a:p>
        </p:txBody>
      </p:sp>
      <p:pic>
        <p:nvPicPr>
          <p:cNvPr id="2051" name="Picture 3" descr="Image result for shield png">
            <a:extLst>
              <a:ext uri="{FF2B5EF4-FFF2-40B4-BE49-F238E27FC236}">
                <a16:creationId xmlns:a16="http://schemas.microsoft.com/office/drawing/2014/main" id="{3A87B750-3B08-4939-9BA4-B2DD97CDF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389" y="2171068"/>
            <a:ext cx="4046852" cy="404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125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8DC4F-9391-47EC-9117-72A3F1051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Antivirus software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D594B-D3FE-4F4D-8993-90D09474D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Antivirus software </a:t>
            </a:r>
            <a:r>
              <a:rPr lang="en-US" dirty="0"/>
              <a:t>- computer software used to prevent, detect and remove malicious software.</a:t>
            </a:r>
          </a:p>
          <a:p>
            <a:r>
              <a:rPr lang="en-US" dirty="0"/>
              <a:t>M</a:t>
            </a:r>
            <a:r>
              <a:rPr lang="lt-LT" dirty="0"/>
              <a:t>odern antivirus software can protect from: malicious browser helper objects (BHOs),</a:t>
            </a:r>
            <a:r>
              <a:rPr lang="en-US" dirty="0"/>
              <a:t> browser hijackers, ransomware, keyloggers, backdoors, rootkits, trojan horses, </a:t>
            </a:r>
            <a:r>
              <a:rPr lang="lt-LT" dirty="0"/>
              <a:t>worms, malicious LSPs, dialers, fraudtools, adware and spyware.</a:t>
            </a:r>
          </a:p>
        </p:txBody>
      </p:sp>
      <p:pic>
        <p:nvPicPr>
          <p:cNvPr id="6146" name="Picture 2" descr="Image result for antivirus">
            <a:extLst>
              <a:ext uri="{FF2B5EF4-FFF2-40B4-BE49-F238E27FC236}">
                <a16:creationId xmlns:a16="http://schemas.microsoft.com/office/drawing/2014/main" id="{15C58BD5-F455-47EE-B823-89FC155D4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4" y="4638895"/>
            <a:ext cx="2762500" cy="173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Image result for antivirus">
            <a:extLst>
              <a:ext uri="{FF2B5EF4-FFF2-40B4-BE49-F238E27FC236}">
                <a16:creationId xmlns:a16="http://schemas.microsoft.com/office/drawing/2014/main" id="{7366FB47-1CB7-411D-B1DD-813EF2B771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63253" cy="276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t-L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958CCD-86BA-4048-B136-D69C9F5C5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750" y="4652386"/>
            <a:ext cx="4164475" cy="1565534"/>
          </a:xfrm>
          <a:prstGeom prst="rect">
            <a:avLst/>
          </a:prstGeom>
        </p:spPr>
      </p:pic>
      <p:pic>
        <p:nvPicPr>
          <p:cNvPr id="6152" name="Picture 8" descr="Image result for antivirus">
            <a:extLst>
              <a:ext uri="{FF2B5EF4-FFF2-40B4-BE49-F238E27FC236}">
                <a16:creationId xmlns:a16="http://schemas.microsoft.com/office/drawing/2014/main" id="{70597E64-A182-404C-A7A5-8375DC3B3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798" y="4890726"/>
            <a:ext cx="3494256" cy="82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087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337</TotalTime>
  <Words>416</Words>
  <Application>Microsoft Office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Corbel</vt:lpstr>
      <vt:lpstr>Wingdings</vt:lpstr>
      <vt:lpstr>Banded</vt:lpstr>
      <vt:lpstr>Information security</vt:lpstr>
      <vt:lpstr>Outline</vt:lpstr>
      <vt:lpstr>definition</vt:lpstr>
      <vt:lpstr>History</vt:lpstr>
      <vt:lpstr>Computer security</vt:lpstr>
      <vt:lpstr>computer security CHARTS</vt:lpstr>
      <vt:lpstr>Threats</vt:lpstr>
      <vt:lpstr>Defenses</vt:lpstr>
      <vt:lpstr>Antivirus software</vt:lpstr>
      <vt:lpstr>Best and most Popular antivirus software</vt:lpstr>
      <vt:lpstr>Antivirus myths and facts</vt:lpstr>
      <vt:lpstr>Conclusion</vt:lpstr>
      <vt:lpstr>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security</dc:title>
  <dc:creator>Tadas PC</dc:creator>
  <cp:lastModifiedBy>Tadas PC</cp:lastModifiedBy>
  <cp:revision>17</cp:revision>
  <dcterms:created xsi:type="dcterms:W3CDTF">2017-11-08T16:53:38Z</dcterms:created>
  <dcterms:modified xsi:type="dcterms:W3CDTF">2017-11-08T22:31:01Z</dcterms:modified>
</cp:coreProperties>
</file>