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5" r:id="rId6"/>
    <p:sldId id="259" r:id="rId7"/>
    <p:sldId id="264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B2E58-3C9E-8279-FA42-569270DE07DE}" v="571" dt="2019-11-25T21:42:08.738"/>
    <p1510:client id="{608D87B9-F2BD-C299-58CB-E3ABAD05D150}" v="299" dt="2019-11-25T21:36:09.229"/>
    <p1510:client id="{AA067759-BDE2-9741-7FA5-6E13CF150EA9}" v="83" dt="2019-11-25T20:56:18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1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0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8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8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4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9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0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3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9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9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dr.undp.org/sites/default/files/2018_human_development_statistical_update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dr.undp.org/sites/default/files/2018_human_development_statistical_update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dr.undp.org/sites/default/files/2018_human_development_statistical_update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dr.undp.org/sites/default/files/2018_human_development_statistical_update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orldpopulationreview.com/countries/crime-rate-by-countr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dr.undp.org/sites/default/files/2018_human_development_statistical_update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dr.undp.org/sites/default/files/2018_human_development_statistical_updat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Vokietija-Japonija</a:t>
            </a:r>
            <a:endParaRPr lang="en-US" dirty="0" err="1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 dirty="0" err="1"/>
              <a:t>Tadas</a:t>
            </a:r>
            <a:r>
              <a:rPr lang="en-US" dirty="0"/>
              <a:t> Laurinaitis IFF-6/8</a:t>
            </a:r>
          </a:p>
          <a:p>
            <a:r>
              <a:rPr lang="en-US" dirty="0" err="1"/>
              <a:t>Deividas</a:t>
            </a:r>
            <a:r>
              <a:rPr lang="en-US" dirty="0"/>
              <a:t> </a:t>
            </a:r>
            <a:r>
              <a:rPr lang="en-US" dirty="0" err="1"/>
              <a:t>Ptašnikas</a:t>
            </a:r>
            <a:r>
              <a:rPr lang="en-US" dirty="0"/>
              <a:t> IFF-6/8</a:t>
            </a:r>
          </a:p>
        </p:txBody>
      </p:sp>
    </p:spTree>
    <p:extLst>
      <p:ext uri="{BB962C8B-B14F-4D97-AF65-F5344CB8AC3E}">
        <p14:creationId xmlns:p14="http://schemas.microsoft.com/office/powerpoint/2010/main" val="42473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AFAF1AB-BF7F-4A1B-938F-32319F4C4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err="1">
                <a:cs typeface="Calibri Light"/>
              </a:rPr>
              <a:t>Questions</a:t>
            </a:r>
            <a:r>
              <a:rPr lang="lt-LT" dirty="0">
                <a:cs typeface="Calibri Light"/>
              </a:rPr>
              <a:t>?</a:t>
            </a:r>
            <a:endParaRPr lang="lt-LT" dirty="0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970B6C33-67DB-4CC2-98AD-96DBF9AB6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lt-LT" dirty="0"/>
              <a:t>Pabaiga</a:t>
            </a:r>
          </a:p>
        </p:txBody>
      </p:sp>
    </p:spTree>
    <p:extLst>
      <p:ext uri="{BB962C8B-B14F-4D97-AF65-F5344CB8AC3E}">
        <p14:creationId xmlns:p14="http://schemas.microsoft.com/office/powerpoint/2010/main" val="428439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veikslėlis 4" descr="Paveikslėlis, kuriame yra priedas, skėtis&#10;&#10;Sugeneruoto aprašo patikimumas labai didelis">
            <a:extLst>
              <a:ext uri="{FF2B5EF4-FFF2-40B4-BE49-F238E27FC236}">
                <a16:creationId xmlns:a16="http://schemas.microsoft.com/office/drawing/2014/main" id="{CF1A5671-7133-490E-B564-030BC36BD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74" y="1676364"/>
            <a:ext cx="4134293" cy="3921715"/>
          </a:xfrm>
          <a:prstGeom prst="rect">
            <a:avLst/>
          </a:prstGeom>
        </p:spPr>
      </p:pic>
      <p:pic>
        <p:nvPicPr>
          <p:cNvPr id="14" name="Paveikslėlis 14">
            <a:extLst>
              <a:ext uri="{FF2B5EF4-FFF2-40B4-BE49-F238E27FC236}">
                <a16:creationId xmlns:a16="http://schemas.microsoft.com/office/drawing/2014/main" id="{5078BD3D-9E1B-4796-9948-B54B2954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230" y="1623568"/>
            <a:ext cx="3956755" cy="39852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27931E-841F-4E51-B232-0DEA26C37E82}"/>
              </a:ext>
            </a:extLst>
          </p:cNvPr>
          <p:cNvSpPr txBox="1"/>
          <p:nvPr/>
        </p:nvSpPr>
        <p:spPr>
          <a:xfrm>
            <a:off x="4477808" y="794808"/>
            <a:ext cx="3691466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sz="1200" dirty="0">
                <a:ea typeface="+mn-lt"/>
                <a:cs typeface="+mn-lt"/>
              </a:rPr>
              <a:t>Rato dalių reikšmės:</a:t>
            </a:r>
          </a:p>
          <a:p>
            <a:r>
              <a:rPr lang="lt-LT" sz="1200" dirty="0">
                <a:ea typeface="+mn-lt"/>
                <a:cs typeface="+mn-lt"/>
              </a:rPr>
              <a:t>1. Kvalifikuota darbo jėga (% visos darbo jėgos)</a:t>
            </a:r>
          </a:p>
          <a:p>
            <a:r>
              <a:rPr lang="lt-LT" sz="1200" dirty="0">
                <a:ea typeface="+mn-lt"/>
                <a:cs typeface="+mn-lt"/>
              </a:rPr>
              <a:t>2. Karinės išlaidos (% nuo BVP)</a:t>
            </a:r>
          </a:p>
          <a:p>
            <a:r>
              <a:rPr lang="lt-LT" sz="1200" dirty="0">
                <a:ea typeface="+mn-lt"/>
                <a:cs typeface="+mn-lt"/>
              </a:rPr>
              <a:t>3. Prekyba - eksportas ir importas (% nuo BVP)</a:t>
            </a:r>
          </a:p>
          <a:p>
            <a:r>
              <a:rPr lang="lt-LT" sz="1200" dirty="0">
                <a:ea typeface="+mn-lt"/>
                <a:cs typeface="+mn-lt"/>
              </a:rPr>
              <a:t>4. Nedarbo lygis (% visos darbo jėgos)</a:t>
            </a:r>
          </a:p>
          <a:p>
            <a:r>
              <a:rPr lang="lt-LT" sz="1200" dirty="0">
                <a:ea typeface="+mn-lt"/>
                <a:cs typeface="+mn-lt"/>
              </a:rPr>
              <a:t>5. BVP žmogui (PPP $)</a:t>
            </a:r>
          </a:p>
          <a:p>
            <a:r>
              <a:rPr lang="lt-LT" sz="1200" dirty="0">
                <a:ea typeface="+mn-lt"/>
                <a:cs typeface="+mn-lt"/>
              </a:rPr>
              <a:t>6. Išlaidos sveikatai (% nuo BVP)</a:t>
            </a:r>
          </a:p>
          <a:p>
            <a:r>
              <a:rPr lang="lt-LT" sz="1200" dirty="0">
                <a:ea typeface="+mn-lt"/>
                <a:cs typeface="+mn-lt"/>
              </a:rPr>
              <a:t>7. Išlaidos mokslui (% nuo BVP)</a:t>
            </a:r>
          </a:p>
          <a:p>
            <a:r>
              <a:rPr lang="lt-LT" sz="1200">
                <a:ea typeface="+mn-lt"/>
                <a:cs typeface="+mn-lt"/>
              </a:rPr>
              <a:t>8</a:t>
            </a:r>
            <a:r>
              <a:rPr lang="lt-LT" sz="1200" dirty="0">
                <a:ea typeface="+mn-lt"/>
                <a:cs typeface="+mn-lt"/>
              </a:rPr>
              <a:t>. Atsinaujinančios energijos naudojimas (% nuo visos energijos naudojimo)</a:t>
            </a:r>
          </a:p>
          <a:p>
            <a:r>
              <a:rPr lang="lt-LT" sz="1200">
                <a:ea typeface="+mn-lt"/>
                <a:cs typeface="+mn-lt"/>
              </a:rPr>
              <a:t>9</a:t>
            </a:r>
            <a:r>
              <a:rPr lang="lt-LT" sz="1200" dirty="0">
                <a:ea typeface="+mn-lt"/>
                <a:cs typeface="+mn-lt"/>
              </a:rPr>
              <a:t>. CO2 kiekis žmogui (tonomis)</a:t>
            </a:r>
          </a:p>
          <a:p>
            <a:r>
              <a:rPr lang="lt-LT" sz="1200">
                <a:ea typeface="+mn-lt"/>
                <a:cs typeface="+mn-lt"/>
              </a:rPr>
              <a:t>10</a:t>
            </a:r>
            <a:r>
              <a:rPr lang="lt-LT" sz="1200" dirty="0">
                <a:ea typeface="+mn-lt"/>
                <a:cs typeface="+mn-lt"/>
              </a:rPr>
              <a:t>. Nacionalinė klimato politika</a:t>
            </a:r>
          </a:p>
          <a:p>
            <a:r>
              <a:rPr lang="lt-LT" sz="1200">
                <a:ea typeface="+mn-lt"/>
                <a:cs typeface="+mn-lt"/>
              </a:rPr>
              <a:t>11</a:t>
            </a:r>
            <a:r>
              <a:rPr lang="lt-LT" sz="1200" dirty="0">
                <a:ea typeface="+mn-lt"/>
                <a:cs typeface="+mn-lt"/>
              </a:rPr>
              <a:t>. Aplinkosaugos veiksnumo indeksas</a:t>
            </a:r>
          </a:p>
          <a:p>
            <a:r>
              <a:rPr lang="lt-LT" sz="1200">
                <a:ea typeface="+mn-lt"/>
                <a:cs typeface="+mn-lt"/>
              </a:rPr>
              <a:t>12</a:t>
            </a:r>
            <a:r>
              <a:rPr lang="lt-LT" sz="1200" dirty="0">
                <a:ea typeface="+mn-lt"/>
                <a:cs typeface="+mn-lt"/>
              </a:rPr>
              <a:t>. Miškingumas (% viso šalies žemės paviršiaus)</a:t>
            </a:r>
          </a:p>
          <a:p>
            <a:r>
              <a:rPr lang="lt-LT" sz="1200">
                <a:ea typeface="+mn-lt"/>
                <a:cs typeface="+mn-lt"/>
              </a:rPr>
              <a:t>13</a:t>
            </a:r>
            <a:r>
              <a:rPr lang="lt-LT" sz="1200" dirty="0">
                <a:ea typeface="+mn-lt"/>
                <a:cs typeface="+mn-lt"/>
              </a:rPr>
              <a:t>. Energijos kiekio sunaudojimas žmogui</a:t>
            </a:r>
          </a:p>
          <a:p>
            <a:r>
              <a:rPr lang="lt-LT" sz="1200">
                <a:ea typeface="+mn-lt"/>
                <a:cs typeface="+mn-lt"/>
              </a:rPr>
              <a:t>14</a:t>
            </a:r>
            <a:r>
              <a:rPr lang="lt-LT" sz="1200" dirty="0">
                <a:ea typeface="+mn-lt"/>
                <a:cs typeface="+mn-lt"/>
              </a:rPr>
              <a:t>. Iškastinio kuro naudojimas (% nuo viso energijos sunaudojimo)</a:t>
            </a:r>
          </a:p>
          <a:p>
            <a:r>
              <a:rPr lang="lt-LT" sz="1200">
                <a:ea typeface="+mn-lt"/>
                <a:cs typeface="+mn-lt"/>
              </a:rPr>
              <a:t>15. Iškritimo iš pradinės mokyklos rodiklis</a:t>
            </a:r>
          </a:p>
          <a:p>
            <a:r>
              <a:rPr lang="lt-LT" sz="1200">
                <a:ea typeface="+mn-lt"/>
                <a:cs typeface="+mn-lt"/>
              </a:rPr>
              <a:t>16. Mokslo kokybė</a:t>
            </a:r>
          </a:p>
          <a:p>
            <a:r>
              <a:rPr lang="lt-LT" sz="1200">
                <a:ea typeface="+mn-lt"/>
                <a:cs typeface="+mn-lt"/>
              </a:rPr>
              <a:t>17. Sveikatos priežiūros kokybė</a:t>
            </a:r>
          </a:p>
          <a:p>
            <a:r>
              <a:rPr lang="lt-LT" sz="1200">
                <a:ea typeface="+mn-lt"/>
                <a:cs typeface="+mn-lt"/>
              </a:rPr>
              <a:t>18. Sveiko gyvenimo trukmė gimus</a:t>
            </a:r>
          </a:p>
          <a:p>
            <a:r>
              <a:rPr lang="lt-LT" sz="1200">
                <a:ea typeface="+mn-lt"/>
                <a:cs typeface="+mn-lt"/>
              </a:rPr>
              <a:t>19. Gyvenimo standartai</a:t>
            </a:r>
          </a:p>
          <a:p>
            <a:r>
              <a:rPr lang="lt-LT" sz="1200">
                <a:ea typeface="+mn-lt"/>
                <a:cs typeface="+mn-lt"/>
              </a:rPr>
              <a:t>20. Vyrų savižudybių skaičius</a:t>
            </a:r>
          </a:p>
          <a:p>
            <a:r>
              <a:rPr lang="lt-LT" sz="1200">
                <a:ea typeface="+mn-lt"/>
                <a:cs typeface="+mn-lt"/>
              </a:rPr>
              <a:t>21. Žmogžudysčių skaičius</a:t>
            </a:r>
          </a:p>
          <a:p>
            <a:r>
              <a:rPr lang="lt-LT" sz="1200">
                <a:ea typeface="+mn-lt"/>
                <a:cs typeface="+mn-lt"/>
              </a:rPr>
              <a:t>22. Pasitikėjimas teisėsauga</a:t>
            </a:r>
          </a:p>
          <a:p>
            <a:r>
              <a:rPr lang="lt-LT" sz="1200">
                <a:ea typeface="+mn-lt"/>
                <a:cs typeface="+mn-lt"/>
              </a:rPr>
              <a:t>23. Pasitikėjimas vyriausybe</a:t>
            </a:r>
          </a:p>
          <a:p>
            <a:r>
              <a:rPr lang="lt-LT" sz="1200">
                <a:ea typeface="+mn-lt"/>
                <a:cs typeface="+mn-lt"/>
              </a:rPr>
              <a:t>24. Moterų kiekis parlamente</a:t>
            </a:r>
          </a:p>
          <a:p>
            <a:r>
              <a:rPr lang="lt-LT" sz="1200">
                <a:ea typeface="+mn-lt"/>
                <a:cs typeface="+mn-lt"/>
              </a:rPr>
              <a:t>25. Kontraceptinių priemonių naudojimas</a:t>
            </a:r>
          </a:p>
          <a:p>
            <a:r>
              <a:rPr lang="lt-LT" sz="1200">
                <a:ea typeface="+mn-lt"/>
                <a:cs typeface="+mn-lt"/>
              </a:rPr>
              <a:t>26. Nusikalstamumas</a:t>
            </a:r>
          </a:p>
          <a:p>
            <a:r>
              <a:rPr lang="lt-LT" sz="1200">
                <a:ea typeface="+mn-lt"/>
                <a:cs typeface="+mn-lt"/>
              </a:rPr>
              <a:t>27. Balsas(nuomonės išsakymas) ir atsakomybė</a:t>
            </a:r>
          </a:p>
          <a:p>
            <a:r>
              <a:rPr lang="lt-LT" sz="1200">
                <a:ea typeface="+mn-lt"/>
                <a:cs typeface="+mn-lt"/>
              </a:rPr>
              <a:t>28</a:t>
            </a:r>
            <a:r>
              <a:rPr lang="lt-LT" sz="1200" dirty="0">
                <a:ea typeface="+mn-lt"/>
                <a:cs typeface="+mn-lt"/>
              </a:rPr>
              <a:t>. Korupcija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83D72-67F3-4D6B-9343-B68A7F5AFBD9}"/>
              </a:ext>
            </a:extLst>
          </p:cNvPr>
          <p:cNvSpPr txBox="1"/>
          <p:nvPr/>
        </p:nvSpPr>
        <p:spPr>
          <a:xfrm>
            <a:off x="1494182" y="5602356"/>
            <a:ext cx="180726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sz="800" dirty="0" err="1">
                <a:ea typeface="+mn-lt"/>
                <a:cs typeface="+mn-lt"/>
              </a:rPr>
              <a:t>Pic</a:t>
            </a:r>
            <a:r>
              <a:rPr lang="lt-LT" sz="800" dirty="0">
                <a:ea typeface="+mn-lt"/>
                <a:cs typeface="+mn-lt"/>
              </a:rPr>
              <a:t>. #1 Japonijos darnusis ratas</a:t>
            </a:r>
            <a:endParaRPr lang="lt-LT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8FFC69-E879-4D47-9867-C4688CC7DBA2}"/>
              </a:ext>
            </a:extLst>
          </p:cNvPr>
          <p:cNvSpPr txBox="1"/>
          <p:nvPr/>
        </p:nvSpPr>
        <p:spPr>
          <a:xfrm>
            <a:off x="8832573" y="5552660"/>
            <a:ext cx="180726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sz="800" dirty="0" err="1">
                <a:ea typeface="+mn-lt"/>
                <a:cs typeface="+mn-lt"/>
              </a:rPr>
              <a:t>Pic</a:t>
            </a:r>
            <a:r>
              <a:rPr lang="lt-LT" sz="800" dirty="0">
                <a:ea typeface="+mn-lt"/>
                <a:cs typeface="+mn-lt"/>
              </a:rPr>
              <a:t>. #2 Vokietijos darnusis ratas</a:t>
            </a:r>
            <a:endParaRPr lang="lt-LT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6F6F83-22AB-47B0-9DDE-612DA52D8724}"/>
              </a:ext>
            </a:extLst>
          </p:cNvPr>
          <p:cNvSpPr txBox="1"/>
          <p:nvPr/>
        </p:nvSpPr>
        <p:spPr>
          <a:xfrm>
            <a:off x="9271552" y="5710030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sz="900" dirty="0"/>
              <a:t>Vokietija: 83mln., 357t.kv.km.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A1D61-06A0-4C8F-AB6E-D1B3C6FE690B}"/>
              </a:ext>
            </a:extLst>
          </p:cNvPr>
          <p:cNvSpPr txBox="1"/>
          <p:nvPr/>
        </p:nvSpPr>
        <p:spPr>
          <a:xfrm>
            <a:off x="1121465" y="5768008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sz="900" dirty="0"/>
              <a:t>Japonija: 126mln., 377t.kv.km.</a:t>
            </a:r>
          </a:p>
        </p:txBody>
      </p:sp>
    </p:spTree>
    <p:extLst>
      <p:ext uri="{BB962C8B-B14F-4D97-AF65-F5344CB8AC3E}">
        <p14:creationId xmlns:p14="http://schemas.microsoft.com/office/powerpoint/2010/main" val="371686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A2E7CE-941B-41F9-B940-340E8733AAD5}"/>
              </a:ext>
            </a:extLst>
          </p:cNvPr>
          <p:cNvSpPr txBox="1"/>
          <p:nvPr/>
        </p:nvSpPr>
        <p:spPr>
          <a:xfrm>
            <a:off x="2447268" y="6451860"/>
            <a:ext cx="546817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sz="800" dirty="0" err="1">
                <a:ea typeface="+mn-lt"/>
                <a:cs typeface="+mn-lt"/>
              </a:rPr>
              <a:t>Pic</a:t>
            </a:r>
            <a:r>
              <a:rPr lang="lt-LT" sz="800" dirty="0">
                <a:ea typeface="+mn-lt"/>
                <a:cs typeface="+mn-lt"/>
              </a:rPr>
              <a:t>. #3 </a:t>
            </a:r>
            <a:r>
              <a:rPr lang="lt-LT" sz="800" dirty="0" err="1">
                <a:ea typeface="+mn-lt"/>
                <a:cs typeface="+mn-lt"/>
              </a:rPr>
              <a:t>Human</a:t>
            </a:r>
            <a:r>
              <a:rPr lang="lt-LT" sz="800" dirty="0">
                <a:ea typeface="+mn-lt"/>
                <a:cs typeface="+mn-lt"/>
              </a:rPr>
              <a:t> </a:t>
            </a:r>
            <a:r>
              <a:rPr lang="lt-LT" sz="800" dirty="0" err="1">
                <a:ea typeface="+mn-lt"/>
                <a:cs typeface="+mn-lt"/>
              </a:rPr>
              <a:t>Development</a:t>
            </a:r>
            <a:r>
              <a:rPr lang="lt-LT" sz="800" dirty="0">
                <a:ea typeface="+mn-lt"/>
                <a:cs typeface="+mn-lt"/>
              </a:rPr>
              <a:t> </a:t>
            </a:r>
            <a:r>
              <a:rPr lang="lt-LT" sz="800" dirty="0" err="1">
                <a:ea typeface="+mn-lt"/>
                <a:cs typeface="+mn-lt"/>
              </a:rPr>
              <a:t>Index</a:t>
            </a:r>
            <a:r>
              <a:rPr lang="lt-LT" sz="800" dirty="0">
                <a:ea typeface="+mn-lt"/>
                <a:cs typeface="+mn-lt"/>
              </a:rPr>
              <a:t> </a:t>
            </a:r>
            <a:r>
              <a:rPr lang="lt-LT" sz="800" dirty="0" err="1">
                <a:ea typeface="+mn-lt"/>
                <a:cs typeface="+mn-lt"/>
              </a:rPr>
              <a:t>and</a:t>
            </a:r>
            <a:r>
              <a:rPr lang="lt-LT" sz="800" dirty="0">
                <a:ea typeface="+mn-lt"/>
                <a:cs typeface="+mn-lt"/>
              </a:rPr>
              <a:t> </a:t>
            </a:r>
            <a:r>
              <a:rPr lang="lt-LT" sz="800" dirty="0" err="1">
                <a:ea typeface="+mn-lt"/>
                <a:cs typeface="+mn-lt"/>
              </a:rPr>
              <a:t>its</a:t>
            </a:r>
            <a:r>
              <a:rPr lang="lt-LT" sz="800" dirty="0">
                <a:ea typeface="+mn-lt"/>
                <a:cs typeface="+mn-lt"/>
              </a:rPr>
              <a:t> </a:t>
            </a:r>
            <a:r>
              <a:rPr lang="lt-LT" sz="800" dirty="0" err="1">
                <a:ea typeface="+mn-lt"/>
                <a:cs typeface="+mn-lt"/>
              </a:rPr>
              <a:t>components</a:t>
            </a:r>
            <a:endParaRPr lang="lt-LT" sz="800" dirty="0" err="1"/>
          </a:p>
        </p:txBody>
      </p:sp>
      <p:pic>
        <p:nvPicPr>
          <p:cNvPr id="7" name="Paveikslėlis 7" descr="Paveikslėlis, kuriame yra pastatas&#10;&#10;Sugeneruoto aprašo patikimumas labai didelis">
            <a:extLst>
              <a:ext uri="{FF2B5EF4-FFF2-40B4-BE49-F238E27FC236}">
                <a16:creationId xmlns:a16="http://schemas.microsoft.com/office/drawing/2014/main" id="{33BF65D9-BFA3-410E-A350-B2809952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66" y="400128"/>
            <a:ext cx="7835152" cy="6055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DE73E-05F2-4139-8ED5-2517762B8423}"/>
              </a:ext>
            </a:extLst>
          </p:cNvPr>
          <p:cNvSpPr txBox="1"/>
          <p:nvPr/>
        </p:nvSpPr>
        <p:spPr>
          <a:xfrm>
            <a:off x="5444987" y="6455465"/>
            <a:ext cx="695904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lt-LT" sz="800" dirty="0">
                <a:ea typeface="+mn-lt"/>
                <a:cs typeface="+mn-lt"/>
                <a:hlinkClick r:id="rId3"/>
              </a:rPr>
              <a:t>http://hdr.undp.org/sites/default/files/2018_human_development_statistical_update.pdf</a:t>
            </a:r>
            <a:endParaRPr lang="lt-LT" sz="800"/>
          </a:p>
        </p:txBody>
      </p:sp>
    </p:spTree>
    <p:extLst>
      <p:ext uri="{BB962C8B-B14F-4D97-AF65-F5344CB8AC3E}">
        <p14:creationId xmlns:p14="http://schemas.microsoft.com/office/powerpoint/2010/main" val="310821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2">
            <a:extLst>
              <a:ext uri="{FF2B5EF4-FFF2-40B4-BE49-F238E27FC236}">
                <a16:creationId xmlns:a16="http://schemas.microsoft.com/office/drawing/2014/main" id="{714AF802-3F00-42E9-88D3-30B7C662D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50" y="-50836"/>
            <a:ext cx="7342094" cy="4151380"/>
          </a:xfrm>
          <a:prstGeom prst="rect">
            <a:avLst/>
          </a:prstGeom>
        </p:spPr>
      </p:pic>
      <p:pic>
        <p:nvPicPr>
          <p:cNvPr id="4" name="Paveikslėlis 4">
            <a:extLst>
              <a:ext uri="{FF2B5EF4-FFF2-40B4-BE49-F238E27FC236}">
                <a16:creationId xmlns:a16="http://schemas.microsoft.com/office/drawing/2014/main" id="{06BA3567-7D6D-473D-8982-B9948E060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95" y="4097607"/>
            <a:ext cx="6929717" cy="23831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98EBE5-D493-4EFB-8A67-7B4B2C343D6A}"/>
              </a:ext>
            </a:extLst>
          </p:cNvPr>
          <p:cNvSpPr txBox="1"/>
          <p:nvPr/>
        </p:nvSpPr>
        <p:spPr>
          <a:xfrm>
            <a:off x="1643269" y="6505160"/>
            <a:ext cx="285087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sz="800" dirty="0" err="1">
                <a:ea typeface="+mn-lt"/>
                <a:cs typeface="+mn-lt"/>
              </a:rPr>
              <a:t>Pic</a:t>
            </a:r>
            <a:r>
              <a:rPr lang="lt-LT" sz="800" dirty="0">
                <a:ea typeface="+mn-lt"/>
                <a:cs typeface="+mn-lt"/>
              </a:rPr>
              <a:t>. #4 </a:t>
            </a:r>
            <a:r>
              <a:rPr lang="lt-LT" sz="800" dirty="0" err="1">
                <a:ea typeface="+mn-lt"/>
                <a:cs typeface="+mn-lt"/>
              </a:rPr>
              <a:t>Socioeconomic</a:t>
            </a:r>
            <a:r>
              <a:rPr lang="lt-LT" sz="800" dirty="0">
                <a:ea typeface="+mn-lt"/>
                <a:cs typeface="+mn-lt"/>
              </a:rPr>
              <a:t> </a:t>
            </a:r>
            <a:r>
              <a:rPr lang="lt-LT" sz="800" dirty="0" err="1">
                <a:ea typeface="+mn-lt"/>
                <a:cs typeface="+mn-lt"/>
              </a:rPr>
              <a:t>sustainability</a:t>
            </a:r>
            <a:endParaRPr lang="lt-LT" sz="8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FD013-5F01-483D-8980-DC09EE6A860F}"/>
              </a:ext>
            </a:extLst>
          </p:cNvPr>
          <p:cNvSpPr txBox="1"/>
          <p:nvPr/>
        </p:nvSpPr>
        <p:spPr>
          <a:xfrm>
            <a:off x="4359965" y="6472030"/>
            <a:ext cx="695904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lt-LT" sz="800" dirty="0">
                <a:ea typeface="+mn-lt"/>
                <a:cs typeface="+mn-lt"/>
                <a:hlinkClick r:id="rId4"/>
              </a:rPr>
              <a:t>http://hdr.undp.org/sites/default/files/2018_human_development_statistical_update.pdf</a:t>
            </a:r>
            <a:endParaRPr lang="lt-LT" sz="800"/>
          </a:p>
        </p:txBody>
      </p:sp>
    </p:spTree>
    <p:extLst>
      <p:ext uri="{BB962C8B-B14F-4D97-AF65-F5344CB8AC3E}">
        <p14:creationId xmlns:p14="http://schemas.microsoft.com/office/powerpoint/2010/main" val="89647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2">
            <a:extLst>
              <a:ext uri="{FF2B5EF4-FFF2-40B4-BE49-F238E27FC236}">
                <a16:creationId xmlns:a16="http://schemas.microsoft.com/office/drawing/2014/main" id="{419C34E0-AECD-43C7-8182-E207A474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572" y="93591"/>
            <a:ext cx="6347011" cy="3331854"/>
          </a:xfrm>
          <a:prstGeom prst="rect">
            <a:avLst/>
          </a:prstGeom>
        </p:spPr>
      </p:pic>
      <p:pic>
        <p:nvPicPr>
          <p:cNvPr id="4" name="Paveikslėlis 4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F0BE7CB5-882B-4152-A688-1E235AE39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42" y="3424310"/>
            <a:ext cx="6069104" cy="2913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966641-76CE-42DD-8306-0133E3BDBA57}"/>
              </a:ext>
            </a:extLst>
          </p:cNvPr>
          <p:cNvSpPr txBox="1"/>
          <p:nvPr/>
        </p:nvSpPr>
        <p:spPr>
          <a:xfrm>
            <a:off x="2554356" y="6339508"/>
            <a:ext cx="271835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sz="800" dirty="0" err="1">
                <a:ea typeface="+mn-lt"/>
                <a:cs typeface="+mn-lt"/>
              </a:rPr>
              <a:t>Pic</a:t>
            </a:r>
            <a:r>
              <a:rPr lang="lt-LT" sz="800" dirty="0">
                <a:ea typeface="+mn-lt"/>
                <a:cs typeface="+mn-lt"/>
              </a:rPr>
              <a:t>. #5 </a:t>
            </a:r>
            <a:r>
              <a:rPr lang="lt-LT" sz="800" dirty="0" err="1">
                <a:ea typeface="+mn-lt"/>
                <a:cs typeface="+mn-lt"/>
              </a:rPr>
              <a:t>Human</a:t>
            </a:r>
            <a:r>
              <a:rPr lang="lt-LT" sz="800" dirty="0">
                <a:ea typeface="+mn-lt"/>
                <a:cs typeface="+mn-lt"/>
              </a:rPr>
              <a:t> </a:t>
            </a:r>
            <a:r>
              <a:rPr lang="lt-LT" sz="800" dirty="0" err="1">
                <a:ea typeface="+mn-lt"/>
                <a:cs typeface="+mn-lt"/>
              </a:rPr>
              <a:t>and</a:t>
            </a:r>
            <a:r>
              <a:rPr lang="lt-LT" sz="800" dirty="0">
                <a:ea typeface="+mn-lt"/>
                <a:cs typeface="+mn-lt"/>
              </a:rPr>
              <a:t> </a:t>
            </a:r>
            <a:r>
              <a:rPr lang="lt-LT" sz="800" dirty="0" err="1">
                <a:ea typeface="+mn-lt"/>
                <a:cs typeface="+mn-lt"/>
              </a:rPr>
              <a:t>capital</a:t>
            </a:r>
            <a:r>
              <a:rPr lang="lt-LT" sz="800" dirty="0">
                <a:ea typeface="+mn-lt"/>
                <a:cs typeface="+mn-lt"/>
              </a:rPr>
              <a:t> </a:t>
            </a:r>
            <a:r>
              <a:rPr lang="lt-LT" sz="800" dirty="0" err="1">
                <a:ea typeface="+mn-lt"/>
                <a:cs typeface="+mn-lt"/>
              </a:rPr>
              <a:t>mobility</a:t>
            </a:r>
            <a:endParaRPr lang="lt-LT" sz="8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96ABF-726B-4AF5-AA6D-D7A80EFA0AC4}"/>
              </a:ext>
            </a:extLst>
          </p:cNvPr>
          <p:cNvSpPr txBox="1"/>
          <p:nvPr/>
        </p:nvSpPr>
        <p:spPr>
          <a:xfrm>
            <a:off x="4409661" y="6339508"/>
            <a:ext cx="695904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lt-LT" sz="800" dirty="0">
                <a:ea typeface="+mn-lt"/>
                <a:cs typeface="+mn-lt"/>
                <a:hlinkClick r:id="rId4"/>
              </a:rPr>
              <a:t>http://hdr.undp.org/sites/default/files/2018_human_development_statistical_update.pdf</a:t>
            </a:r>
            <a:endParaRPr lang="lt-LT" sz="800"/>
          </a:p>
        </p:txBody>
      </p:sp>
    </p:spTree>
    <p:extLst>
      <p:ext uri="{BB962C8B-B14F-4D97-AF65-F5344CB8AC3E}">
        <p14:creationId xmlns:p14="http://schemas.microsoft.com/office/powerpoint/2010/main" val="182284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veikslėlis 8">
            <a:extLst>
              <a:ext uri="{FF2B5EF4-FFF2-40B4-BE49-F238E27FC236}">
                <a16:creationId xmlns:a16="http://schemas.microsoft.com/office/drawing/2014/main" id="{14C7E5FE-1B8D-4EB5-9A53-336AD5BA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06" y="198194"/>
            <a:ext cx="7180728" cy="64526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3FFD43-89F0-44EC-8877-64FFCD61E263}"/>
              </a:ext>
            </a:extLst>
          </p:cNvPr>
          <p:cNvSpPr txBox="1"/>
          <p:nvPr/>
        </p:nvSpPr>
        <p:spPr>
          <a:xfrm>
            <a:off x="2256182" y="6587986"/>
            <a:ext cx="271835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sz="800" dirty="0" err="1">
                <a:ea typeface="+mn-lt"/>
                <a:cs typeface="+mn-lt"/>
              </a:rPr>
              <a:t>Pic</a:t>
            </a:r>
            <a:r>
              <a:rPr lang="lt-LT" sz="800" dirty="0">
                <a:ea typeface="+mn-lt"/>
                <a:cs typeface="+mn-lt"/>
              </a:rPr>
              <a:t>. #5 </a:t>
            </a:r>
            <a:r>
              <a:rPr lang="lt-LT" sz="800" dirty="0" err="1">
                <a:ea typeface="+mn-lt"/>
                <a:cs typeface="+mn-lt"/>
              </a:rPr>
              <a:t>Environmental</a:t>
            </a:r>
            <a:r>
              <a:rPr lang="lt-LT" sz="800" dirty="0">
                <a:ea typeface="+mn-lt"/>
                <a:cs typeface="+mn-lt"/>
              </a:rPr>
              <a:t> </a:t>
            </a:r>
            <a:r>
              <a:rPr lang="lt-LT" sz="800" dirty="0" err="1">
                <a:ea typeface="+mn-lt"/>
                <a:cs typeface="+mn-lt"/>
              </a:rPr>
              <a:t>sustainability</a:t>
            </a:r>
            <a:endParaRPr lang="lt-LT" sz="8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063C1-02EB-4F00-84E9-8061A6AD7978}"/>
              </a:ext>
            </a:extLst>
          </p:cNvPr>
          <p:cNvSpPr txBox="1"/>
          <p:nvPr/>
        </p:nvSpPr>
        <p:spPr>
          <a:xfrm>
            <a:off x="4591878" y="6587987"/>
            <a:ext cx="695904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lt-LT" sz="800" dirty="0">
                <a:ea typeface="+mn-lt"/>
                <a:cs typeface="+mn-lt"/>
                <a:hlinkClick r:id="rId3"/>
              </a:rPr>
              <a:t>http://hdr.undp.org/sites/default/files/2018_human_development_statistical_update.pdf</a:t>
            </a:r>
            <a:endParaRPr lang="lt-LT" sz="800"/>
          </a:p>
        </p:txBody>
      </p:sp>
    </p:spTree>
    <p:extLst>
      <p:ext uri="{BB962C8B-B14F-4D97-AF65-F5344CB8AC3E}">
        <p14:creationId xmlns:p14="http://schemas.microsoft.com/office/powerpoint/2010/main" val="126080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2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C78A5259-4D41-41B4-83C6-0D5AB4815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15" y="3816389"/>
            <a:ext cx="7315200" cy="2743591"/>
          </a:xfrm>
          <a:prstGeom prst="rect">
            <a:avLst/>
          </a:prstGeom>
        </p:spPr>
      </p:pic>
      <p:pic>
        <p:nvPicPr>
          <p:cNvPr id="6" name="Paveikslėlis 6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3CBEDF41-D8FC-4C1D-BDF2-EFDFAD00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96" y="433995"/>
            <a:ext cx="7315200" cy="3286365"/>
          </a:xfrm>
          <a:prstGeom prst="rect">
            <a:avLst/>
          </a:prstGeom>
        </p:spPr>
      </p:pic>
      <p:cxnSp>
        <p:nvCxnSpPr>
          <p:cNvPr id="8" name="Tiesioji rodyklės jungtis 7">
            <a:extLst>
              <a:ext uri="{FF2B5EF4-FFF2-40B4-BE49-F238E27FC236}">
                <a16:creationId xmlns:a16="http://schemas.microsoft.com/office/drawing/2014/main" id="{1B081550-3810-4E3C-A062-CFC02AF5B4BE}"/>
              </a:ext>
            </a:extLst>
          </p:cNvPr>
          <p:cNvCxnSpPr/>
          <p:nvPr/>
        </p:nvCxnSpPr>
        <p:spPr>
          <a:xfrm flipV="1">
            <a:off x="3459126" y="3760272"/>
            <a:ext cx="4687075" cy="896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2E9454-352C-4BEB-8EC0-EA47D98DAC24}"/>
              </a:ext>
            </a:extLst>
          </p:cNvPr>
          <p:cNvSpPr txBox="1"/>
          <p:nvPr/>
        </p:nvSpPr>
        <p:spPr>
          <a:xfrm>
            <a:off x="5292578" y="144647"/>
            <a:ext cx="19457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err="1"/>
              <a:t>Crime</a:t>
            </a:r>
            <a:r>
              <a:rPr lang="lt-LT"/>
              <a:t>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41571-CFBB-4980-8253-ED17B41CE343}"/>
              </a:ext>
            </a:extLst>
          </p:cNvPr>
          <p:cNvSpPr txBox="1"/>
          <p:nvPr/>
        </p:nvSpPr>
        <p:spPr>
          <a:xfrm>
            <a:off x="2305501" y="6558186"/>
            <a:ext cx="546817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sz="800" err="1">
                <a:ea typeface="+mn-lt"/>
                <a:cs typeface="+mn-lt"/>
              </a:rPr>
              <a:t>Pic</a:t>
            </a:r>
            <a:r>
              <a:rPr lang="lt-LT" sz="800">
                <a:ea typeface="+mn-lt"/>
                <a:cs typeface="+mn-lt"/>
              </a:rPr>
              <a:t>. #7 </a:t>
            </a:r>
            <a:r>
              <a:rPr lang="lt-LT" sz="800">
                <a:ea typeface="+mn-lt"/>
                <a:cs typeface="+mn-lt"/>
                <a:hlinkClick r:id="rId4"/>
              </a:rPr>
              <a:t>http://worldpopulationreview.com/countries/crime-rate-by-country/</a:t>
            </a:r>
            <a:endParaRPr lang="lt-LT" sz="800" err="1"/>
          </a:p>
        </p:txBody>
      </p:sp>
    </p:spTree>
    <p:extLst>
      <p:ext uri="{BB962C8B-B14F-4D97-AF65-F5344CB8AC3E}">
        <p14:creationId xmlns:p14="http://schemas.microsoft.com/office/powerpoint/2010/main" val="380150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veikslėlis 4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21EEF1D4-7954-461B-9D65-B0938235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37" y="4077339"/>
            <a:ext cx="7277571" cy="2522728"/>
          </a:xfrm>
          <a:prstGeom prst="rect">
            <a:avLst/>
          </a:prstGeom>
        </p:spPr>
      </p:pic>
      <p:pic>
        <p:nvPicPr>
          <p:cNvPr id="6" name="Paveikslėlis 6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F0C9A0C7-7962-45F8-BE2C-B30412656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99" y="2715"/>
            <a:ext cx="7421525" cy="41501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DB3691-463D-43F3-8FA9-C6C327755293}"/>
              </a:ext>
            </a:extLst>
          </p:cNvPr>
          <p:cNvSpPr txBox="1"/>
          <p:nvPr/>
        </p:nvSpPr>
        <p:spPr>
          <a:xfrm>
            <a:off x="2305501" y="6558186"/>
            <a:ext cx="546817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sz="800" err="1">
                <a:ea typeface="+mn-lt"/>
                <a:cs typeface="+mn-lt"/>
              </a:rPr>
              <a:t>Pic</a:t>
            </a:r>
            <a:r>
              <a:rPr lang="lt-LT" sz="800">
                <a:ea typeface="+mn-lt"/>
                <a:cs typeface="+mn-lt"/>
              </a:rPr>
              <a:t>. #8 </a:t>
            </a:r>
            <a:r>
              <a:rPr lang="lt-LT" sz="800">
                <a:ea typeface="+mn-lt"/>
                <a:cs typeface="+mn-lt"/>
                <a:hlinkClick r:id="rId4"/>
              </a:rPr>
              <a:t>http://hdr.undp.org/sites/default/files/2018_human_development_statistical_update.pdf</a:t>
            </a:r>
            <a:endParaRPr lang="lt-LT" sz="800"/>
          </a:p>
        </p:txBody>
      </p:sp>
    </p:spTree>
    <p:extLst>
      <p:ext uri="{BB962C8B-B14F-4D97-AF65-F5344CB8AC3E}">
        <p14:creationId xmlns:p14="http://schemas.microsoft.com/office/powerpoint/2010/main" val="149957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2">
            <a:extLst>
              <a:ext uri="{FF2B5EF4-FFF2-40B4-BE49-F238E27FC236}">
                <a16:creationId xmlns:a16="http://schemas.microsoft.com/office/drawing/2014/main" id="{2F8CA8F8-EC25-4346-B012-90534409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27" y="29034"/>
            <a:ext cx="7579810" cy="4053190"/>
          </a:xfrm>
          <a:prstGeom prst="rect">
            <a:avLst/>
          </a:prstGeom>
        </p:spPr>
      </p:pic>
      <p:pic>
        <p:nvPicPr>
          <p:cNvPr id="6" name="Paveikslėlis 6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A6D066A0-3A2F-4D69-A5EC-CF9D8D19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83" y="4083489"/>
            <a:ext cx="7474687" cy="25630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548253-0366-4005-82B7-956F0953DB5C}"/>
              </a:ext>
            </a:extLst>
          </p:cNvPr>
          <p:cNvSpPr txBox="1"/>
          <p:nvPr/>
        </p:nvSpPr>
        <p:spPr>
          <a:xfrm>
            <a:off x="2119431" y="6646791"/>
            <a:ext cx="546817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sz="800" err="1">
                <a:ea typeface="+mn-lt"/>
                <a:cs typeface="+mn-lt"/>
              </a:rPr>
              <a:t>Pic</a:t>
            </a:r>
            <a:r>
              <a:rPr lang="lt-LT" sz="800">
                <a:ea typeface="+mn-lt"/>
                <a:cs typeface="+mn-lt"/>
              </a:rPr>
              <a:t>. #9 </a:t>
            </a:r>
            <a:r>
              <a:rPr lang="lt-LT" sz="800">
                <a:ea typeface="+mn-lt"/>
                <a:cs typeface="+mn-lt"/>
                <a:hlinkClick r:id="rId4"/>
              </a:rPr>
              <a:t>http://hdr.undp.org/sites/default/files/2018_human_development_statistical_update.pdf</a:t>
            </a:r>
            <a:endParaRPr lang="lt-LT" sz="800"/>
          </a:p>
        </p:txBody>
      </p:sp>
    </p:spTree>
    <p:extLst>
      <p:ext uri="{BB962C8B-B14F-4D97-AF65-F5344CB8AC3E}">
        <p14:creationId xmlns:p14="http://schemas.microsoft.com/office/powerpoint/2010/main" val="379285046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Plačiaekranė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Skaidrių pavadinimai</vt:lpstr>
      </vt:variant>
      <vt:variant>
        <vt:i4>10</vt:i4>
      </vt:variant>
    </vt:vector>
  </HeadingPairs>
  <TitlesOfParts>
    <vt:vector size="11" baseType="lpstr">
      <vt:lpstr>Atlas</vt:lpstr>
      <vt:lpstr>Vokietija-Japonija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„PowerPoint“ pateiktis</dc:title>
  <dc:creator/>
  <cp:lastModifiedBy/>
  <cp:revision>332</cp:revision>
  <dcterms:created xsi:type="dcterms:W3CDTF">2019-11-25T20:37:02Z</dcterms:created>
  <dcterms:modified xsi:type="dcterms:W3CDTF">2019-11-25T21:43:08Z</dcterms:modified>
</cp:coreProperties>
</file>