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  <p:sldMasterId id="2147483690" r:id="rId5"/>
    <p:sldMasterId id="2147483683" r:id="rId6"/>
  </p:sldMasterIdLst>
  <p:notesMasterIdLst>
    <p:notesMasterId r:id="rId21"/>
  </p:notesMasterIdLst>
  <p:handoutMasterIdLst>
    <p:handoutMasterId r:id="rId22"/>
  </p:handoutMasterIdLst>
  <p:sldIdLst>
    <p:sldId id="262" r:id="rId7"/>
    <p:sldId id="268" r:id="rId8"/>
    <p:sldId id="264" r:id="rId9"/>
    <p:sldId id="265" r:id="rId10"/>
    <p:sldId id="266" r:id="rId11"/>
    <p:sldId id="267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17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3AA3-2E9F-904F-9923-ED373D7F2DED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A35A-0936-4D4E-8674-967ABE87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6B1C-0066-2D49-A466-C43A97FEAAB5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B32D3-4908-5C4C-ABC3-D9B0A2B20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03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2" y="5321301"/>
            <a:ext cx="3418758" cy="1104899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1" baseline="0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2378597" y="1"/>
            <a:ext cx="4374203" cy="481811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378597" y="4939071"/>
            <a:ext cx="4374203" cy="179030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" y="2076116"/>
            <a:ext cx="7624292" cy="1086184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6000" b="1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61990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37726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1032067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3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2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2378597" y="1"/>
            <a:ext cx="4374203" cy="4818114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378597" y="4939071"/>
            <a:ext cx="4374203" cy="179030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2" y="5321301"/>
            <a:ext cx="3418758" cy="1104899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1" baseline="0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" y="2076116"/>
            <a:ext cx="7624292" cy="1086184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6000" b="1">
                <a:solidFill>
                  <a:srgbClr val="D0285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</p:spTree>
    <p:extLst>
      <p:ext uri="{BB962C8B-B14F-4D97-AF65-F5344CB8AC3E}">
        <p14:creationId xmlns:p14="http://schemas.microsoft.com/office/powerpoint/2010/main" val="4291657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2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D02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29953" y="2135188"/>
            <a:ext cx="4313985" cy="3883691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2135188"/>
            <a:ext cx="3494740" cy="388369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e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16861" y="3403600"/>
            <a:ext cx="8227078" cy="2615279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727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59" y="2135189"/>
            <a:ext cx="8233071" cy="989012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6860" y="1241983"/>
            <a:ext cx="8233071" cy="60260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buNone/>
              <a:defRPr sz="33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 ir paveikslėli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9233" y="2610652"/>
            <a:ext cx="7767639" cy="3285323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t-LT" dirty="0" smtClean="0"/>
              <a:t>Paveikslėlis</a:t>
            </a:r>
            <a:endParaRPr lang="lt-LT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9233" y="447342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9403" y="1628778"/>
            <a:ext cx="7767469" cy="671511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132A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0"/>
            <a:ext cx="181419" cy="4247349"/>
          </a:xfrm>
          <a:prstGeom prst="rect">
            <a:avLst/>
          </a:prstGeom>
          <a:solidFill>
            <a:srgbClr val="ECCB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8597" y="-1"/>
            <a:ext cx="4374203" cy="48181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" y="2076116"/>
            <a:ext cx="7624292" cy="1086184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buNone/>
              <a:defRPr sz="6000" b="1">
                <a:solidFill>
                  <a:srgbClr val="C9A25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78597" y="4939071"/>
            <a:ext cx="4374203" cy="179030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2" y="5321301"/>
            <a:ext cx="3418758" cy="1104899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1" baseline="0">
                <a:solidFill>
                  <a:srgbClr val="132A4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17343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1" y="4141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001" y="2517109"/>
            <a:ext cx="8008768" cy="3480280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  <a:p>
            <a:pPr lvl="0"/>
            <a:endParaRPr lang="lt-LT" dirty="0" smtClean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1" y="1135718"/>
            <a:ext cx="3529290" cy="61972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buNone/>
              <a:defRPr sz="4000" b="1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Pavadinimas</a:t>
            </a:r>
          </a:p>
          <a:p>
            <a:pPr lvl="0"/>
            <a:endParaRPr lang="lt-LT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vadinimas ir tekst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6860" y="464971"/>
            <a:ext cx="5561703" cy="548639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Skyriaus pavadinimas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6860" y="1627188"/>
            <a:ext cx="8360650" cy="4585353"/>
          </a:xfrm>
          <a:prstGeom prst="rect">
            <a:avLst/>
          </a:prstGeom>
        </p:spPr>
        <p:txBody>
          <a:bodyPr/>
          <a:lstStyle>
            <a:lvl1pPr marL="0" algn="l">
              <a:lnSpc>
                <a:spcPct val="100000"/>
              </a:lnSpc>
              <a:buNone/>
              <a:defRPr sz="2000" b="0" baseline="0">
                <a:solidFill>
                  <a:srgbClr val="1D1D1D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lt-LT" dirty="0" smtClean="0"/>
              <a:t>Tekstas</a:t>
            </a:r>
          </a:p>
          <a:p>
            <a:pPr lvl="0"/>
            <a:endParaRPr lang="lt-LT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81419" cy="1844592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844592"/>
            <a:ext cx="181419" cy="766059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610652"/>
            <a:ext cx="181419" cy="4247348"/>
          </a:xfrm>
          <a:prstGeom prst="rect">
            <a:avLst/>
          </a:prstGeom>
          <a:solidFill>
            <a:srgbClr val="C5DA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206872" y="6616416"/>
            <a:ext cx="570638" cy="241584"/>
          </a:xfrm>
          <a:prstGeom prst="rect">
            <a:avLst/>
          </a:prstGeom>
          <a:solidFill>
            <a:srgbClr val="C9A2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8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7200" y="422490"/>
            <a:ext cx="635668" cy="7241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397383" y="6386509"/>
            <a:ext cx="349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761B22B-1C5E-224D-863B-546A65306A2D}" type="slidenum">
              <a:rPr lang="en-US" sz="1050" b="0" i="0" smtClean="0"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1050" b="0" i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77200" y="422490"/>
            <a:ext cx="635668" cy="72417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401302" y="6259551"/>
            <a:ext cx="341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761B22B-1C5E-224D-863B-546A65306A2D}" type="slidenum">
              <a:rPr lang="en-US" sz="1000" b="0" i="0" smtClean="0"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en-US" sz="1000" b="0" i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7200" y="422490"/>
            <a:ext cx="635668" cy="7241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127628" y="6214442"/>
            <a:ext cx="31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neringa.kirijenkaite@ktu.l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cid:image001.png@01D21331.0D3DB9C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-821524" y="1944232"/>
            <a:ext cx="10422723" cy="1086184"/>
          </a:xfrm>
        </p:spPr>
        <p:txBody>
          <a:bodyPr/>
          <a:lstStyle/>
          <a:p>
            <a:r>
              <a:rPr lang="pt-BR" sz="4800" dirty="0"/>
              <a:t>KOMUNIKACIJOS PLANO PARENGIMAS PROJEKTUI „MONA LIZA“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836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6" y="493819"/>
            <a:ext cx="2402032" cy="49381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6859" y="3434600"/>
            <a:ext cx="5358299" cy="989012"/>
          </a:xfrm>
        </p:spPr>
        <p:txBody>
          <a:bodyPr/>
          <a:lstStyle/>
          <a:p>
            <a:pPr marL="114300" indent="-457200">
              <a:buAutoNum type="arabicPeriod"/>
            </a:pPr>
            <a:r>
              <a:rPr lang="lt-LT" b="1" dirty="0" smtClean="0"/>
              <a:t>Pasirinkite savo tikslinę auditoriją</a:t>
            </a:r>
          </a:p>
          <a:p>
            <a:pPr indent="0"/>
            <a:r>
              <a:rPr lang="lt-LT" dirty="0"/>
              <a:t>Tikslinės grupės arba tikslinė auditorija yra iš anksto numatyta auditorija, kuriai kuriamas leidinys, klipas, radijo žinutė ir kt. </a:t>
            </a:r>
          </a:p>
          <a:p>
            <a:pPr indent="0"/>
            <a:r>
              <a:rPr lang="lt-LT" b="1" dirty="0"/>
              <a:t>Pavyzdys:</a:t>
            </a:r>
            <a:r>
              <a:rPr lang="lt-LT" dirty="0"/>
              <a:t> studentai, kurie gyvena Kaune; vidurinių mokyklų mokiniai, kurie gyvena netoli Kauno; turistai pan.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8" y="987638"/>
            <a:ext cx="1970207" cy="18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6859" y="3430947"/>
            <a:ext cx="5223545" cy="989012"/>
          </a:xfrm>
        </p:spPr>
        <p:txBody>
          <a:bodyPr/>
          <a:lstStyle/>
          <a:p>
            <a:r>
              <a:rPr lang="lt-LT" dirty="0"/>
              <a:t>2. </a:t>
            </a:r>
            <a:r>
              <a:rPr lang="lt-LT" b="1" dirty="0"/>
              <a:t>Pasirinkite </a:t>
            </a:r>
            <a:r>
              <a:rPr lang="lt-LT" b="1" dirty="0" smtClean="0"/>
              <a:t>komunikacijos tipą</a:t>
            </a:r>
            <a:endParaRPr lang="lt-LT" b="1" dirty="0"/>
          </a:p>
          <a:p>
            <a:endParaRPr lang="lt-LT" dirty="0"/>
          </a:p>
          <a:p>
            <a:r>
              <a:rPr lang="lt-LT" dirty="0"/>
              <a:t>Pasirinktas komunikacijos būdas parodys, kaip jūs perduosite savo pranešimą ir idėją savo tikslinei grupei.</a:t>
            </a:r>
          </a:p>
          <a:p>
            <a:endParaRPr lang="lt-LT" dirty="0"/>
          </a:p>
          <a:p>
            <a:r>
              <a:rPr lang="lt-LT" b="1" dirty="0"/>
              <a:t>Pavyzdys</a:t>
            </a:r>
            <a:r>
              <a:rPr lang="lt-LT" dirty="0"/>
              <a:t>: trumpas vaizdo įrašas; plakatas; GIF </a:t>
            </a:r>
            <a:r>
              <a:rPr lang="lt-LT" dirty="0" smtClean="0"/>
              <a:t>ir </a:t>
            </a:r>
            <a:r>
              <a:rPr lang="lt-LT" dirty="0" err="1" smtClean="0"/>
              <a:t>pan</a:t>
            </a:r>
            <a:r>
              <a:rPr lang="lt-LT" dirty="0"/>
              <a:t>,.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241" y="570430"/>
            <a:ext cx="235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Užduoties aprašymas</a:t>
            </a:r>
            <a:endParaRPr lang="lt-L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939762"/>
            <a:ext cx="2082531" cy="21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6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0606" y="3127484"/>
            <a:ext cx="8233071" cy="989012"/>
          </a:xfrm>
        </p:spPr>
        <p:txBody>
          <a:bodyPr/>
          <a:lstStyle/>
          <a:p>
            <a:r>
              <a:rPr lang="lt-LT" dirty="0"/>
              <a:t>3. </a:t>
            </a:r>
            <a:r>
              <a:rPr lang="lt-LT" b="1" dirty="0"/>
              <a:t>Pasirinkite savo turinį</a:t>
            </a:r>
          </a:p>
          <a:p>
            <a:endParaRPr lang="lt-LT" dirty="0"/>
          </a:p>
          <a:p>
            <a:r>
              <a:rPr lang="lt-LT" dirty="0"/>
              <a:t>Galite pasiūlyti unikalų, linksmą arba įtraukiančią patirtį, kuri padeda tikslinei grupei sukurti teigiamą, įsimintiną asociaciją su jūsų projektu ir tuo, ką jis reiškia.</a:t>
            </a:r>
          </a:p>
          <a:p>
            <a:endParaRPr lang="lt-LT" dirty="0"/>
          </a:p>
          <a:p>
            <a:r>
              <a:rPr lang="lt-LT" b="1" dirty="0"/>
              <a:t>Pavyzdys</a:t>
            </a:r>
            <a:r>
              <a:rPr lang="lt-LT" dirty="0"/>
              <a:t>:</a:t>
            </a:r>
          </a:p>
          <a:p>
            <a:r>
              <a:rPr lang="lt-LT" dirty="0"/>
              <a:t>Interviu su tapytoju; GIF serijos "kaip buvo kuriamas piešinys" ir </a:t>
            </a:r>
            <a:r>
              <a:rPr lang="lt-LT" dirty="0" err="1"/>
              <a:t>pan</a:t>
            </a:r>
            <a:r>
              <a:rPr lang="lt-LT" dirty="0"/>
              <a:t>,.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241" y="691020"/>
            <a:ext cx="235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Užduoties aprašymas</a:t>
            </a:r>
            <a:endParaRPr lang="lt-L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1060352"/>
            <a:ext cx="1683769" cy="16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3241" y="3234859"/>
            <a:ext cx="8233071" cy="989012"/>
          </a:xfrm>
        </p:spPr>
        <p:txBody>
          <a:bodyPr/>
          <a:lstStyle/>
          <a:p>
            <a:r>
              <a:rPr lang="lt-LT" dirty="0"/>
              <a:t>4. </a:t>
            </a:r>
            <a:r>
              <a:rPr lang="lt-LT" b="1" dirty="0"/>
              <a:t>Pasirinkite kanalus</a:t>
            </a:r>
          </a:p>
          <a:p>
            <a:endParaRPr lang="lt-LT" dirty="0"/>
          </a:p>
          <a:p>
            <a:r>
              <a:rPr lang="lt-LT" dirty="0"/>
              <a:t>Tai specifinė terpė pasiekti tikslinę auditoriją, pavyzdžiui, laikraščių, radijo stočių, televizijos stočių, ir kitų medijų variantai. Jūs turėtumėte pasirinkti komunikacijos kanalą, kuris geriausiai atitinka savo </a:t>
            </a:r>
            <a:r>
              <a:rPr lang="lt-LT" dirty="0" smtClean="0"/>
              <a:t>konkrečią </a:t>
            </a:r>
            <a:r>
              <a:rPr lang="lt-LT" dirty="0"/>
              <a:t>tikslinę auditoriją.</a:t>
            </a:r>
          </a:p>
          <a:p>
            <a:endParaRPr lang="lt-LT" dirty="0"/>
          </a:p>
          <a:p>
            <a:r>
              <a:rPr lang="lt-LT" b="1" dirty="0"/>
              <a:t>Pavyzdys</a:t>
            </a:r>
            <a:r>
              <a:rPr lang="lt-LT" dirty="0"/>
              <a:t>: Jūs nesirinksite laikraščio, norėdami pasiekti paauglius, geriau rinkitės socialines medijas ir pan.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241" y="691020"/>
            <a:ext cx="235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Užduoties aprašymas</a:t>
            </a:r>
            <a:endParaRPr lang="lt-L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1" y="1173560"/>
            <a:ext cx="1914310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80342" y="1854705"/>
            <a:ext cx="768030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Neringa 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Kirijenkaitė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Rinkodaros projektų vadovė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Rinkodaros ir komunikacijos departamentas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kumimoji="0" lang="lt-LT" altLang="lt-LT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Rinkodaros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skyrius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K. Donelaičio g. 73,114 kab., LT-44029 Kaunas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+370 37 300 690  </a:t>
            </a:r>
            <a:r>
              <a:rPr kumimoji="0" lang="lt-LT" altLang="lt-LT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</a:t>
            </a: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 +370 67271348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neringa.kirijenkaite@ktu.lt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ktu.edu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altLang="lt-L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cid:image001.png@01D1A468.31525B50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2" y="4501662"/>
            <a:ext cx="1891911" cy="10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lt-LT" altLang="lt-L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7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err="1" smtClean="0"/>
              <a:t>Dadaistinė</a:t>
            </a:r>
            <a:r>
              <a:rPr lang="lt-LT" dirty="0" smtClean="0"/>
              <a:t> </a:t>
            </a:r>
            <a:r>
              <a:rPr lang="lt-LT" dirty="0" err="1"/>
              <a:t>Mona</a:t>
            </a:r>
            <a:r>
              <a:rPr lang="lt-LT" dirty="0"/>
              <a:t> Liza XX </a:t>
            </a:r>
            <a:r>
              <a:rPr lang="lt-LT" dirty="0" smtClean="0"/>
              <a:t>amžiuje</a:t>
            </a:r>
            <a:endParaRPr lang="lt-LT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3" y="1090245"/>
            <a:ext cx="3048654" cy="4536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>
          <a:xfrm>
            <a:off x="4505334" y="1090245"/>
            <a:ext cx="3360480" cy="45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Projekto aprašymas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t-LT" dirty="0"/>
              <a:t>Objektas: piešinys (</a:t>
            </a:r>
            <a:r>
              <a:rPr lang="lt-LT" dirty="0" err="1"/>
              <a:t>grafiti</a:t>
            </a:r>
            <a:r>
              <a:rPr lang="lt-LT" dirty="0"/>
              <a:t>)</a:t>
            </a:r>
          </a:p>
          <a:p>
            <a:r>
              <a:rPr lang="lt-LT" dirty="0"/>
              <a:t>Vieta: Studentų g. 71, galinė siena, matoma nuo Baršausko g.</a:t>
            </a:r>
          </a:p>
          <a:p>
            <a:endParaRPr lang="lt-LT" dirty="0"/>
          </a:p>
          <a:p>
            <a:r>
              <a:rPr lang="lt-LT" b="1" dirty="0"/>
              <a:t>Projektas "</a:t>
            </a:r>
            <a:r>
              <a:rPr lang="lt-LT" b="1" dirty="0" err="1"/>
              <a:t>Dadaistinė</a:t>
            </a:r>
            <a:r>
              <a:rPr lang="lt-LT" b="1" dirty="0"/>
              <a:t> </a:t>
            </a:r>
            <a:r>
              <a:rPr lang="lt-LT" b="1" dirty="0" err="1"/>
              <a:t>Mona</a:t>
            </a:r>
            <a:r>
              <a:rPr lang="lt-LT" b="1" dirty="0"/>
              <a:t> Liza XX amžiuje" </a:t>
            </a:r>
            <a:r>
              <a:rPr lang="lt-LT" dirty="0"/>
              <a:t>– skirtas atskleisti technologijų ir meno </a:t>
            </a:r>
            <a:r>
              <a:rPr lang="lt-LT" dirty="0" err="1"/>
              <a:t>tarpdiscipliniškumą</a:t>
            </a:r>
            <a:r>
              <a:rPr lang="lt-LT" dirty="0"/>
              <a:t>. Projekto metu, pagerbiant garsųjį dailininką </a:t>
            </a:r>
            <a:r>
              <a:rPr lang="lt-LT" dirty="0" err="1"/>
              <a:t>Da</a:t>
            </a:r>
            <a:r>
              <a:rPr lang="lt-LT" dirty="0"/>
              <a:t> Vinči universitete bus kuriama antroji jo kūrinio interpretacija „</a:t>
            </a:r>
            <a:r>
              <a:rPr lang="lt-LT" dirty="0" err="1"/>
              <a:t>Mona</a:t>
            </a:r>
            <a:r>
              <a:rPr lang="lt-LT" dirty="0"/>
              <a:t> Liza“. (Pirmoji yra I rūmuose, SHMMF, </a:t>
            </a:r>
            <a:r>
              <a:rPr lang="lt-LT" dirty="0" err="1"/>
              <a:t>A.Mickevičiaus</a:t>
            </a:r>
            <a:r>
              <a:rPr lang="lt-LT" dirty="0"/>
              <a:t> g. 37, iš </a:t>
            </a:r>
            <a:r>
              <a:rPr lang="lt-LT" dirty="0" err="1"/>
              <a:t>K.Donelaičio</a:t>
            </a:r>
            <a:r>
              <a:rPr lang="lt-LT" dirty="0"/>
              <a:t> gatvės pusės</a:t>
            </a:r>
            <a:r>
              <a:rPr lang="lt-LT" dirty="0" smtClean="0"/>
              <a:t>).</a:t>
            </a:r>
            <a:endParaRPr lang="lt-LT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lt-LT" dirty="0" smtClean="0"/>
              <a:t>„</a:t>
            </a:r>
            <a:r>
              <a:rPr lang="lt-LT" dirty="0" err="1" smtClean="0"/>
              <a:t>Mona</a:t>
            </a:r>
            <a:r>
              <a:rPr lang="lt-LT" dirty="0" smtClean="0"/>
              <a:t> Liza“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1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aprašymas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6860" y="2198689"/>
            <a:ext cx="8360650" cy="2962396"/>
          </a:xfrm>
        </p:spPr>
        <p:txBody>
          <a:bodyPr/>
          <a:lstStyle/>
          <a:p>
            <a:r>
              <a:rPr lang="lt-LT" b="1" dirty="0"/>
              <a:t>Projekto tikslai:</a:t>
            </a:r>
          </a:p>
          <a:p>
            <a:r>
              <a:rPr lang="lt-LT" dirty="0"/>
              <a:t>-	Formuoti atitinkamą KTU įvaizdį atitinkamose tikslinėse grupėse.</a:t>
            </a:r>
          </a:p>
          <a:p>
            <a:r>
              <a:rPr lang="lt-LT" dirty="0"/>
              <a:t>-	Skatinti </a:t>
            </a:r>
            <a:r>
              <a:rPr lang="lt-LT" dirty="0" err="1"/>
              <a:t>inovatyvius</a:t>
            </a:r>
            <a:r>
              <a:rPr lang="lt-LT" dirty="0"/>
              <a:t> sprendimus, "lenkiančius laiką", pristatyti tai nusakančias veiklas Universitete ir jo bendruomenėje. </a:t>
            </a:r>
          </a:p>
          <a:p>
            <a:r>
              <a:rPr lang="lt-LT" dirty="0"/>
              <a:t>-	Ugdyti smalsumą naujų technologijų pritaikymui  mokymosi procese, skatinti socialinį bendradarbiavimą su rinkoje </a:t>
            </a:r>
            <a:r>
              <a:rPr lang="lt-LT" dirty="0" err="1"/>
              <a:t>lyderiaujančiomis</a:t>
            </a:r>
            <a:r>
              <a:rPr lang="lt-LT" dirty="0"/>
              <a:t> įmonėmis.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9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aprašymas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6860" y="2135188"/>
            <a:ext cx="8278732" cy="3883691"/>
          </a:xfrm>
        </p:spPr>
        <p:txBody>
          <a:bodyPr/>
          <a:lstStyle/>
          <a:p>
            <a:r>
              <a:rPr lang="lt-LT" b="1" dirty="0"/>
              <a:t>Trumpai apie </a:t>
            </a:r>
            <a:r>
              <a:rPr lang="lt-LT" b="1" dirty="0" smtClean="0"/>
              <a:t>projektą:</a:t>
            </a:r>
          </a:p>
          <a:p>
            <a:endParaRPr lang="lt-LT" b="1" dirty="0"/>
          </a:p>
          <a:p>
            <a:r>
              <a:rPr lang="lt-LT" dirty="0" smtClean="0"/>
              <a:t>Kauno </a:t>
            </a:r>
            <a:r>
              <a:rPr lang="lt-LT" dirty="0"/>
              <a:t>technologijos universitetas - </a:t>
            </a:r>
            <a:r>
              <a:rPr lang="lt-LT" dirty="0" err="1"/>
              <a:t>inovatyvus</a:t>
            </a:r>
            <a:r>
              <a:rPr lang="lt-LT" dirty="0"/>
              <a:t>, pažangus, orientuotas į ateitį. Universiteto bendruomenė - jauna, veržli, savo idėjomis kurianti ateities projektus. Simbolis </a:t>
            </a:r>
            <a:r>
              <a:rPr lang="lt-LT" dirty="0" err="1"/>
              <a:t>Da</a:t>
            </a:r>
            <a:r>
              <a:rPr lang="lt-LT" dirty="0"/>
              <a:t> Vinči ir jo žymiausias piešinys </a:t>
            </a:r>
            <a:r>
              <a:rPr lang="lt-LT" dirty="0" err="1"/>
              <a:t>Mona</a:t>
            </a:r>
            <a:r>
              <a:rPr lang="lt-LT" dirty="0"/>
              <a:t> Liza - atspindi menininko sugebėjimą pralenkti laiką. Neretai </a:t>
            </a:r>
            <a:r>
              <a:rPr lang="lt-LT" dirty="0" err="1"/>
              <a:t>Da</a:t>
            </a:r>
            <a:r>
              <a:rPr lang="lt-LT" dirty="0"/>
              <a:t> Vinči laikomas daugelio šiuolaikinių išradimų ir teorijų pradininku, pasižymėjęs savo išradimų bei meno kūrinių </a:t>
            </a:r>
            <a:r>
              <a:rPr lang="lt-LT" dirty="0" err="1"/>
              <a:t>tarpdiscipliniškumu</a:t>
            </a:r>
            <a:r>
              <a:rPr lang="lt-LT" dirty="0" smtClean="0"/>
              <a:t>.</a:t>
            </a:r>
          </a:p>
          <a:p>
            <a:r>
              <a:rPr lang="lt-LT" dirty="0" smtClean="0"/>
              <a:t> </a:t>
            </a:r>
            <a:r>
              <a:rPr lang="lt-LT" dirty="0"/>
              <a:t>Dar ir šiandien </a:t>
            </a:r>
            <a:r>
              <a:rPr lang="lt-LT" dirty="0" err="1"/>
              <a:t>Da</a:t>
            </a:r>
            <a:r>
              <a:rPr lang="lt-LT" dirty="0"/>
              <a:t> Vinči išradimai </a:t>
            </a:r>
            <a:r>
              <a:rPr lang="lt-LT" dirty="0" smtClean="0"/>
              <a:t>„lenkia laiką“. </a:t>
            </a:r>
            <a:r>
              <a:rPr lang="lt-LT" dirty="0"/>
              <a:t>KTU ir </a:t>
            </a:r>
            <a:r>
              <a:rPr lang="lt-LT" dirty="0" err="1"/>
              <a:t>Da</a:t>
            </a:r>
            <a:r>
              <a:rPr lang="lt-LT" dirty="0"/>
              <a:t> Vinči  - tai istorija paremtos idėjos, kurios kuria ateities inovacijas.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aprašymas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6859" y="2135188"/>
            <a:ext cx="8233071" cy="3008311"/>
          </a:xfrm>
        </p:spPr>
        <p:txBody>
          <a:bodyPr/>
          <a:lstStyle/>
          <a:p>
            <a:pPr marL="114300" indent="-457200">
              <a:buFont typeface="+mj-lt"/>
              <a:buAutoNum type="arabicPeriod"/>
            </a:pPr>
            <a:r>
              <a:rPr lang="lt-LT" dirty="0" smtClean="0"/>
              <a:t>3D </a:t>
            </a:r>
            <a:r>
              <a:rPr lang="lt-LT" dirty="0"/>
              <a:t>piešinys su interaktyvia šviečiančia detale, kuri būtų įjungiama per internetinę svetainę KTU. </a:t>
            </a:r>
            <a:endParaRPr lang="lt-LT" dirty="0" smtClean="0"/>
          </a:p>
          <a:p>
            <a:pPr marL="114300" indent="-457200">
              <a:buFont typeface="+mj-lt"/>
              <a:buAutoNum type="arabicPeriod"/>
            </a:pPr>
            <a:r>
              <a:rPr lang="lt-LT" dirty="0" smtClean="0"/>
              <a:t>Stotelė</a:t>
            </a:r>
            <a:r>
              <a:rPr lang="lt-LT" dirty="0"/>
              <a:t>, kuri leistų akinius padaryti interaktyviais, juos įjungiant per internetinę svetainę – tai galėtų daryti </a:t>
            </a:r>
            <a:r>
              <a:rPr lang="lt-LT" dirty="0" smtClean="0"/>
              <a:t>praeiviai ir svetainės lankytojai.</a:t>
            </a:r>
          </a:p>
          <a:p>
            <a:pPr marL="114300" indent="-457200">
              <a:buFont typeface="+mj-lt"/>
              <a:buAutoNum type="arabicPeriod"/>
            </a:pPr>
            <a:r>
              <a:rPr lang="lt-LT" dirty="0" smtClean="0"/>
              <a:t>Šviečianti detalė būtų įjungiama išsprendus matematinį uždavinį, atvaizduotą ant piešinio. </a:t>
            </a:r>
          </a:p>
          <a:p>
            <a:pPr marL="114300" indent="-457200">
              <a:buFont typeface="+mj-lt"/>
              <a:buAutoNum type="arabicPeriod"/>
            </a:pPr>
            <a:r>
              <a:rPr lang="lt-LT" dirty="0" smtClean="0"/>
              <a:t>Piešinys </a:t>
            </a:r>
            <a:r>
              <a:rPr lang="lt-LT" dirty="0"/>
              <a:t>unikalus – atliktas 3D technika, kuomet pasitelkus specialius trimačius akinius vaizdas tampa iškilus – „Atgyja“.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Pagrindiniai projekto </a:t>
            </a:r>
            <a:r>
              <a:rPr lang="lt-LT" dirty="0" smtClean="0"/>
              <a:t>elementai:</a:t>
            </a:r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 smtClean="0"/>
              <a:t>Užduoties aprašymas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70875" y="2302243"/>
            <a:ext cx="8233071" cy="989012"/>
          </a:xfrm>
        </p:spPr>
        <p:txBody>
          <a:bodyPr/>
          <a:lstStyle/>
          <a:p>
            <a:r>
              <a:rPr lang="lt-LT" b="1" dirty="0"/>
              <a:t>Parengti </a:t>
            </a:r>
            <a:r>
              <a:rPr lang="lt-LT" b="1" u="sng" dirty="0"/>
              <a:t>komunikacijos</a:t>
            </a:r>
            <a:r>
              <a:rPr lang="lt-LT" b="1" dirty="0"/>
              <a:t> planą projekto viešinimui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 smtClean="0"/>
              <a:t>Užduotis</a:t>
            </a:r>
            <a:endParaRPr lang="lt-LT" dirty="0"/>
          </a:p>
        </p:txBody>
      </p:sp>
      <p:sp>
        <p:nvSpPr>
          <p:cNvPr id="8" name="TextBox 7"/>
          <p:cNvSpPr txBox="1"/>
          <p:nvPr/>
        </p:nvSpPr>
        <p:spPr>
          <a:xfrm>
            <a:off x="487198" y="3259469"/>
            <a:ext cx="85418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2800" b="1" dirty="0"/>
              <a:t>Komunikacijos tikslai: </a:t>
            </a:r>
            <a:endParaRPr lang="lt-LT" sz="2800" dirty="0"/>
          </a:p>
          <a:p>
            <a:pPr marL="342900" lvl="0" indent="-342900">
              <a:buFont typeface="+mj-lt"/>
              <a:buAutoNum type="arabicPeriod"/>
            </a:pPr>
            <a:r>
              <a:rPr lang="lt-LT" sz="2800" b="1" dirty="0"/>
              <a:t>informuoti pasirinktą tikslinę auditoriją apie projektą;</a:t>
            </a:r>
            <a:endParaRPr lang="lt-LT" sz="2800" dirty="0"/>
          </a:p>
          <a:p>
            <a:pPr marL="342900" lvl="0" indent="-342900">
              <a:buFont typeface="+mj-lt"/>
              <a:buAutoNum type="arabicPeriod"/>
            </a:pPr>
            <a:r>
              <a:rPr lang="lt-LT" sz="2800" b="1" dirty="0"/>
              <a:t>formuoti atitinkamą įvaizdį apie KTU;</a:t>
            </a:r>
            <a:endParaRPr lang="lt-LT" sz="2800" dirty="0"/>
          </a:p>
          <a:p>
            <a:pPr marL="342900" lvl="0" indent="-342900">
              <a:buFont typeface="+mj-lt"/>
              <a:buAutoNum type="arabicPeriod"/>
            </a:pPr>
            <a:r>
              <a:rPr lang="lt-LT" sz="2800" b="1" dirty="0"/>
              <a:t>paskatinti objekto lankomumą.</a:t>
            </a:r>
            <a:endParaRPr lang="lt-LT" sz="2800" dirty="0"/>
          </a:p>
          <a:p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114617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Užduoties aprašymas</a:t>
            </a:r>
          </a:p>
          <a:p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6860" y="1201862"/>
            <a:ext cx="8233071" cy="1933224"/>
          </a:xfrm>
        </p:spPr>
        <p:txBody>
          <a:bodyPr/>
          <a:lstStyle/>
          <a:p>
            <a:pPr lvl="0"/>
            <a:r>
              <a:rPr lang="lt-LT" sz="1600" b="1" dirty="0"/>
              <a:t>Pasirinkti tikslinę auditoriją.</a:t>
            </a:r>
            <a:r>
              <a:rPr lang="lt-LT" sz="1600" dirty="0"/>
              <a:t> </a:t>
            </a:r>
            <a:endParaRPr lang="lt-LT" sz="1600" dirty="0" smtClean="0"/>
          </a:p>
          <a:p>
            <a:pPr lvl="0"/>
            <a:r>
              <a:rPr lang="lt-LT" sz="1600" dirty="0" smtClean="0"/>
              <a:t>Prašome </a:t>
            </a:r>
            <a:r>
              <a:rPr lang="lt-LT" sz="1600" dirty="0"/>
              <a:t>pasirinkti vieną iš keturių tikslinių auditorijų:</a:t>
            </a:r>
          </a:p>
          <a:p>
            <a:pPr lvl="1"/>
            <a:r>
              <a:rPr lang="lt-LT" sz="1600" dirty="0"/>
              <a:t>Kauno miesto visuomenė</a:t>
            </a:r>
          </a:p>
          <a:p>
            <a:pPr lvl="1"/>
            <a:r>
              <a:rPr lang="lt-LT" sz="1600" dirty="0"/>
              <a:t>Kauno miesto svečiai</a:t>
            </a:r>
          </a:p>
          <a:p>
            <a:pPr lvl="1"/>
            <a:r>
              <a:rPr lang="lt-LT" sz="1600" dirty="0"/>
              <a:t>Studentai (Kauno miesto)</a:t>
            </a:r>
          </a:p>
          <a:p>
            <a:pPr lvl="1"/>
            <a:r>
              <a:rPr lang="lt-LT" sz="1600" dirty="0"/>
              <a:t>Moksleiviai (visos Lietuvos</a:t>
            </a:r>
            <a:r>
              <a:rPr lang="lt-LT" sz="1600" dirty="0" smtClean="0"/>
              <a:t>).</a:t>
            </a:r>
          </a:p>
          <a:p>
            <a:pPr lvl="1"/>
            <a:endParaRPr lang="lt-LT" sz="1600" dirty="0"/>
          </a:p>
          <a:p>
            <a:pPr lvl="1"/>
            <a:endParaRPr lang="lt-LT" sz="1600" dirty="0"/>
          </a:p>
          <a:p>
            <a:pPr lvl="0"/>
            <a:r>
              <a:rPr lang="lt-LT" sz="1600" b="1" dirty="0"/>
              <a:t>Parenkite komunikacijos planą, kuriame nurodykite</a:t>
            </a:r>
            <a:r>
              <a:rPr lang="lt-LT" sz="1600" dirty="0"/>
              <a:t>:</a:t>
            </a:r>
          </a:p>
          <a:p>
            <a:pPr lvl="1"/>
            <a:r>
              <a:rPr lang="lt-LT" sz="1600" dirty="0"/>
              <a:t>Pasirinktas komunikacinei žinutei perduoti priemones, būdus: tai gali būti reklama atitinkamais kanalais, komunikacinės žinutės, </a:t>
            </a:r>
            <a:r>
              <a:rPr lang="lt-LT" sz="1600" dirty="0" smtClean="0"/>
              <a:t>socialinės </a:t>
            </a:r>
            <a:r>
              <a:rPr lang="lt-LT" sz="1600" dirty="0"/>
              <a:t>paskyros, </a:t>
            </a:r>
            <a:r>
              <a:rPr lang="lt-LT" sz="1600" dirty="0" err="1"/>
              <a:t>video</a:t>
            </a:r>
            <a:r>
              <a:rPr lang="lt-LT" sz="1600" dirty="0"/>
              <a:t> filmukai </a:t>
            </a:r>
            <a:r>
              <a:rPr lang="lt-LT" sz="1600" dirty="0" err="1"/>
              <a:t>Youtube</a:t>
            </a:r>
            <a:r>
              <a:rPr lang="lt-LT" sz="1600" dirty="0"/>
              <a:t> ir kt. Neapsiribokite nurodytomis priemonėmis. Galite numatyti vieną ar kelias priemones.</a:t>
            </a:r>
          </a:p>
          <a:p>
            <a:pPr lvl="1"/>
            <a:r>
              <a:rPr lang="lt-LT" sz="1600" dirty="0"/>
              <a:t>Pasirinktus atitinkamus komunikacijos kanalus: nurodykite konkrečius kanalus (TV laidas, FB paskyras ir panašiai), kuriais reiktų perduoti žinutes.</a:t>
            </a:r>
          </a:p>
          <a:p>
            <a:pPr lvl="1"/>
            <a:r>
              <a:rPr lang="lt-LT" sz="1600" dirty="0"/>
              <a:t>Detaliai aprašykite pasirinktos komunikacinės žinutės turinį (atskirai kiekvienam kanalui ir/ar priemonei), perteikiamas idėjas ir t.t. sukurkite reikalingus tekstus. Galite sukurti ir </a:t>
            </a:r>
            <a:r>
              <a:rPr lang="lt-LT" sz="1600" dirty="0" err="1"/>
              <a:t>video</a:t>
            </a:r>
            <a:r>
              <a:rPr lang="lt-LT" sz="1600" dirty="0"/>
              <a:t>. Turinys turi būti kuriamas atsižvelgiant į pasirinktos tikslinės auditorijos atstovų elgseną, asmenybės bruožus ir pan.</a:t>
            </a:r>
          </a:p>
          <a:p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158750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218497" y="1748592"/>
            <a:ext cx="1365183" cy="1378017"/>
          </a:xfrm>
          <a:prstGeom prst="ellipse">
            <a:avLst/>
          </a:prstGeom>
          <a:solidFill>
            <a:srgbClr val="FCE4E6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8" name="Oval 7"/>
          <p:cNvSpPr/>
          <p:nvPr/>
        </p:nvSpPr>
        <p:spPr>
          <a:xfrm>
            <a:off x="5396564" y="3759166"/>
            <a:ext cx="1812757" cy="1736859"/>
          </a:xfrm>
          <a:prstGeom prst="ellipse">
            <a:avLst/>
          </a:prstGeom>
          <a:solidFill>
            <a:srgbClr val="FCE4E6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Kanalai</a:t>
            </a:r>
            <a:endParaRPr lang="lt-LT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6393" y="2993457"/>
            <a:ext cx="0" cy="35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07983" y="2993457"/>
            <a:ext cx="1031908" cy="765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9790" y="3288633"/>
            <a:ext cx="0" cy="35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840480" y="2829828"/>
            <a:ext cx="1556084" cy="105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14300" y="2829828"/>
            <a:ext cx="70100" cy="64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88742" y="1920243"/>
            <a:ext cx="1202593" cy="311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71854" y="3610566"/>
            <a:ext cx="2336129" cy="2366722"/>
          </a:xfrm>
          <a:prstGeom prst="ellipse">
            <a:avLst/>
          </a:prstGeom>
          <a:solidFill>
            <a:srgbClr val="FCE4E6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/>
              <a:t>Komunikacijos tipas</a:t>
            </a:r>
            <a:endParaRPr lang="lt-LT" dirty="0"/>
          </a:p>
        </p:txBody>
      </p:sp>
      <p:sp>
        <p:nvSpPr>
          <p:cNvPr id="17" name="Rectangle 16"/>
          <p:cNvSpPr/>
          <p:nvPr/>
        </p:nvSpPr>
        <p:spPr>
          <a:xfrm>
            <a:off x="473241" y="691020"/>
            <a:ext cx="235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Užduoties aprašymas</a:t>
            </a:r>
            <a:endParaRPr lang="lt-LT" dirty="0"/>
          </a:p>
        </p:txBody>
      </p:sp>
      <p:sp>
        <p:nvSpPr>
          <p:cNvPr id="19" name="Oval 18"/>
          <p:cNvSpPr/>
          <p:nvPr/>
        </p:nvSpPr>
        <p:spPr>
          <a:xfrm>
            <a:off x="1975245" y="1082267"/>
            <a:ext cx="1698551" cy="1617845"/>
          </a:xfrm>
          <a:prstGeom prst="ellipse">
            <a:avLst/>
          </a:prstGeom>
          <a:solidFill>
            <a:srgbClr val="FCE4E6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Tikslin</a:t>
            </a:r>
            <a:r>
              <a:rPr lang="lt-LT" dirty="0" smtClean="0"/>
              <a:t>ė auditorija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74459242"/>
      </p:ext>
    </p:extLst>
  </p:cSld>
  <p:clrMapOvr>
    <a:masterClrMapping/>
  </p:clrMapOvr>
</p:sld>
</file>

<file path=ppt/theme/theme1.xml><?xml version="1.0" encoding="utf-8"?>
<a:theme xmlns:a="http://schemas.openxmlformats.org/drawingml/2006/main" name="Rau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lsv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ilkas skaidriu sablon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6558B64AFFE26B43B77AA17D11A60417" ma:contentTypeVersion="1" ma:contentTypeDescription="Kurkite naują dokumentą." ma:contentTypeScope="" ma:versionID="2703601d86ed8d9a7eef9c1f094035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10fe1bae16a0c1b915fb580214426e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FD143-D27D-4B6D-825C-3395C4F378F8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7D1417B-ED11-4CC5-885D-BE51DEC591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7CD3B-4BDC-4FFF-8286-D859AF7C2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640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Rausvas skaidriu sablonas</vt:lpstr>
      <vt:lpstr>Melsvas skaidriu sablonas</vt:lpstr>
      <vt:lpstr>Pilkas skaidriu sablonas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Evelina</dc:creator>
  <cp:lastModifiedBy>Neringa</cp:lastModifiedBy>
  <cp:revision>30</cp:revision>
  <dcterms:created xsi:type="dcterms:W3CDTF">2016-09-05T09:26:26Z</dcterms:created>
  <dcterms:modified xsi:type="dcterms:W3CDTF">2016-10-31T13:36:48Z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0x0101006558B64AFFE26B43B77AA17D11A60417</vt:lpwstr>
  </property>
</Properties>
</file>