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8" r:id="rId3"/>
    <p:sldId id="257" r:id="rId4"/>
    <p:sldId id="264" r:id="rId5"/>
    <p:sldId id="289" r:id="rId6"/>
    <p:sldId id="258" r:id="rId7"/>
    <p:sldId id="288" r:id="rId8"/>
    <p:sldId id="283" r:id="rId9"/>
    <p:sldId id="277" r:id="rId10"/>
    <p:sldId id="284" r:id="rId11"/>
    <p:sldId id="265" r:id="rId12"/>
    <p:sldId id="259" r:id="rId13"/>
    <p:sldId id="260" r:id="rId14"/>
    <p:sldId id="266" r:id="rId15"/>
    <p:sldId id="285" r:id="rId16"/>
    <p:sldId id="261" r:id="rId17"/>
    <p:sldId id="287" r:id="rId18"/>
    <p:sldId id="262" r:id="rId19"/>
    <p:sldId id="282" r:id="rId20"/>
  </p:sldIdLst>
  <p:sldSz cx="9144000" cy="5143500" type="screen16x9"/>
  <p:notesSz cx="9906000" cy="6794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55" d="100"/>
          <a:sy n="155" d="100"/>
        </p:scale>
        <p:origin x="-168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11109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08C92-4193-4F6A-80E6-DC894468D981}" type="datetimeFigureOut">
              <a:rPr lang="en-GB" smtClean="0"/>
              <a:t>18/01/2017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3596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11109" y="6453596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00E1D-6ADE-41EB-BAF3-6434FACEA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307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9588"/>
            <a:ext cx="4530725" cy="25479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90602" y="3227388"/>
            <a:ext cx="7924799" cy="3057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38797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9588"/>
            <a:ext cx="4530725" cy="25479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990602" y="3227388"/>
            <a:ext cx="7924799" cy="30575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9588"/>
            <a:ext cx="4530725" cy="25479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990602" y="3227388"/>
            <a:ext cx="7924799" cy="30575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9588"/>
            <a:ext cx="4530725" cy="25479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990602" y="3227388"/>
            <a:ext cx="7924799" cy="30575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9588"/>
            <a:ext cx="4530725" cy="25479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90602" y="3227388"/>
            <a:ext cx="7924799" cy="30575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9588"/>
            <a:ext cx="4530725" cy="25479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990602" y="3227388"/>
            <a:ext cx="7924799" cy="30575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JOHN R. WOODWARD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3E1A-E781-4F54-81C1-24C594FA54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17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7_Ps_(military_adage)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mtClean="0"/>
              <a:t>Writing (part a)</a:t>
            </a:r>
            <a:endParaRPr lang="en-GB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John R. Woodward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Formula – what is the structure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Is there a </a:t>
            </a:r>
            <a:r>
              <a:rPr lang="en-GB" b="1" dirty="0" smtClean="0"/>
              <a:t>formula</a:t>
            </a:r>
            <a:r>
              <a:rPr lang="en-GB" dirty="0" smtClean="0"/>
              <a:t> for what you are writing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</a:t>
            </a:r>
            <a:r>
              <a:rPr lang="en-GB" dirty="0" smtClean="0"/>
              <a:t>ill you stick with that formula, or will you </a:t>
            </a:r>
            <a:r>
              <a:rPr lang="en-GB" b="1" dirty="0" smtClean="0"/>
              <a:t>challenge</a:t>
            </a:r>
            <a:r>
              <a:rPr lang="en-GB" dirty="0" smtClean="0"/>
              <a:t> it?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Examples</a:t>
            </a:r>
          </a:p>
          <a:p>
            <a:r>
              <a:rPr lang="en-GB" dirty="0"/>
              <a:t>News reports, sports reports, scientific reports, </a:t>
            </a:r>
            <a:r>
              <a:rPr lang="en-GB" b="1" dirty="0" smtClean="0"/>
              <a:t>James Bond films</a:t>
            </a:r>
            <a:r>
              <a:rPr lang="en-GB" dirty="0"/>
              <a:t>, action </a:t>
            </a:r>
            <a:r>
              <a:rPr lang="en-GB" dirty="0" smtClean="0"/>
              <a:t>films, whodunit (murder mystery), </a:t>
            </a:r>
            <a:r>
              <a:rPr lang="en-GB" dirty="0"/>
              <a:t>…, pop songs (3 verses, about 3 minutes), </a:t>
            </a:r>
            <a:r>
              <a:rPr lang="en-GB" dirty="0" smtClean="0"/>
              <a:t>autobiography (e.g. challenge </a:t>
            </a:r>
            <a:r>
              <a:rPr lang="en-GB" b="1" dirty="0" smtClean="0"/>
              <a:t>Frank Skinner </a:t>
            </a:r>
            <a:r>
              <a:rPr lang="en-GB" dirty="0" smtClean="0"/>
              <a:t>interleave growing up with being famous). </a:t>
            </a:r>
            <a:r>
              <a:rPr lang="en-GB" dirty="0"/>
              <a:t>Haunting movies (Chinese/western), Chinese essays.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772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 distinct stages to writing (avoids procrastination)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796804" cy="3416400"/>
          </a:xfrm>
        </p:spPr>
        <p:txBody>
          <a:bodyPr/>
          <a:lstStyle/>
          <a:p>
            <a:r>
              <a:rPr lang="en-GB" dirty="0" smtClean="0"/>
              <a:t>Psychologically </a:t>
            </a:r>
            <a:r>
              <a:rPr lang="en-GB" b="1" dirty="0" smtClean="0"/>
              <a:t>breaking something into stages </a:t>
            </a:r>
            <a:r>
              <a:rPr lang="en-GB" dirty="0" smtClean="0"/>
              <a:t>makes it less daunting (chunking). </a:t>
            </a:r>
          </a:p>
          <a:p>
            <a:r>
              <a:rPr lang="en-GB" dirty="0" smtClean="0"/>
              <a:t>1/ </a:t>
            </a:r>
            <a:r>
              <a:rPr lang="en-GB" b="1" dirty="0" smtClean="0"/>
              <a:t>get your thoughts down on paper!</a:t>
            </a:r>
            <a:r>
              <a:rPr lang="en-GB" dirty="0" smtClean="0"/>
              <a:t> Just write – do not try and give structure, do not spell check, do not be critical, just write down all your thoughts on the topic. </a:t>
            </a:r>
          </a:p>
          <a:p>
            <a:r>
              <a:rPr lang="en-GB" dirty="0" smtClean="0"/>
              <a:t>Save this as essayTHOUGHTS.txt</a:t>
            </a:r>
          </a:p>
          <a:p>
            <a:r>
              <a:rPr lang="en-GB" dirty="0" smtClean="0"/>
              <a:t>2/ now </a:t>
            </a:r>
            <a:r>
              <a:rPr lang="en-GB" b="1" dirty="0" smtClean="0"/>
              <a:t>organize</a:t>
            </a:r>
            <a:r>
              <a:rPr lang="en-GB" dirty="0" smtClean="0"/>
              <a:t> what you have. Give it some </a:t>
            </a:r>
            <a:r>
              <a:rPr lang="en-GB" b="1" dirty="0" smtClean="0"/>
              <a:t>structure</a:t>
            </a:r>
            <a:r>
              <a:rPr lang="en-GB" dirty="0" smtClean="0"/>
              <a:t>. Does it have a beginning, middle, and end (if that is what is needed). Do not add new material, you are just reorganizing what is already there. Save as essaySTRUCTURED.txt</a:t>
            </a:r>
          </a:p>
          <a:p>
            <a:r>
              <a:rPr lang="en-GB" dirty="0" smtClean="0"/>
              <a:t>3/ </a:t>
            </a:r>
            <a:r>
              <a:rPr lang="en-GB" b="1" dirty="0" smtClean="0"/>
              <a:t>check grammar</a:t>
            </a:r>
            <a:r>
              <a:rPr lang="en-GB" dirty="0" smtClean="0"/>
              <a:t>, spell check, “dot the “</a:t>
            </a:r>
            <a:r>
              <a:rPr lang="en-GB" dirty="0" err="1" smtClean="0"/>
              <a:t>i”s</a:t>
            </a:r>
            <a:r>
              <a:rPr lang="en-GB" dirty="0" smtClean="0"/>
              <a:t> and cross the “</a:t>
            </a:r>
            <a:r>
              <a:rPr lang="en-GB" dirty="0" err="1" smtClean="0"/>
              <a:t>t”s</a:t>
            </a:r>
            <a:r>
              <a:rPr lang="en-GB" dirty="0" smtClean="0"/>
              <a:t> ”</a:t>
            </a:r>
          </a:p>
          <a:p>
            <a:r>
              <a:rPr lang="en-GB" dirty="0" smtClean="0"/>
              <a:t>Edward de Bono – 6 hats approach. </a:t>
            </a:r>
            <a:r>
              <a:rPr lang="en-GB" b="1" dirty="0" smtClean="0"/>
              <a:t>You can only do one thing at a time well</a:t>
            </a:r>
            <a:r>
              <a:rPr lang="en-GB" dirty="0" smtClean="0"/>
              <a:t>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80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Easily </a:t>
            </a:r>
            <a:r>
              <a:rPr lang="en-GB" b="1" dirty="0"/>
              <a:t>Confused </a:t>
            </a:r>
            <a:r>
              <a:rPr lang="en-GB" b="1" dirty="0" smtClean="0"/>
              <a:t>Words </a:t>
            </a:r>
            <a:r>
              <a:rPr lang="en-GB" dirty="0" smtClean="0"/>
              <a:t>– check them…..</a:t>
            </a:r>
            <a:endParaRPr lang="en-GB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 sz="3200" dirty="0">
                <a:solidFill>
                  <a:schemeClr val="dk1"/>
                </a:solidFill>
              </a:rPr>
              <a:t>•</a:t>
            </a:r>
            <a:r>
              <a:rPr lang="en-GB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Imaging, imagery, imagining</a:t>
            </a:r>
          </a:p>
          <a:p>
            <a:pPr lv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chemeClr val="dk1"/>
                </a:solidFill>
              </a:rPr>
              <a:t>•</a:t>
            </a:r>
            <a:r>
              <a:rPr lang="en-GB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Uninterested, disinterested. </a:t>
            </a:r>
          </a:p>
          <a:p>
            <a:pPr lv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Software, Program, Algorithm, </a:t>
            </a:r>
            <a:r>
              <a:rPr lang="en-GB" sz="3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  <a:p>
            <a:pPr lv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 sz="3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Bi-monthly</a:t>
            </a:r>
            <a:r>
              <a:rPr lang="en-GB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twice a month, or every two months</a:t>
            </a:r>
          </a:p>
          <a:p>
            <a:pPr lv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(even if you know I would avoid)</a:t>
            </a:r>
            <a:endParaRPr lang="en-GB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Critical Thinking	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“Critical Thinking” (or common sense) is the ability to </a:t>
            </a:r>
            <a:r>
              <a:rPr lang="en-GB" b="1" dirty="0"/>
              <a:t>think clearly about a topic</a:t>
            </a:r>
            <a:r>
              <a:rPr lang="en-GB" dirty="0"/>
              <a:t>. </a:t>
            </a:r>
          </a:p>
          <a:p>
            <a:pPr marL="342900" lvl="0" indent="-34290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The Great Wall of China is the only manmade object that can be seen from </a:t>
            </a:r>
            <a:r>
              <a:rPr lang="en-GB" dirty="0" smtClean="0"/>
              <a:t>outer space </a:t>
            </a:r>
            <a:r>
              <a:rPr lang="en-GB" dirty="0"/>
              <a:t>with the naked </a:t>
            </a:r>
            <a:r>
              <a:rPr lang="en-GB" dirty="0" smtClean="0"/>
              <a:t>eye. </a:t>
            </a:r>
            <a:r>
              <a:rPr lang="en-GB" b="1" dirty="0" smtClean="0"/>
              <a:t>What about the M25?</a:t>
            </a:r>
          </a:p>
          <a:p>
            <a:pPr marL="342900" lvl="0" indent="-342900">
              <a:spcBef>
                <a:spcPts val="0"/>
              </a:spcBef>
              <a:buFont typeface="+mj-lt"/>
              <a:buAutoNum type="arabicPeriod"/>
            </a:pPr>
            <a:r>
              <a:rPr lang="en-GB" b="1" dirty="0" smtClean="0"/>
              <a:t>Eat your sprouts – there are starving children in Africa</a:t>
            </a:r>
            <a:r>
              <a:rPr lang="en-GB" dirty="0" smtClean="0"/>
              <a:t>. WHAT? </a:t>
            </a:r>
          </a:p>
          <a:p>
            <a:pPr marL="342900" lvl="0" indent="-342900">
              <a:spcBef>
                <a:spcPts val="0"/>
              </a:spcBef>
              <a:buFont typeface="+mj-lt"/>
              <a:buAutoNum type="arabicPeriod"/>
            </a:pPr>
            <a:r>
              <a:rPr lang="en-GB" dirty="0" smtClean="0"/>
              <a:t>Wiki entry – Julius Cesar uses dwarfs to construct tall building because it amuses him when they topple over. </a:t>
            </a:r>
          </a:p>
          <a:p>
            <a:pPr marL="342900" lvl="0" indent="-342900">
              <a:spcBef>
                <a:spcPts val="0"/>
              </a:spcBef>
              <a:buFont typeface="+mj-lt"/>
              <a:buAutoNum type="arabicPeriod"/>
            </a:pPr>
            <a:r>
              <a:rPr lang="en-GB" dirty="0" smtClean="0"/>
              <a:t>Clause1 (conjunction because, so, and) clasue2 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Tenses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does “</a:t>
            </a:r>
            <a:r>
              <a:rPr lang="en-GB" b="1" dirty="0" smtClean="0"/>
              <a:t>I am walking</a:t>
            </a:r>
            <a:r>
              <a:rPr lang="en-GB" dirty="0" smtClean="0"/>
              <a:t>” mean</a:t>
            </a:r>
          </a:p>
          <a:p>
            <a:r>
              <a:rPr lang="en-GB" dirty="0" smtClean="0"/>
              <a:t>1/ I am doing this now. It is my </a:t>
            </a:r>
            <a:r>
              <a:rPr lang="en-GB" b="1" dirty="0" smtClean="0"/>
              <a:t>current</a:t>
            </a:r>
            <a:r>
              <a:rPr lang="en-GB" dirty="0" smtClean="0"/>
              <a:t> action. </a:t>
            </a:r>
            <a:r>
              <a:rPr lang="en-GB" dirty="0"/>
              <a:t>e</a:t>
            </a:r>
            <a:r>
              <a:rPr lang="en-GB" dirty="0" smtClean="0"/>
              <a:t>.g. I am talking now. </a:t>
            </a:r>
          </a:p>
          <a:p>
            <a:r>
              <a:rPr lang="en-GB" dirty="0" smtClean="0"/>
              <a:t>2/ I will do this in the </a:t>
            </a:r>
            <a:r>
              <a:rPr lang="en-GB" b="1" dirty="0" smtClean="0"/>
              <a:t>future</a:t>
            </a:r>
            <a:r>
              <a:rPr lang="en-GB" dirty="0" smtClean="0"/>
              <a:t> – e.g. I am going to Spain next week. </a:t>
            </a:r>
          </a:p>
          <a:p>
            <a:r>
              <a:rPr lang="en-GB" dirty="0" smtClean="0"/>
              <a:t>3/ it is a </a:t>
            </a:r>
            <a:r>
              <a:rPr lang="en-GB" b="1" dirty="0" smtClean="0"/>
              <a:t>temporary</a:t>
            </a:r>
            <a:r>
              <a:rPr lang="en-GB" dirty="0" smtClean="0"/>
              <a:t> action e.g. I am walking to university as my car is at the garage (but I may not be walking at this instant in time)</a:t>
            </a:r>
            <a:endParaRPr lang="en-GB" dirty="0"/>
          </a:p>
          <a:p>
            <a:r>
              <a:rPr lang="en-GB" dirty="0" smtClean="0"/>
              <a:t>If you are “telling a story”, </a:t>
            </a:r>
            <a:r>
              <a:rPr lang="en-GB" b="1" u="sng" dirty="0" smtClean="0"/>
              <a:t>keep the tense consistent</a:t>
            </a:r>
            <a:r>
              <a:rPr lang="en-GB" dirty="0" smtClean="0"/>
              <a:t>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292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Feedback – is like market research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Listen</a:t>
            </a:r>
            <a:r>
              <a:rPr lang="en-GB" dirty="0" smtClean="0"/>
              <a:t> to your audience. </a:t>
            </a:r>
          </a:p>
          <a:p>
            <a:r>
              <a:rPr lang="en-GB" dirty="0" smtClean="0"/>
              <a:t>Pick people whose experience you </a:t>
            </a:r>
            <a:r>
              <a:rPr lang="en-GB" b="1" dirty="0" smtClean="0"/>
              <a:t>trust</a:t>
            </a:r>
            <a:r>
              <a:rPr lang="en-GB" dirty="0" smtClean="0"/>
              <a:t> and </a:t>
            </a:r>
            <a:r>
              <a:rPr lang="en-GB" b="1" dirty="0" smtClean="0"/>
              <a:t>respect</a:t>
            </a:r>
            <a:r>
              <a:rPr lang="en-GB" dirty="0" smtClean="0"/>
              <a:t>. </a:t>
            </a:r>
          </a:p>
          <a:p>
            <a:r>
              <a:rPr lang="en-GB" b="1" dirty="0" smtClean="0"/>
              <a:t>Comedians</a:t>
            </a:r>
            <a:r>
              <a:rPr lang="en-GB" dirty="0" smtClean="0"/>
              <a:t> test jokes on a small audience first (usually in the daytime in small theatres at a fraction of the cost of a full show). (</a:t>
            </a:r>
            <a:r>
              <a:rPr lang="en-GB" dirty="0"/>
              <a:t>Peter </a:t>
            </a:r>
            <a:r>
              <a:rPr lang="en-GB" dirty="0" smtClean="0"/>
              <a:t>Kay, </a:t>
            </a:r>
            <a:r>
              <a:rPr lang="en-GB" dirty="0"/>
              <a:t>Michael </a:t>
            </a:r>
            <a:r>
              <a:rPr lang="en-GB" dirty="0" smtClean="0"/>
              <a:t>McIntyre)</a:t>
            </a:r>
          </a:p>
          <a:p>
            <a:r>
              <a:rPr lang="en-GB" b="1" dirty="0" smtClean="0"/>
              <a:t>Pretty Woman </a:t>
            </a:r>
            <a:r>
              <a:rPr lang="en-GB" dirty="0" smtClean="0"/>
              <a:t>(movie) is tested on an audience first. In fact the original had a sad ending, the audience did not like it so they changed the ending to a happy one. </a:t>
            </a:r>
          </a:p>
          <a:p>
            <a:r>
              <a:rPr lang="en-GB" dirty="0" smtClean="0"/>
              <a:t>Grant writing – </a:t>
            </a:r>
            <a:r>
              <a:rPr lang="en-GB" dirty="0" err="1" smtClean="0"/>
              <a:t>phds</a:t>
            </a:r>
            <a:r>
              <a:rPr lang="en-GB" dirty="0" smtClean="0"/>
              <a:t> – grammar, RAs </a:t>
            </a:r>
            <a:r>
              <a:rPr lang="en-GB" dirty="0" err="1" smtClean="0"/>
              <a:t>techical</a:t>
            </a:r>
            <a:r>
              <a:rPr lang="en-GB" dirty="0" smtClean="0"/>
              <a:t> detail, profs – management and money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401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Communication Errors/Mistranslations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the military, “Roger” when talking over a noisy two-way radio</a:t>
            </a:r>
          </a:p>
          <a:p>
            <a:r>
              <a:rPr lang="en-GB" dirty="0" smtClean="0"/>
              <a:t>Alpha, Bravo</a:t>
            </a:r>
          </a:p>
          <a:p>
            <a:r>
              <a:rPr lang="en-GB" dirty="0" smtClean="0"/>
              <a:t>“</a:t>
            </a:r>
            <a:r>
              <a:rPr lang="en-GB" dirty="0" err="1" smtClean="0"/>
              <a:t>hikoshimasu</a:t>
            </a:r>
            <a:r>
              <a:rPr lang="en-GB" dirty="0" smtClean="0"/>
              <a:t>” means “</a:t>
            </a:r>
            <a:r>
              <a:rPr lang="en-GB" dirty="0"/>
              <a:t>move house</a:t>
            </a:r>
            <a:r>
              <a:rPr lang="en-GB" dirty="0" smtClean="0"/>
              <a:t>” house in Japanese – but it does not!</a:t>
            </a:r>
          </a:p>
          <a:p>
            <a:r>
              <a:rPr lang="en-GB" dirty="0" smtClean="0"/>
              <a:t>“</a:t>
            </a:r>
            <a:r>
              <a:rPr lang="en-GB" dirty="0" err="1" smtClean="0"/>
              <a:t>Omoshroii</a:t>
            </a:r>
            <a:r>
              <a:rPr lang="en-GB" dirty="0" smtClean="0"/>
              <a:t>”. – fun/amusing or interesting. </a:t>
            </a:r>
          </a:p>
          <a:p>
            <a:r>
              <a:rPr lang="en-GB" dirty="0" smtClean="0"/>
              <a:t>“</a:t>
            </a:r>
            <a:r>
              <a:rPr lang="en-GB" dirty="0" err="1" smtClean="0"/>
              <a:t>Hiroii</a:t>
            </a:r>
            <a:r>
              <a:rPr lang="en-GB" dirty="0" smtClean="0"/>
              <a:t>” – wide or spacious. </a:t>
            </a:r>
          </a:p>
          <a:p>
            <a:r>
              <a:rPr lang="en-GB" dirty="0" smtClean="0"/>
              <a:t>Optimization – are you really optimizing – or improving. </a:t>
            </a:r>
          </a:p>
          <a:p>
            <a:r>
              <a:rPr lang="en-GB" dirty="0" smtClean="0"/>
              <a:t>Search algorithm = metaheuristic or “text search” or internet search</a:t>
            </a:r>
          </a:p>
          <a:p>
            <a:r>
              <a:rPr lang="en-GB" dirty="0" smtClean="0"/>
              <a:t>“it might rain” – what does that mean – what is the speaker trying to say.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589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Editing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Be prepared to </a:t>
            </a:r>
            <a:r>
              <a:rPr lang="en-GB" b="1" dirty="0" smtClean="0"/>
              <a:t>throw away sentences </a:t>
            </a:r>
            <a:r>
              <a:rPr lang="en-GB" dirty="0" smtClean="0"/>
              <a:t>– or even whole paragraphs.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Y</a:t>
            </a:r>
            <a:r>
              <a:rPr lang="en-GB" dirty="0" smtClean="0"/>
              <a:t>ou not want to </a:t>
            </a:r>
            <a:r>
              <a:rPr lang="en-GB" b="1" dirty="0" smtClean="0"/>
              <a:t>delete</a:t>
            </a:r>
            <a:r>
              <a:rPr lang="en-GB" dirty="0" smtClean="0"/>
              <a:t> something because of all your hard work.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But aim to write </a:t>
            </a:r>
            <a:r>
              <a:rPr lang="en-GB" b="1" dirty="0" smtClean="0"/>
              <a:t>double</a:t>
            </a:r>
            <a:r>
              <a:rPr lang="en-GB" dirty="0" smtClean="0"/>
              <a:t> and delete about </a:t>
            </a:r>
            <a:r>
              <a:rPr lang="en-GB" b="1" dirty="0" smtClean="0"/>
              <a:t>half</a:t>
            </a:r>
            <a:r>
              <a:rPr lang="en-GB" dirty="0" smtClean="0"/>
              <a:t>. This is part of the process.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We are happy to </a:t>
            </a:r>
            <a:r>
              <a:rPr lang="en-GB" b="1" dirty="0" smtClean="0"/>
              <a:t>refactor computer code </a:t>
            </a:r>
            <a:r>
              <a:rPr lang="en-GB" dirty="0" smtClean="0"/>
              <a:t>– so why not the same with text.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Is the sentence/paragraph </a:t>
            </a:r>
            <a:r>
              <a:rPr lang="en-GB" b="1" dirty="0" smtClean="0"/>
              <a:t>relevant</a:t>
            </a:r>
            <a:r>
              <a:rPr lang="en-GB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During the writing process, you may have found a better way to explain/argue something – so the old explanation is obsolete.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269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Presentation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Does the article look </a:t>
            </a:r>
            <a:r>
              <a:rPr lang="en-GB" b="1" dirty="0" smtClean="0"/>
              <a:t>pleasing to the eye</a:t>
            </a:r>
            <a:r>
              <a:rPr lang="en-GB" dirty="0" smtClean="0"/>
              <a:t>? E.g. CV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Is it </a:t>
            </a:r>
            <a:r>
              <a:rPr lang="en-GB" b="1" dirty="0" smtClean="0"/>
              <a:t>easy to navigate</a:t>
            </a:r>
            <a:r>
              <a:rPr lang="en-GB" dirty="0"/>
              <a:t>?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</a:t>
            </a:r>
            <a:r>
              <a:rPr lang="en-GB" dirty="0" smtClean="0"/>
              <a:t>oes every reader need to read every sentence in order?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Will you use </a:t>
            </a:r>
            <a:r>
              <a:rPr lang="en-GB" b="1" dirty="0" smtClean="0"/>
              <a:t>tables, text, graphs, bullet points, pie charts</a:t>
            </a:r>
            <a:r>
              <a:rPr lang="en-GB" dirty="0" smtClean="0"/>
              <a:t>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137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0" y="339502"/>
            <a:ext cx="9119350" cy="5129634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R. WOODWARD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3E1A-E781-4F54-81C1-24C594FA54A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16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This lecture is </a:t>
            </a:r>
            <a:r>
              <a:rPr lang="en-GB" b="1" dirty="0" smtClean="0"/>
              <a:t>not</a:t>
            </a:r>
            <a:r>
              <a:rPr lang="en-GB" dirty="0" smtClean="0"/>
              <a:t> an overview of </a:t>
            </a:r>
            <a:r>
              <a:rPr lang="en-GB" b="1" dirty="0" smtClean="0"/>
              <a:t>grammar</a:t>
            </a:r>
            <a:r>
              <a:rPr lang="en-GB" dirty="0" smtClean="0"/>
              <a:t> and </a:t>
            </a:r>
            <a:r>
              <a:rPr lang="en-GB" b="1" dirty="0" smtClean="0"/>
              <a:t>punctuation</a:t>
            </a:r>
            <a:r>
              <a:rPr lang="en-GB" dirty="0" smtClean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It is just some </a:t>
            </a:r>
            <a:r>
              <a:rPr lang="en-GB" b="1" dirty="0" smtClean="0"/>
              <a:t>ideas</a:t>
            </a:r>
            <a:r>
              <a:rPr lang="en-GB" dirty="0" smtClean="0"/>
              <a:t> to get you </a:t>
            </a:r>
            <a:r>
              <a:rPr lang="en-GB" b="1" dirty="0" smtClean="0"/>
              <a:t>thinking</a:t>
            </a:r>
            <a:r>
              <a:rPr lang="en-GB" dirty="0" smtClean="0"/>
              <a:t> about writing.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You may even start to </a:t>
            </a:r>
            <a:r>
              <a:rPr lang="en-GB" b="1" dirty="0" smtClean="0"/>
              <a:t>ENJOY</a:t>
            </a:r>
            <a:r>
              <a:rPr lang="en-GB" dirty="0" smtClean="0"/>
              <a:t> writing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</a:p>
          <a:p>
            <a:pPr marL="342900" indent="-342900">
              <a:buFont typeface="+mj-lt"/>
              <a:buAutoNum type="arabicPeriod"/>
            </a:pPr>
            <a:endParaRPr lang="en-GB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sym typeface="Wingdings" panose="05000000000000000000" pitchFamily="2" charset="2"/>
              </a:rPr>
              <a:t>Writing styles change – we have moved on from the Victorians. </a:t>
            </a:r>
          </a:p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24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Communication	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Writing is about </a:t>
            </a:r>
            <a:r>
              <a:rPr lang="en-GB" b="1" dirty="0"/>
              <a:t>communication</a:t>
            </a:r>
            <a:r>
              <a:rPr lang="en-GB" dirty="0"/>
              <a:t>. </a:t>
            </a:r>
          </a:p>
          <a:p>
            <a:pPr marL="342900" lvl="0" indent="-34290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I</a:t>
            </a:r>
            <a:r>
              <a:rPr lang="en-GB" dirty="0" smtClean="0"/>
              <a:t>t </a:t>
            </a:r>
            <a:r>
              <a:rPr lang="en-GB" dirty="0"/>
              <a:t>is about telling someone something </a:t>
            </a:r>
            <a:r>
              <a:rPr lang="en-GB" b="1" dirty="0"/>
              <a:t>they do not know </a:t>
            </a:r>
            <a:r>
              <a:rPr lang="en-GB" dirty="0"/>
              <a:t>about, about something </a:t>
            </a:r>
            <a:r>
              <a:rPr lang="en-GB" b="1" dirty="0"/>
              <a:t>you do </a:t>
            </a:r>
            <a:r>
              <a:rPr lang="en-GB" b="1" dirty="0" smtClean="0"/>
              <a:t>know</a:t>
            </a:r>
            <a:r>
              <a:rPr lang="en-GB" dirty="0" smtClean="0"/>
              <a:t>. </a:t>
            </a:r>
          </a:p>
          <a:p>
            <a:pPr marL="342900" lvl="0" indent="-342900">
              <a:spcBef>
                <a:spcPts val="0"/>
              </a:spcBef>
              <a:buFont typeface="+mj-lt"/>
              <a:buAutoNum type="arabicPeriod"/>
            </a:pPr>
            <a:r>
              <a:rPr lang="en-GB" dirty="0" smtClean="0"/>
              <a:t>It is </a:t>
            </a:r>
            <a:r>
              <a:rPr lang="en-GB" b="1" dirty="0" smtClean="0"/>
              <a:t>difficult</a:t>
            </a:r>
            <a:r>
              <a:rPr lang="en-GB" dirty="0" smtClean="0"/>
              <a:t> because you need to assume what the other person already knows and does not know (how do you know that???) – so it is a delicate balancing act.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dirty="0" smtClean="0"/>
              <a:t>Communication (at the level we are talking about) is a </a:t>
            </a:r>
            <a:r>
              <a:rPr lang="en-GB" b="1" dirty="0" smtClean="0"/>
              <a:t>uniquely</a:t>
            </a:r>
            <a:r>
              <a:rPr lang="en-GB" dirty="0" smtClean="0"/>
              <a:t> </a:t>
            </a:r>
            <a:r>
              <a:rPr lang="en-GB" b="1" dirty="0" smtClean="0"/>
              <a:t>human</a:t>
            </a:r>
            <a:r>
              <a:rPr lang="en-GB" dirty="0" smtClean="0"/>
              <a:t> activity. </a:t>
            </a:r>
          </a:p>
          <a:p>
            <a:pPr marL="342900" lvl="0" indent="-342900">
              <a:spcBef>
                <a:spcPts val="0"/>
              </a:spcBef>
              <a:buFont typeface="+mj-lt"/>
              <a:buAutoNum type="arabicPeriod"/>
            </a:pPr>
            <a:r>
              <a:rPr lang="en-GB" dirty="0" smtClean="0"/>
              <a:t>Writing and speaking are </a:t>
            </a:r>
            <a:r>
              <a:rPr lang="en-GB" b="1" dirty="0" smtClean="0"/>
              <a:t>different</a:t>
            </a:r>
            <a:r>
              <a:rPr lang="en-GB" dirty="0" smtClean="0"/>
              <a:t>, but there are similarities. 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Know your audience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What do you </a:t>
            </a:r>
            <a:r>
              <a:rPr lang="en-GB" b="1" dirty="0" smtClean="0"/>
              <a:t>expect</a:t>
            </a:r>
            <a:r>
              <a:rPr lang="en-GB" dirty="0" smtClean="0"/>
              <a:t> them to know?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For technical writing, you could think of </a:t>
            </a:r>
            <a:r>
              <a:rPr lang="en-GB" b="1" dirty="0" smtClean="0"/>
              <a:t>3 levels of audience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1/ non-technical, 2/ undergraduate (technically literate), 3/ an expert.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A mistake with writing is </a:t>
            </a:r>
            <a:r>
              <a:rPr lang="en-GB" b="1" dirty="0" smtClean="0"/>
              <a:t>assuming the audience know too much</a:t>
            </a:r>
            <a:r>
              <a:rPr lang="en-GB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How often have you read something – and thought this was </a:t>
            </a:r>
            <a:r>
              <a:rPr lang="en-GB" b="1" dirty="0" smtClean="0"/>
              <a:t>too easy to understand</a:t>
            </a:r>
            <a:r>
              <a:rPr lang="en-GB" dirty="0" smtClean="0"/>
              <a:t>. Or a seminar which was too easy to understand. 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42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Slang, Idioms, </a:t>
            </a:r>
            <a:r>
              <a:rPr lang="en-GB" dirty="0" smtClean="0"/>
              <a:t>Colloquialisms.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Is slang acceptable?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“</a:t>
            </a:r>
            <a:r>
              <a:rPr lang="en-GB" b="1" dirty="0" smtClean="0"/>
              <a:t>as the crow flies</a:t>
            </a:r>
            <a:r>
              <a:rPr lang="en-GB" dirty="0" smtClean="0"/>
              <a:t>” means </a:t>
            </a:r>
            <a:r>
              <a:rPr lang="en-GB" b="1" dirty="0" smtClean="0"/>
              <a:t>the direct route </a:t>
            </a:r>
            <a:r>
              <a:rPr lang="en-GB" dirty="0" smtClean="0"/>
              <a:t>– but would this mean much to </a:t>
            </a:r>
            <a:r>
              <a:rPr lang="en-GB" dirty="0"/>
              <a:t>a person from </a:t>
            </a:r>
            <a:r>
              <a:rPr lang="en-GB" b="1" dirty="0" smtClean="0"/>
              <a:t>Kazakhstan</a:t>
            </a:r>
            <a:r>
              <a:rPr lang="en-GB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“Actions speak louder than words” – means actually do it rather than just say it, or demonstration is better than explaining it.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20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GB" dirty="0" smtClean="0"/>
              <a:t>Preparation – prepare for a deadline</a:t>
            </a:r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buFont typeface="+mj-lt"/>
              <a:buAutoNum type="arabicPeriod"/>
            </a:pPr>
            <a:r>
              <a:rPr lang="en-GB" dirty="0" smtClean="0"/>
              <a:t>Deadlines are good: </a:t>
            </a:r>
            <a:r>
              <a:rPr lang="en-GB" b="1" dirty="0" smtClean="0"/>
              <a:t>they make us do stuff. </a:t>
            </a:r>
          </a:p>
          <a:p>
            <a:pPr marL="342900" lvl="0" indent="-342900" rtl="0">
              <a:spcBef>
                <a:spcPts val="0"/>
              </a:spcBef>
              <a:buFont typeface="+mj-lt"/>
              <a:buAutoNum type="arabicPeriod"/>
            </a:pPr>
            <a:r>
              <a:rPr lang="en-GB" dirty="0" smtClean="0"/>
              <a:t>We are late by nature: set early and </a:t>
            </a:r>
            <a:r>
              <a:rPr lang="en-GB" b="1" dirty="0" smtClean="0"/>
              <a:t>intermediate deadlines</a:t>
            </a:r>
            <a:r>
              <a:rPr lang="en-GB" dirty="0" smtClean="0"/>
              <a:t>. </a:t>
            </a:r>
          </a:p>
          <a:p>
            <a:pPr marL="342900" lvl="0" indent="-342900" rtl="0">
              <a:spcBef>
                <a:spcPts val="0"/>
              </a:spcBef>
              <a:buFont typeface="+mj-lt"/>
              <a:buAutoNum type="arabicPeriod"/>
            </a:pPr>
            <a:r>
              <a:rPr lang="en-GB" dirty="0" smtClean="0"/>
              <a:t>Most </a:t>
            </a:r>
            <a:r>
              <a:rPr lang="en-GB" dirty="0"/>
              <a:t>of writing is about </a:t>
            </a:r>
            <a:r>
              <a:rPr lang="en-GB" b="1" dirty="0"/>
              <a:t>preparation</a:t>
            </a:r>
            <a:r>
              <a:rPr lang="en-GB" dirty="0"/>
              <a:t>. </a:t>
            </a:r>
          </a:p>
          <a:p>
            <a:pPr marL="342900" lvl="0" indent="-342900" rtl="0">
              <a:spcBef>
                <a:spcPts val="0"/>
              </a:spcBef>
              <a:buFont typeface="+mj-lt"/>
              <a:buAutoNum type="arabicPeriod"/>
            </a:pPr>
            <a:r>
              <a:rPr lang="en-GB" b="1" dirty="0"/>
              <a:t>clarity</a:t>
            </a:r>
            <a:r>
              <a:rPr lang="en-GB" dirty="0"/>
              <a:t>. </a:t>
            </a:r>
            <a:r>
              <a:rPr lang="en-GB" dirty="0" smtClean="0"/>
              <a:t>being </a:t>
            </a:r>
            <a:r>
              <a:rPr lang="en-GB" b="1" dirty="0" smtClean="0"/>
              <a:t>concise</a:t>
            </a:r>
            <a:r>
              <a:rPr lang="en-GB" dirty="0" smtClean="0"/>
              <a:t>. (think headlines, think sound bites, think tweets)</a:t>
            </a:r>
          </a:p>
          <a:p>
            <a:pPr marL="342900" lvl="0" indent="-342900" rtl="0">
              <a:spcBef>
                <a:spcPts val="0"/>
              </a:spcBef>
              <a:buFont typeface="+mj-lt"/>
              <a:buAutoNum type="arabicPeriod"/>
            </a:pPr>
            <a:r>
              <a:rPr lang="en-GB" dirty="0" smtClean="0"/>
              <a:t>More documents are online – think about </a:t>
            </a:r>
            <a:r>
              <a:rPr lang="en-GB" b="1" dirty="0" smtClean="0"/>
              <a:t>keyword</a:t>
            </a:r>
            <a:r>
              <a:rPr lang="en-GB" dirty="0" smtClean="0"/>
              <a:t> search. </a:t>
            </a:r>
            <a:endParaRPr lang="en-GB" dirty="0"/>
          </a:p>
          <a:p>
            <a:pPr marL="342900" lvl="0" indent="-34290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Writing is about </a:t>
            </a:r>
            <a:r>
              <a:rPr lang="en-GB" b="1" dirty="0" smtClean="0"/>
              <a:t>organizing your thoughts</a:t>
            </a:r>
            <a:r>
              <a:rPr lang="en-GB" dirty="0" smtClean="0"/>
              <a:t>. </a:t>
            </a:r>
            <a:r>
              <a:rPr lang="en-GB" dirty="0" err="1"/>
              <a:t>Buzan</a:t>
            </a:r>
            <a:r>
              <a:rPr lang="en-GB" dirty="0"/>
              <a:t> Mind Maps, Post it notes. plan your writing with </a:t>
            </a:r>
            <a:r>
              <a:rPr lang="en-GB" dirty="0" err="1" smtClean="0"/>
              <a:t>powerpoint</a:t>
            </a:r>
            <a:r>
              <a:rPr lang="en-GB" dirty="0" smtClean="0"/>
              <a:t> (bullet points – not full English sentences)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Organizing thoughts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A </a:t>
            </a:r>
            <a:r>
              <a:rPr lang="en-GB" b="1" dirty="0" smtClean="0"/>
              <a:t>change of medium </a:t>
            </a:r>
            <a:r>
              <a:rPr lang="en-GB" dirty="0" smtClean="0"/>
              <a:t>e.g. verbal to paper, or post it notes to text, can often </a:t>
            </a:r>
            <a:r>
              <a:rPr lang="en-GB" b="1" dirty="0" smtClean="0"/>
              <a:t>trigger a fresh perspective.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A change of medium is an opportunity to reorganize (like moving house). 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T</a:t>
            </a:r>
            <a:r>
              <a:rPr lang="en-GB" b="1" dirty="0" smtClean="0"/>
              <a:t>yping </a:t>
            </a:r>
            <a:r>
              <a:rPr lang="en-GB" dirty="0"/>
              <a:t>at the keyboard is </a:t>
            </a:r>
            <a:r>
              <a:rPr lang="en-GB" b="1" dirty="0"/>
              <a:t>easy </a:t>
            </a:r>
            <a:r>
              <a:rPr lang="en-GB" dirty="0"/>
              <a:t>(purely </a:t>
            </a:r>
            <a:r>
              <a:rPr lang="en-GB" b="1" dirty="0"/>
              <a:t>mechanical</a:t>
            </a:r>
            <a:r>
              <a:rPr lang="en-GB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W</a:t>
            </a:r>
            <a:r>
              <a:rPr lang="en-GB" b="1" dirty="0" smtClean="0"/>
              <a:t>riting </a:t>
            </a:r>
            <a:r>
              <a:rPr lang="en-GB" dirty="0"/>
              <a:t>is about </a:t>
            </a:r>
            <a:r>
              <a:rPr lang="en-GB" b="1" dirty="0"/>
              <a:t>organising your thoughts </a:t>
            </a:r>
            <a:r>
              <a:rPr lang="en-GB" dirty="0"/>
              <a:t>(being </a:t>
            </a:r>
            <a:r>
              <a:rPr lang="en-GB" b="1" dirty="0"/>
              <a:t>creative</a:t>
            </a:r>
            <a:r>
              <a:rPr lang="en-GB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H</a:t>
            </a:r>
            <a:r>
              <a:rPr lang="en-GB" dirty="0" smtClean="0"/>
              <a:t>ave </a:t>
            </a:r>
            <a:r>
              <a:rPr lang="en-GB" dirty="0"/>
              <a:t>you ever </a:t>
            </a:r>
            <a:r>
              <a:rPr lang="en-GB" b="1" dirty="0"/>
              <a:t>lost all your work</a:t>
            </a:r>
            <a:r>
              <a:rPr lang="en-GB" dirty="0"/>
              <a:t>, but I rewriting it a second time is much easier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Y</a:t>
            </a:r>
            <a:r>
              <a:rPr lang="en-GB" dirty="0" smtClean="0"/>
              <a:t>ou </a:t>
            </a:r>
            <a:r>
              <a:rPr lang="en-GB" dirty="0"/>
              <a:t>have had time to organise your thoughts during the first writing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93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GB" dirty="0" smtClean="0"/>
              <a:t>lanning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plan for </a:t>
            </a:r>
          </a:p>
          <a:p>
            <a:r>
              <a:rPr lang="en-GB" dirty="0"/>
              <a:t>	</a:t>
            </a:r>
            <a:r>
              <a:rPr lang="en-GB" dirty="0" smtClean="0"/>
              <a:t>holidays, </a:t>
            </a:r>
          </a:p>
          <a:p>
            <a:r>
              <a:rPr lang="en-GB" dirty="0"/>
              <a:t>	</a:t>
            </a:r>
            <a:r>
              <a:rPr lang="en-GB" dirty="0" smtClean="0"/>
              <a:t>retirement, </a:t>
            </a:r>
            <a:endParaRPr lang="en-GB" dirty="0"/>
          </a:p>
          <a:p>
            <a:r>
              <a:rPr lang="en-GB" dirty="0" smtClean="0"/>
              <a:t>	code, </a:t>
            </a:r>
          </a:p>
          <a:p>
            <a:r>
              <a:rPr lang="en-GB" dirty="0" smtClean="0"/>
              <a:t>We also need to plan our writing. </a:t>
            </a:r>
          </a:p>
          <a:p>
            <a:r>
              <a:rPr lang="en-GB" dirty="0">
                <a:hlinkClick r:id="rId2"/>
              </a:rPr>
              <a:t>https://en.wikipedia.org/wiki/7_Ps_(military_adage</a:t>
            </a:r>
            <a:r>
              <a:rPr lang="en-GB" dirty="0" smtClean="0">
                <a:hlinkClick r:id="rId2"/>
              </a:rPr>
              <a:t>)</a:t>
            </a:r>
            <a:endParaRPr lang="en-GB" dirty="0" smtClean="0"/>
          </a:p>
          <a:p>
            <a:r>
              <a:rPr lang="en-GB" b="1" dirty="0"/>
              <a:t>Prior Planning Prevents </a:t>
            </a:r>
            <a:r>
              <a:rPr lang="en-GB" b="1" dirty="0" smtClean="0"/>
              <a:t>Poor </a:t>
            </a:r>
            <a:r>
              <a:rPr lang="en-GB" b="1" dirty="0"/>
              <a:t>Performance</a:t>
            </a:r>
            <a:endParaRPr lang="en-GB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72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9502"/>
            <a:ext cx="8520599" cy="572699"/>
          </a:xfrm>
        </p:spPr>
        <p:txBody>
          <a:bodyPr/>
          <a:lstStyle/>
          <a:p>
            <a:r>
              <a:rPr lang="en-GB" dirty="0" smtClean="0"/>
              <a:t>Dragon’s Den – Elevator Pitch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987574"/>
            <a:ext cx="8520599" cy="3416400"/>
          </a:xfrm>
        </p:spPr>
        <p:txBody>
          <a:bodyPr/>
          <a:lstStyle/>
          <a:p>
            <a:r>
              <a:rPr lang="en-GB" dirty="0" smtClean="0"/>
              <a:t>You have </a:t>
            </a:r>
            <a:r>
              <a:rPr lang="en-GB" b="1" dirty="0" smtClean="0"/>
              <a:t>2 minutes </a:t>
            </a:r>
            <a:r>
              <a:rPr lang="en-GB" dirty="0" smtClean="0"/>
              <a:t>to pitch an idea to The Dragons.</a:t>
            </a:r>
          </a:p>
          <a:p>
            <a:r>
              <a:rPr lang="en-GB" dirty="0" smtClean="0"/>
              <a:t>You have to </a:t>
            </a:r>
            <a:r>
              <a:rPr lang="en-GB" b="1" dirty="0" smtClean="0"/>
              <a:t>convince them </a:t>
            </a:r>
            <a:r>
              <a:rPr lang="en-GB" dirty="0" smtClean="0"/>
              <a:t>that your business idea it worth investing in!</a:t>
            </a:r>
          </a:p>
          <a:p>
            <a:r>
              <a:rPr lang="en-GB" dirty="0" smtClean="0"/>
              <a:t>You need to say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	</a:t>
            </a:r>
            <a:r>
              <a:rPr lang="en-GB" b="1" dirty="0" smtClean="0"/>
              <a:t>what </a:t>
            </a:r>
            <a:r>
              <a:rPr lang="en-GB" dirty="0" smtClean="0"/>
              <a:t>your business does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	</a:t>
            </a:r>
            <a:r>
              <a:rPr lang="en-GB" dirty="0" smtClean="0"/>
              <a:t>what the </a:t>
            </a:r>
            <a:r>
              <a:rPr lang="en-GB" b="1" dirty="0" smtClean="0"/>
              <a:t>other players </a:t>
            </a:r>
            <a:r>
              <a:rPr lang="en-GB" dirty="0" smtClean="0"/>
              <a:t>in the market are doing (the context)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	</a:t>
            </a:r>
            <a:r>
              <a:rPr lang="en-GB" b="1" dirty="0" smtClean="0"/>
              <a:t>why </a:t>
            </a:r>
            <a:r>
              <a:rPr lang="en-GB" dirty="0" smtClean="0"/>
              <a:t>you need the money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	</a:t>
            </a:r>
            <a:r>
              <a:rPr lang="en-GB" b="1" dirty="0" smtClean="0"/>
              <a:t>what is in it for them</a:t>
            </a:r>
          </a:p>
          <a:p>
            <a:r>
              <a:rPr lang="en-GB" dirty="0" smtClean="0"/>
              <a:t>The businessman thinks about the business </a:t>
            </a:r>
            <a:r>
              <a:rPr lang="en-GB" b="1" dirty="0" smtClean="0"/>
              <a:t>from the investors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3668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1315</Words>
  <Application>Microsoft Office PowerPoint</Application>
  <PresentationFormat>On-screen Show (16:9)</PresentationFormat>
  <Paragraphs>133</Paragraphs>
  <Slides>19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simple-light-2</vt:lpstr>
      <vt:lpstr>Writing (part a)</vt:lpstr>
      <vt:lpstr>Aim</vt:lpstr>
      <vt:lpstr>Communication </vt:lpstr>
      <vt:lpstr>Know your audience </vt:lpstr>
      <vt:lpstr>Slang, Idioms, Colloquialisms. </vt:lpstr>
      <vt:lpstr>Preparation – prepare for a deadline</vt:lpstr>
      <vt:lpstr>Organizing thoughts</vt:lpstr>
      <vt:lpstr>Planning</vt:lpstr>
      <vt:lpstr>Dragon’s Den – Elevator Pitch</vt:lpstr>
      <vt:lpstr>Formula – what is the structure</vt:lpstr>
      <vt:lpstr>3 distinct stages to writing (avoids procrastination)</vt:lpstr>
      <vt:lpstr>Easily Confused Words – check them…..</vt:lpstr>
      <vt:lpstr>Critical Thinking </vt:lpstr>
      <vt:lpstr>Tenses</vt:lpstr>
      <vt:lpstr>Feedback – is like market research</vt:lpstr>
      <vt:lpstr>Communication Errors/Mistranslations</vt:lpstr>
      <vt:lpstr>Editing</vt:lpstr>
      <vt:lpstr>Presentation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</dc:title>
  <dc:creator>John R Woodward</dc:creator>
  <cp:lastModifiedBy>John R Woodward</cp:lastModifiedBy>
  <cp:revision>43</cp:revision>
  <cp:lastPrinted>2016-02-29T10:51:48Z</cp:lastPrinted>
  <dcterms:modified xsi:type="dcterms:W3CDTF">2017-01-18T16:04:21Z</dcterms:modified>
</cp:coreProperties>
</file>