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3" r:id="rId3"/>
    <p:sldId id="276" r:id="rId4"/>
    <p:sldId id="269" r:id="rId5"/>
    <p:sldId id="274" r:id="rId6"/>
    <p:sldId id="275" r:id="rId7"/>
    <p:sldId id="286" r:id="rId8"/>
    <p:sldId id="270" r:id="rId9"/>
    <p:sldId id="273" r:id="rId10"/>
    <p:sldId id="292" r:id="rId11"/>
    <p:sldId id="278" r:id="rId12"/>
    <p:sldId id="280" r:id="rId13"/>
    <p:sldId id="281" r:id="rId14"/>
    <p:sldId id="290" r:id="rId15"/>
    <p:sldId id="295" r:id="rId16"/>
    <p:sldId id="291" r:id="rId17"/>
    <p:sldId id="279" r:id="rId18"/>
    <p:sldId id="271" r:id="rId19"/>
    <p:sldId id="293" r:id="rId20"/>
  </p:sldIdLst>
  <p:sldSz cx="9144000" cy="5143500" type="screen16x9"/>
  <p:notesSz cx="9906000" cy="6794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55" d="100"/>
          <a:sy n="155" d="100"/>
        </p:scale>
        <p:origin x="-168" y="-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11109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08C92-4193-4F6A-80E6-DC894468D981}" type="datetimeFigureOut">
              <a:rPr lang="en-GB" smtClean="0"/>
              <a:t>18/01/2017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3596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11109" y="6453596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00E1D-6ADE-41EB-BAF3-6434FACEA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307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09588"/>
            <a:ext cx="4530725" cy="25479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90602" y="3227388"/>
            <a:ext cx="7924799" cy="3057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38797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09588"/>
            <a:ext cx="4530725" cy="25479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990602" y="3227388"/>
            <a:ext cx="7924799" cy="30575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JOHN R. WOODWARD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3E1A-E781-4F54-81C1-24C594FA54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17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glish.stackexchange.com/" TargetMode="External"/><Relationship Id="rId2" Type="http://schemas.openxmlformats.org/officeDocument/2006/relationships/hyperlink" Target="http://www.bbc.co.uk/skillswise/topic/punctua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ersonal.strath.ac.uk/d.j.higham/tips.pdf" TargetMode="External"/><Relationship Id="rId2" Type="http://schemas.openxmlformats.org/officeDocument/2006/relationships/hyperlink" Target="http://personal.strath.ac.uk/d.j.higham/tips.html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://mri.beckman.uiuc.edu/resources/writing_tips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JG698U2Mv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Writing (part b)</a:t>
            </a:r>
            <a:endParaRPr lang="en-GB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John R. Woodward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That, Which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That</a:t>
            </a:r>
            <a:r>
              <a:rPr lang="en-GB" dirty="0"/>
              <a:t> is the </a:t>
            </a:r>
            <a:r>
              <a:rPr lang="en-GB" b="1" dirty="0"/>
              <a:t>defining</a:t>
            </a:r>
            <a:r>
              <a:rPr lang="en-GB" dirty="0"/>
              <a:t>, or restrictive </a:t>
            </a:r>
            <a:r>
              <a:rPr lang="en-GB" dirty="0" smtClean="0"/>
              <a:t>pronoun.</a:t>
            </a:r>
          </a:p>
          <a:p>
            <a:r>
              <a:rPr lang="en-GB" dirty="0" smtClean="0"/>
              <a:t>The </a:t>
            </a:r>
            <a:r>
              <a:rPr lang="en-GB" dirty="0"/>
              <a:t>lawn mower that is broken is in the garage</a:t>
            </a:r>
            <a:r>
              <a:rPr lang="en-GB" dirty="0" smtClean="0"/>
              <a:t>.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(Tells </a:t>
            </a:r>
            <a:r>
              <a:rPr lang="en-GB" dirty="0"/>
              <a:t>me which </a:t>
            </a:r>
            <a:r>
              <a:rPr lang="en-GB" dirty="0" smtClean="0"/>
              <a:t>one)</a:t>
            </a:r>
          </a:p>
          <a:p>
            <a:endParaRPr lang="en-GB" dirty="0"/>
          </a:p>
          <a:p>
            <a:r>
              <a:rPr lang="en-GB" b="1" dirty="0"/>
              <a:t>Which</a:t>
            </a:r>
            <a:r>
              <a:rPr lang="en-GB" dirty="0"/>
              <a:t> is </a:t>
            </a:r>
            <a:r>
              <a:rPr lang="en-GB" b="1" dirty="0"/>
              <a:t>non-defining</a:t>
            </a:r>
            <a:r>
              <a:rPr lang="en-GB" dirty="0"/>
              <a:t>, or </a:t>
            </a:r>
            <a:r>
              <a:rPr lang="en-GB" dirty="0" smtClean="0"/>
              <a:t>non-restrictive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lawn mower which is broken is in the </a:t>
            </a:r>
            <a:r>
              <a:rPr lang="en-GB" dirty="0" smtClean="0"/>
              <a:t>garage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(adds </a:t>
            </a:r>
            <a:r>
              <a:rPr lang="en-GB" dirty="0"/>
              <a:t>a fact about the only lawn mower in </a:t>
            </a:r>
            <a:r>
              <a:rPr lang="en-GB" dirty="0" smtClean="0"/>
              <a:t>question)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856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Formula, or Cliché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There is often a “formula” for a style of writing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A </a:t>
            </a:r>
            <a:r>
              <a:rPr lang="en-GB" b="1" dirty="0" smtClean="0"/>
              <a:t>recipe</a:t>
            </a:r>
            <a:r>
              <a:rPr lang="en-GB" dirty="0" smtClean="0"/>
              <a:t> has </a:t>
            </a:r>
            <a:r>
              <a:rPr lang="en-GB" b="1" dirty="0" smtClean="0"/>
              <a:t>ingredients</a:t>
            </a:r>
            <a:r>
              <a:rPr lang="en-GB" dirty="0" smtClean="0"/>
              <a:t> and a </a:t>
            </a:r>
            <a:r>
              <a:rPr lang="en-GB" b="1" dirty="0" smtClean="0"/>
              <a:t>method</a:t>
            </a:r>
            <a:r>
              <a:rPr lang="en-GB" dirty="0" smtClean="0"/>
              <a:t>.(flat pack furniture)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James Bond movie – big opening scene, M, gadgets, girls, car chase, crazy villain, fight scene, martini (</a:t>
            </a:r>
            <a:r>
              <a:rPr lang="en-GB" b="1" dirty="0" smtClean="0"/>
              <a:t>shaken not stirred</a:t>
            </a:r>
            <a:r>
              <a:rPr lang="en-GB" dirty="0" smtClean="0"/>
              <a:t>), card game.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You need to identify any </a:t>
            </a:r>
            <a:r>
              <a:rPr lang="en-GB" b="1" dirty="0" smtClean="0"/>
              <a:t>established formula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e.g. define the </a:t>
            </a:r>
            <a:r>
              <a:rPr lang="en-GB" b="1" dirty="0" smtClean="0"/>
              <a:t>scope</a:t>
            </a:r>
            <a:r>
              <a:rPr lang="en-GB" dirty="0" smtClean="0"/>
              <a:t> of your essay, set out the </a:t>
            </a:r>
            <a:r>
              <a:rPr lang="en-GB" b="1" dirty="0" smtClean="0"/>
              <a:t>questions</a:t>
            </a:r>
            <a:r>
              <a:rPr lang="en-GB" dirty="0" smtClean="0"/>
              <a:t> at the start. 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 smtClean="0"/>
              <a:t>Beginning, middle, end</a:t>
            </a:r>
            <a:r>
              <a:rPr lang="en-GB" dirty="0" smtClean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Copy good style – but do not use clichés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754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SMART – deadlines and intermediate deadlines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</a:t>
            </a:r>
          </a:p>
          <a:p>
            <a:r>
              <a:rPr lang="en-GB" dirty="0"/>
              <a:t>Measurable</a:t>
            </a:r>
          </a:p>
          <a:p>
            <a:r>
              <a:rPr lang="en-GB" dirty="0"/>
              <a:t>Achievable</a:t>
            </a:r>
          </a:p>
          <a:p>
            <a:r>
              <a:rPr lang="en-GB" dirty="0"/>
              <a:t>Relevant</a:t>
            </a:r>
          </a:p>
          <a:p>
            <a:r>
              <a:rPr lang="en-GB" dirty="0"/>
              <a:t>Time-bound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239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to go next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Books: Gwynne’s </a:t>
            </a:r>
            <a:r>
              <a:rPr lang="en-GB" dirty="0" smtClean="0"/>
              <a:t>grammar,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or </a:t>
            </a:r>
            <a:r>
              <a:rPr lang="en-GB" dirty="0"/>
              <a:t>COBUILD English Grammar (Collins COBUILD Grammar) 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Website: </a:t>
            </a:r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www.bbc.co.uk/skillswise/topic/punctuation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Forums: </a:t>
            </a:r>
            <a:r>
              <a:rPr lang="en-GB" dirty="0">
                <a:hlinkClick r:id="rId3"/>
              </a:rPr>
              <a:t>http://english.stackexchange.com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b="1" dirty="0" smtClean="0"/>
              <a:t>Writing changes – languages change – vocabulary changes. (train spotter = nerd)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145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101 writing tips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http://personal.strath.ac.uk/d.j.higham/tips.html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http://personal.strath.ac.uk/d.j.higham/tips.pdf</a:t>
            </a:r>
            <a:endParaRPr lang="en-GB" dirty="0" smtClean="0"/>
          </a:p>
          <a:p>
            <a:r>
              <a:rPr lang="en-GB" dirty="0" smtClean="0">
                <a:hlinkClick r:id="rId4"/>
              </a:rPr>
              <a:t>http://mri.beckman.uiuc.edu/resources/writing_tips.pdf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JOHN R. WOODWARD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3E1A-E781-4F54-81C1-24C594FA54A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593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Personal Preferences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You need a </a:t>
            </a:r>
            <a:r>
              <a:rPr lang="en-GB" b="1" dirty="0" smtClean="0"/>
              <a:t>place</a:t>
            </a:r>
            <a:r>
              <a:rPr lang="en-GB" dirty="0" smtClean="0"/>
              <a:t> to write – too hot/cold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Too </a:t>
            </a:r>
            <a:r>
              <a:rPr lang="en-GB" b="1" dirty="0" smtClean="0"/>
              <a:t>noisy</a:t>
            </a:r>
            <a:r>
              <a:rPr lang="en-GB" dirty="0" smtClean="0"/>
              <a:t>. With friends? Late at night, early in the morning.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With music. In </a:t>
            </a:r>
            <a:r>
              <a:rPr lang="en-GB" b="1" dirty="0" smtClean="0"/>
              <a:t>silence</a:t>
            </a:r>
            <a:r>
              <a:rPr lang="en-GB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 smtClean="0"/>
              <a:t>Writers’ block </a:t>
            </a:r>
            <a:r>
              <a:rPr lang="en-GB" dirty="0" smtClean="0"/>
              <a:t>– go for a walk/swim/ change of scene.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Find out what works for you, and what does not work.  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JOHN R. WOODWARD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3E1A-E781-4F54-81C1-24C594FA54A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860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apology in a news paper.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“Although the Lib Dems have slipped from the public eye in recent months, we should have managed to spell his name correctly. It is, of course, Tim </a:t>
            </a:r>
            <a:r>
              <a:rPr lang="en-GB" i="1" dirty="0" err="1"/>
              <a:t>Farron</a:t>
            </a:r>
            <a:r>
              <a:rPr lang="en-GB" i="1" dirty="0"/>
              <a:t>, not Fallon. We apologise to Mr </a:t>
            </a:r>
            <a:r>
              <a:rPr lang="en-GB" i="1" dirty="0" err="1"/>
              <a:t>Farron</a:t>
            </a:r>
            <a:r>
              <a:rPr lang="en-GB" i="1" dirty="0"/>
              <a:t> and our Lib Dem reader.”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JOHN R. WOODWARD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3E1A-E781-4F54-81C1-24C594FA54A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418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You will start to enjoy writing….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Writing can be </a:t>
            </a:r>
            <a:r>
              <a:rPr lang="en-GB" b="1" dirty="0" smtClean="0"/>
              <a:t>daunting</a:t>
            </a:r>
            <a:r>
              <a:rPr lang="en-GB" dirty="0" smtClean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Writing is </a:t>
            </a:r>
            <a:r>
              <a:rPr lang="en-GB" b="1" dirty="0" smtClean="0"/>
              <a:t>subjective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Writing is a </a:t>
            </a:r>
            <a:r>
              <a:rPr lang="en-GB" b="1" dirty="0" smtClean="0"/>
              <a:t>life skill.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You will almost certainly have to do it </a:t>
            </a:r>
            <a:r>
              <a:rPr lang="en-GB" b="1" dirty="0" smtClean="0"/>
              <a:t>as part of your job</a:t>
            </a:r>
            <a:r>
              <a:rPr lang="en-GB" dirty="0" smtClean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You will </a:t>
            </a:r>
            <a:r>
              <a:rPr lang="en-GB" b="1" dirty="0" smtClean="0"/>
              <a:t>get better with practice</a:t>
            </a:r>
            <a:r>
              <a:rPr lang="en-GB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Use a </a:t>
            </a:r>
            <a:r>
              <a:rPr lang="en-GB" b="1" dirty="0" smtClean="0"/>
              <a:t>dictionary</a:t>
            </a:r>
            <a:r>
              <a:rPr lang="en-GB" dirty="0" smtClean="0"/>
              <a:t>, use a </a:t>
            </a:r>
            <a:r>
              <a:rPr lang="en-GB" b="1" dirty="0" smtClean="0"/>
              <a:t>thesaurus</a:t>
            </a:r>
            <a:r>
              <a:rPr lang="en-GB" dirty="0" smtClean="0"/>
              <a:t>, use a word processor with a spell checker. 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It is not what you say, but the way you say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052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May/be any/way no/body</a:t>
            </a:r>
          </a:p>
          <a:p>
            <a:r>
              <a:rPr lang="en-GB" dirty="0" smtClean="0"/>
              <a:t>See my emails and notes from courses. </a:t>
            </a:r>
          </a:p>
          <a:p>
            <a:r>
              <a:rPr lang="en-GB" dirty="0" smtClean="0"/>
              <a:t>label:00-writing-retreat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944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Market Research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Advertisers do their market research – they test their “product” on a small number of people</a:t>
            </a:r>
          </a:p>
          <a:p>
            <a:r>
              <a:rPr lang="en-GB" dirty="0" smtClean="0"/>
              <a:t>You should do the same with your writing. </a:t>
            </a:r>
          </a:p>
          <a:p>
            <a:r>
              <a:rPr lang="en-GB" dirty="0" smtClean="0"/>
              <a:t>Take notice of feedback. </a:t>
            </a:r>
          </a:p>
          <a:p>
            <a:r>
              <a:rPr lang="en-GB" dirty="0" smtClean="0"/>
              <a:t>Most people overestimate what the audience knows. Have you ever been to a lecture/seminar which was too easy to understand – most are too difficult.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15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Punctuation (ad hoc, et al</a:t>
            </a:r>
            <a:r>
              <a:rPr lang="en-GB" dirty="0" smtClean="0"/>
              <a:t>., </a:t>
            </a:r>
            <a:r>
              <a:rPr lang="en-GB" dirty="0"/>
              <a:t>1980s, </a:t>
            </a:r>
            <a:r>
              <a:rPr lang="en-GB" dirty="0" smtClean="0"/>
              <a:t>1980’s</a:t>
            </a:r>
            <a:r>
              <a:rPr lang="en-GB" dirty="0"/>
              <a:t>, </a:t>
            </a:r>
            <a:r>
              <a:rPr lang="en-GB" dirty="0" smtClean="0"/>
              <a:t>1980s’)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Print your document out </a:t>
            </a:r>
            <a:r>
              <a:rPr lang="en-GB" b="1" dirty="0" smtClean="0"/>
              <a:t>ON PAPER </a:t>
            </a:r>
            <a:r>
              <a:rPr lang="en-GB" dirty="0" smtClean="0"/>
              <a:t>and read it carefully. 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 smtClean="0"/>
              <a:t>Read it out loud </a:t>
            </a:r>
            <a:r>
              <a:rPr lang="en-GB" dirty="0" smtClean="0"/>
              <a:t>– why? (“,” means a small pause for breath, some people read “out loud in their heads”)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After many reads – you start to get “</a:t>
            </a:r>
            <a:r>
              <a:rPr lang="en-GB" b="1" dirty="0" smtClean="0"/>
              <a:t>snow blindness</a:t>
            </a:r>
            <a:r>
              <a:rPr lang="en-GB" dirty="0" smtClean="0"/>
              <a:t>”, (it is just like listening to your favourite </a:t>
            </a:r>
            <a:r>
              <a:rPr lang="en-GB" b="1" dirty="0" smtClean="0"/>
              <a:t>CD 100 times</a:t>
            </a:r>
            <a:r>
              <a:rPr lang="en-GB" dirty="0" smtClean="0"/>
              <a:t>, and you can </a:t>
            </a:r>
            <a:r>
              <a:rPr lang="en-GB" b="1" dirty="0" smtClean="0"/>
              <a:t>start to hear the next track play </a:t>
            </a:r>
            <a:r>
              <a:rPr lang="en-GB" dirty="0" smtClean="0"/>
              <a:t>as soon as the current stops  - your brain is predicting what comes next)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So, </a:t>
            </a:r>
            <a:r>
              <a:rPr lang="en-GB" b="1" dirty="0" smtClean="0"/>
              <a:t>take a rest </a:t>
            </a:r>
            <a:r>
              <a:rPr lang="en-GB" dirty="0" smtClean="0"/>
              <a:t>or get someone else to read it. 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 smtClean="0"/>
              <a:t>Change </a:t>
            </a:r>
            <a:r>
              <a:rPr lang="en-GB" dirty="0" smtClean="0"/>
              <a:t>the </a:t>
            </a:r>
            <a:r>
              <a:rPr lang="en-GB" b="1" dirty="0" smtClean="0"/>
              <a:t>font </a:t>
            </a:r>
            <a:r>
              <a:rPr lang="en-GB" dirty="0" smtClean="0"/>
              <a:t>and the </a:t>
            </a:r>
            <a:r>
              <a:rPr lang="en-GB" b="1" dirty="0" smtClean="0"/>
              <a:t>SIZE</a:t>
            </a:r>
            <a:r>
              <a:rPr lang="en-GB" dirty="0" smtClean="0"/>
              <a:t>, the human eye looks for patterns.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selective attention </a:t>
            </a:r>
            <a:r>
              <a:rPr lang="en-GB" dirty="0" smtClean="0"/>
              <a:t>test </a:t>
            </a: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://www.youtube.com/watch?v=vJG698U2Mvo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852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832300" cy="572699"/>
          </a:xfrm>
        </p:spPr>
        <p:txBody>
          <a:bodyPr/>
          <a:lstStyle/>
          <a:p>
            <a:r>
              <a:rPr lang="en-GB" dirty="0" smtClean="0"/>
              <a:t>Deconstruct a sentence – do not make long sentences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Look at a sentence.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 smtClean="0"/>
              <a:t>Take it apart </a:t>
            </a:r>
            <a:r>
              <a:rPr lang="en-GB" dirty="0" smtClean="0"/>
              <a:t>(can you remove anything).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Can you </a:t>
            </a:r>
            <a:r>
              <a:rPr lang="en-GB" b="1" dirty="0" smtClean="0"/>
              <a:t>make it simpler</a:t>
            </a:r>
            <a:r>
              <a:rPr lang="en-GB" dirty="0" smtClean="0"/>
              <a:t>. How long should a sentence be? </a:t>
            </a:r>
          </a:p>
          <a:p>
            <a:pPr marL="342900" indent="-342900">
              <a:buFont typeface="+mj-lt"/>
              <a:buAutoNum type="arabicPeriod"/>
            </a:pPr>
            <a:r>
              <a:rPr lang="en-GB" i="1" dirty="0" smtClean="0"/>
              <a:t>Is it clear who is doing what, to whom or what, with what, and where.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John hit the nail with a hammer in the shed. 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John hit the nail </a:t>
            </a:r>
            <a:r>
              <a:rPr lang="en-GB" dirty="0" smtClean="0"/>
              <a:t>in </a:t>
            </a:r>
            <a:r>
              <a:rPr lang="en-GB" dirty="0"/>
              <a:t>the shed</a:t>
            </a:r>
            <a:r>
              <a:rPr lang="en-GB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John hit the nail with a </a:t>
            </a:r>
            <a:r>
              <a:rPr lang="en-GB" dirty="0" smtClean="0"/>
              <a:t>hammer.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72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Clarity – do not be ambiguous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59582"/>
            <a:ext cx="8520599" cy="3416400"/>
          </a:xfrm>
        </p:spPr>
        <p:txBody>
          <a:bodyPr/>
          <a:lstStyle/>
          <a:p>
            <a:r>
              <a:rPr lang="en-GB" dirty="0" smtClean="0"/>
              <a:t>“</a:t>
            </a:r>
            <a:r>
              <a:rPr lang="en-GB" b="1" dirty="0" smtClean="0"/>
              <a:t>I saw the doctor</a:t>
            </a:r>
            <a:r>
              <a:rPr lang="en-GB" dirty="0" smtClean="0"/>
              <a:t>” </a:t>
            </a:r>
            <a:r>
              <a:rPr lang="en-GB" dirty="0"/>
              <a:t>Could mean. </a:t>
            </a:r>
            <a:endParaRPr lang="en-GB" dirty="0" smtClean="0"/>
          </a:p>
          <a:p>
            <a:r>
              <a:rPr lang="en-GB" dirty="0" smtClean="0"/>
              <a:t>1/ I went to the surgery for a </a:t>
            </a:r>
            <a:r>
              <a:rPr lang="en-GB" b="1" dirty="0" smtClean="0"/>
              <a:t>medical consultation</a:t>
            </a:r>
            <a:r>
              <a:rPr lang="en-GB" dirty="0" smtClean="0"/>
              <a:t>. </a:t>
            </a:r>
          </a:p>
          <a:p>
            <a:r>
              <a:rPr lang="en-GB" dirty="0" smtClean="0"/>
              <a:t>2/ I could </a:t>
            </a:r>
            <a:r>
              <a:rPr lang="en-GB" b="1" dirty="0" smtClean="0"/>
              <a:t>see him </a:t>
            </a:r>
            <a:r>
              <a:rPr lang="en-GB" dirty="0" smtClean="0"/>
              <a:t>e.g. on the bus on the way to work. </a:t>
            </a:r>
          </a:p>
          <a:p>
            <a:r>
              <a:rPr lang="en-GB" dirty="0" smtClean="0"/>
              <a:t>“</a:t>
            </a:r>
            <a:r>
              <a:rPr lang="en-GB" b="1" dirty="0" smtClean="0"/>
              <a:t>You cannot park your car there</a:t>
            </a:r>
            <a:r>
              <a:rPr lang="en-GB" dirty="0" smtClean="0"/>
              <a:t>” </a:t>
            </a:r>
            <a:r>
              <a:rPr lang="en-GB" dirty="0"/>
              <a:t>Could mean. </a:t>
            </a:r>
            <a:endParaRPr lang="en-GB" dirty="0" smtClean="0"/>
          </a:p>
          <a:p>
            <a:r>
              <a:rPr lang="en-GB" dirty="0" smtClean="0"/>
              <a:t>1/ it is illegal (double yellow line – you will be fined) </a:t>
            </a:r>
          </a:p>
          <a:p>
            <a:r>
              <a:rPr lang="en-GB" dirty="0" smtClean="0"/>
              <a:t>2/ the space is physically too small </a:t>
            </a:r>
          </a:p>
          <a:p>
            <a:r>
              <a:rPr lang="en-GB" dirty="0" smtClean="0"/>
              <a:t>3/ that is my space !!! I saw it first, but you nudged in</a:t>
            </a:r>
          </a:p>
          <a:p>
            <a:r>
              <a:rPr lang="en-GB" dirty="0" smtClean="0"/>
              <a:t>4/ a sign asking “please do not park in front of my gate” (no fine, but immoral)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85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GB" dirty="0" smtClean="0"/>
              <a:t>mbiguous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Mary said Tom broke the window: </a:t>
            </a:r>
            <a:r>
              <a:rPr lang="en-GB" dirty="0" smtClean="0"/>
              <a:t>this can be punctuated different ways. </a:t>
            </a:r>
            <a:endParaRPr lang="en-GB" b="1" dirty="0" smtClean="0"/>
          </a:p>
          <a:p>
            <a:r>
              <a:rPr lang="en-GB" dirty="0"/>
              <a:t>Mary </a:t>
            </a:r>
            <a:r>
              <a:rPr lang="en-GB" dirty="0" smtClean="0"/>
              <a:t>said, “Tom </a:t>
            </a:r>
            <a:r>
              <a:rPr lang="en-GB" dirty="0"/>
              <a:t>broke the </a:t>
            </a:r>
            <a:r>
              <a:rPr lang="en-GB" dirty="0" smtClean="0"/>
              <a:t>window”</a:t>
            </a:r>
          </a:p>
          <a:p>
            <a:r>
              <a:rPr lang="en-GB" dirty="0" smtClean="0"/>
              <a:t>“Mary”, </a:t>
            </a:r>
            <a:r>
              <a:rPr lang="en-GB" dirty="0"/>
              <a:t>said </a:t>
            </a:r>
            <a:r>
              <a:rPr lang="en-GB" dirty="0" smtClean="0"/>
              <a:t>Tom, “broke </a:t>
            </a:r>
            <a:r>
              <a:rPr lang="en-GB" dirty="0"/>
              <a:t>the </a:t>
            </a:r>
            <a:r>
              <a:rPr lang="en-GB" dirty="0" smtClean="0"/>
              <a:t>window”</a:t>
            </a:r>
            <a:endParaRPr lang="en-GB" dirty="0"/>
          </a:p>
          <a:p>
            <a:r>
              <a:rPr lang="en-GB" b="1" dirty="0" smtClean="0"/>
              <a:t>Eats shoots and leaves:</a:t>
            </a:r>
            <a:r>
              <a:rPr lang="en-GB" dirty="0"/>
              <a:t> this can be punctuated different ways</a:t>
            </a:r>
            <a:endParaRPr lang="en-GB" b="1" dirty="0" smtClean="0"/>
          </a:p>
          <a:p>
            <a:r>
              <a:rPr lang="en-GB" dirty="0" smtClean="0"/>
              <a:t>Eats </a:t>
            </a:r>
            <a:r>
              <a:rPr lang="en-GB" dirty="0"/>
              <a:t>shoots and leaves</a:t>
            </a:r>
            <a:r>
              <a:rPr lang="en-GB" dirty="0" smtClean="0"/>
              <a:t>. (description of a panda –bamboo shoots)</a:t>
            </a:r>
          </a:p>
          <a:p>
            <a:r>
              <a:rPr lang="en-GB" dirty="0" smtClean="0"/>
              <a:t>Eats, </a:t>
            </a:r>
            <a:r>
              <a:rPr lang="en-GB" dirty="0"/>
              <a:t>shoots and leaves. (description of a </a:t>
            </a:r>
            <a:r>
              <a:rPr lang="en-GB" dirty="0" smtClean="0"/>
              <a:t>cowboy or gangster)</a:t>
            </a:r>
          </a:p>
          <a:p>
            <a:r>
              <a:rPr lang="en-GB" b="1" dirty="0" smtClean="0"/>
              <a:t>Be explicit, and do not allow incorrect implications. 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528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Quite simply…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Be </a:t>
            </a:r>
            <a:r>
              <a:rPr lang="en-GB" b="1" dirty="0" smtClean="0"/>
              <a:t>objective</a:t>
            </a:r>
          </a:p>
          <a:p>
            <a:r>
              <a:rPr lang="en-GB" dirty="0" smtClean="0"/>
              <a:t>Be </a:t>
            </a:r>
            <a:r>
              <a:rPr lang="en-GB" b="1" dirty="0" smtClean="0"/>
              <a:t>clear</a:t>
            </a:r>
          </a:p>
          <a:p>
            <a:r>
              <a:rPr lang="en-GB" dirty="0"/>
              <a:t>B</a:t>
            </a:r>
            <a:r>
              <a:rPr lang="en-GB" dirty="0" smtClean="0"/>
              <a:t>e </a:t>
            </a:r>
            <a:r>
              <a:rPr lang="en-GB" b="1" dirty="0" smtClean="0"/>
              <a:t>concise</a:t>
            </a:r>
          </a:p>
          <a:p>
            <a:r>
              <a:rPr lang="en-GB" dirty="0" smtClean="0"/>
              <a:t>Be </a:t>
            </a:r>
            <a:r>
              <a:rPr lang="en-GB" b="1" dirty="0" smtClean="0"/>
              <a:t>definite</a:t>
            </a:r>
          </a:p>
          <a:p>
            <a:r>
              <a:rPr lang="en-GB" b="1" dirty="0" smtClean="0"/>
              <a:t>Be as explicit at you can. 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764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 Sentences (Speed Reading)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Write a sentence which is easy to read.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The </a:t>
            </a:r>
            <a:r>
              <a:rPr lang="en-GB" b="1" dirty="0" smtClean="0"/>
              <a:t>unit of writing is the paragraph </a:t>
            </a:r>
            <a:r>
              <a:rPr lang="en-GB" dirty="0" smtClean="0"/>
              <a:t>– make the </a:t>
            </a:r>
            <a:r>
              <a:rPr lang="en-GB" b="1" dirty="0" smtClean="0"/>
              <a:t>first sentence a topic sentence  </a:t>
            </a:r>
            <a:r>
              <a:rPr lang="en-GB" dirty="0" smtClean="0"/>
              <a:t>- introducing the paragraph. Perhaps a summary sentence at the end.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Have a </a:t>
            </a:r>
            <a:r>
              <a:rPr lang="en-GB" b="1" dirty="0" smtClean="0"/>
              <a:t>very clear introduction/abstract  and summary/conclusion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People are </a:t>
            </a:r>
            <a:r>
              <a:rPr lang="en-GB" b="1" dirty="0" smtClean="0"/>
              <a:t>busy</a:t>
            </a:r>
            <a:r>
              <a:rPr lang="en-GB" dirty="0" smtClean="0"/>
              <a:t>, and may not read all the document (or maybe expert enough they do not need to), so reference other sections, so it is clear what is to be read. 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 smtClean="0"/>
              <a:t>Does each paragraph make sense on its own. Each sentence?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The document may not  be read in </a:t>
            </a:r>
            <a:r>
              <a:rPr lang="en-GB" b="1" dirty="0" smtClean="0"/>
              <a:t>a single sitting</a:t>
            </a:r>
            <a:r>
              <a:rPr lang="en-GB" dirty="0" smtClean="0"/>
              <a:t>. 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608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 consistent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If you use “well-behaved” with a hyphen, then don’t later say </a:t>
            </a:r>
            <a:r>
              <a:rPr lang="en-GB" dirty="0"/>
              <a:t>“</a:t>
            </a:r>
            <a:r>
              <a:rPr lang="en-GB" dirty="0" smtClean="0"/>
              <a:t>well behaved”. 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 smtClean="0"/>
              <a:t>Have a definitive file with all these decisions.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This saves you from having to remember all your decisions.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It also helps </a:t>
            </a:r>
            <a:r>
              <a:rPr lang="en-GB" b="1" dirty="0" smtClean="0"/>
              <a:t>in collaborative writing</a:t>
            </a:r>
            <a:r>
              <a:rPr lang="en-GB" dirty="0" smtClean="0"/>
              <a:t>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563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Style, contractions, possessive…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I was told to write “</a:t>
            </a:r>
            <a:r>
              <a:rPr lang="en-GB" b="1" dirty="0" smtClean="0"/>
              <a:t>it is a pen</a:t>
            </a:r>
            <a:r>
              <a:rPr lang="en-GB" dirty="0" smtClean="0"/>
              <a:t>” Not</a:t>
            </a:r>
            <a:r>
              <a:rPr lang="en-GB" dirty="0"/>
              <a:t> </a:t>
            </a:r>
            <a:r>
              <a:rPr lang="en-GB" dirty="0" smtClean="0"/>
              <a:t>“</a:t>
            </a:r>
            <a:r>
              <a:rPr lang="en-GB" b="1" dirty="0" smtClean="0"/>
              <a:t>it’s a pen</a:t>
            </a:r>
            <a:r>
              <a:rPr lang="en-GB" dirty="0" smtClean="0"/>
              <a:t>” Why/why not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Dear John/Sir ,…., yours faithfully/sincerely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: and ; how do you use colon and semi colon?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I was told You cannot start a sentence with “because”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	</a:t>
            </a:r>
            <a:r>
              <a:rPr lang="en-GB" b="1" dirty="0" smtClean="0"/>
              <a:t>because you are worth it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1280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</TotalTime>
  <Words>1134</Words>
  <Application>Microsoft Office PowerPoint</Application>
  <PresentationFormat>On-screen Show (16:9)</PresentationFormat>
  <Paragraphs>136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simple-light-2</vt:lpstr>
      <vt:lpstr>Writing (part b)</vt:lpstr>
      <vt:lpstr>Punctuation (ad hoc, et al., 1980s, 1980’s, 1980s’)</vt:lpstr>
      <vt:lpstr>Deconstruct a sentence – do not make long sentences</vt:lpstr>
      <vt:lpstr>Clarity – do not be ambiguous</vt:lpstr>
      <vt:lpstr>Ambiguous</vt:lpstr>
      <vt:lpstr>Quite simply…</vt:lpstr>
      <vt:lpstr>Topic Sentences (Speed Reading)</vt:lpstr>
      <vt:lpstr>Be consistent</vt:lpstr>
      <vt:lpstr>Style, contractions, possessive…</vt:lpstr>
      <vt:lpstr>That, Which</vt:lpstr>
      <vt:lpstr>Formula, or Cliché</vt:lpstr>
      <vt:lpstr>SMART – deadlines and intermediate deadlines</vt:lpstr>
      <vt:lpstr>Where to go next</vt:lpstr>
      <vt:lpstr>101 writing tips</vt:lpstr>
      <vt:lpstr>Personal Preferences </vt:lpstr>
      <vt:lpstr>An apology in a news paper. </vt:lpstr>
      <vt:lpstr>You will start to enjoy writing….</vt:lpstr>
      <vt:lpstr>notes</vt:lpstr>
      <vt:lpstr>Market Research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</dc:title>
  <dc:creator>John R Woodward</dc:creator>
  <cp:lastModifiedBy>John R Woodward</cp:lastModifiedBy>
  <cp:revision>42</cp:revision>
  <cp:lastPrinted>2016-02-29T10:51:48Z</cp:lastPrinted>
  <dcterms:modified xsi:type="dcterms:W3CDTF">2017-01-18T16:07:36Z</dcterms:modified>
</cp:coreProperties>
</file>