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1" r:id="rId4"/>
    <p:sldId id="290" r:id="rId5"/>
    <p:sldId id="291" r:id="rId6"/>
    <p:sldId id="257" r:id="rId7"/>
    <p:sldId id="262" r:id="rId8"/>
    <p:sldId id="296" r:id="rId9"/>
    <p:sldId id="300" r:id="rId10"/>
    <p:sldId id="264" r:id="rId11"/>
    <p:sldId id="265" r:id="rId12"/>
    <p:sldId id="266" r:id="rId13"/>
    <p:sldId id="258" r:id="rId14"/>
    <p:sldId id="263" r:id="rId15"/>
    <p:sldId id="285" r:id="rId16"/>
    <p:sldId id="284" r:id="rId17"/>
    <p:sldId id="297" r:id="rId18"/>
    <p:sldId id="298" r:id="rId19"/>
    <p:sldId id="287" r:id="rId20"/>
    <p:sldId id="267" r:id="rId21"/>
    <p:sldId id="268" r:id="rId22"/>
    <p:sldId id="269" r:id="rId23"/>
    <p:sldId id="270" r:id="rId24"/>
    <p:sldId id="293" r:id="rId25"/>
    <p:sldId id="276" r:id="rId26"/>
    <p:sldId id="301" r:id="rId27"/>
    <p:sldId id="278" r:id="rId28"/>
    <p:sldId id="302" r:id="rId29"/>
    <p:sldId id="277" r:id="rId30"/>
    <p:sldId id="303" r:id="rId31"/>
    <p:sldId id="294" r:id="rId32"/>
    <p:sldId id="272" r:id="rId33"/>
    <p:sldId id="273" r:id="rId34"/>
    <p:sldId id="295" r:id="rId35"/>
    <p:sldId id="260" r:id="rId36"/>
    <p:sldId id="275" r:id="rId37"/>
    <p:sldId id="299" r:id="rId38"/>
    <p:sldId id="281" r:id="rId39"/>
    <p:sldId id="282" r:id="rId40"/>
    <p:sldId id="286" r:id="rId41"/>
    <p:sldId id="288" r:id="rId42"/>
    <p:sldId id="28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3084" y="-11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8E4-DBBB-4684-B88E-4A623ADD1D6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AFAD-507F-4AB3-8EE3-C34436A5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5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8E4-DBBB-4684-B88E-4A623ADD1D6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AFAD-507F-4AB3-8EE3-C34436A5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516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8E4-DBBB-4684-B88E-4A623ADD1D6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AFAD-507F-4AB3-8EE3-C34436A5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1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8E4-DBBB-4684-B88E-4A623ADD1D6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AFAD-507F-4AB3-8EE3-C34436A5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88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8E4-DBBB-4684-B88E-4A623ADD1D6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AFAD-507F-4AB3-8EE3-C34436A5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730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8E4-DBBB-4684-B88E-4A623ADD1D6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AFAD-507F-4AB3-8EE3-C34436A5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8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8E4-DBBB-4684-B88E-4A623ADD1D6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AFAD-507F-4AB3-8EE3-C34436A5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05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8E4-DBBB-4684-B88E-4A623ADD1D6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AFAD-507F-4AB3-8EE3-C34436A5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754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8E4-DBBB-4684-B88E-4A623ADD1D6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AFAD-507F-4AB3-8EE3-C34436A5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60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8E4-DBBB-4684-B88E-4A623ADD1D6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AFAD-507F-4AB3-8EE3-C34436A5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371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38E4-DBBB-4684-B88E-4A623ADD1D6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1AFAD-507F-4AB3-8EE3-C34436A5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74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838E4-DBBB-4684-B88E-4A623ADD1D65}" type="datetimeFigureOut">
              <a:rPr lang="en-GB" smtClean="0"/>
              <a:t>13/03/2019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1AFAD-507F-4AB3-8EE3-C34436A55E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2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Organisational joy!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Stacia Stetkiewicz</a:t>
            </a:r>
          </a:p>
          <a:p>
            <a:r>
              <a:rPr lang="en-GB" dirty="0" smtClean="0"/>
              <a:t>Postdoc in Global Food Security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8861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Generative 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Writing with no filter</a:t>
            </a:r>
          </a:p>
          <a:p>
            <a:r>
              <a:rPr lang="en-GB" dirty="0" smtClean="0"/>
              <a:t>‘there is no writing; only re-writing’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0759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Generative 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current global food system is unsustainable.  </a:t>
            </a:r>
            <a:r>
              <a:rPr lang="en-GB" dirty="0" smtClean="0"/>
              <a:t>Food systems produce (how much?) greenhouse gas annually, much of which is in the form of N2O (check N2O emissions factor).  Changes in consumption can be important – ref from </a:t>
            </a:r>
            <a:r>
              <a:rPr lang="en-GB" dirty="0" err="1" smtClean="0"/>
              <a:t>Westhoek</a:t>
            </a:r>
            <a:r>
              <a:rPr lang="en-GB" dirty="0" smtClean="0"/>
              <a:t> re % </a:t>
            </a:r>
            <a:r>
              <a:rPr lang="en-GB" dirty="0" err="1" smtClean="0"/>
              <a:t>ghg</a:t>
            </a:r>
            <a:r>
              <a:rPr lang="en-GB" dirty="0" smtClean="0"/>
              <a:t> and heart attacks). ..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71086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Generative 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Food systems account for an estimated 19 – 29% of global greenhouse gas emissions</a:t>
            </a:r>
            <a:r>
              <a:rPr lang="en-GB" baseline="30000" dirty="0" smtClean="0"/>
              <a:t>1</a:t>
            </a:r>
            <a:r>
              <a:rPr lang="en-GB" dirty="0" smtClean="0"/>
              <a:t> and agriculture is the driver of approximately 80% of global deforestation</a:t>
            </a:r>
            <a:r>
              <a:rPr lang="en-GB" baseline="30000" dirty="0" smtClean="0"/>
              <a:t>2</a:t>
            </a:r>
            <a:r>
              <a:rPr lang="en-GB" dirty="0" smtClean="0"/>
              <a:t>.  Consumption behaviour can have a significant impact –halving meat, dairy, and egg consumption alone would reduce food-related greenhouse gas emissions in the EU by 25 – 40%, and reduce cardiovascular mortality, due to the estimated 40% reduction in intake of saturated fats</a:t>
            </a:r>
            <a:r>
              <a:rPr lang="en-GB" baseline="30000" dirty="0" smtClean="0"/>
              <a:t>4</a:t>
            </a:r>
            <a:r>
              <a:rPr lang="en-GB" dirty="0" smtClean="0"/>
              <a:t>…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63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Generative writing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Writing with no filter</a:t>
            </a:r>
          </a:p>
          <a:p>
            <a:r>
              <a:rPr lang="en-GB" sz="2000" dirty="0" smtClean="0">
                <a:solidFill>
                  <a:schemeClr val="bg1">
                    <a:lumMod val="50000"/>
                  </a:schemeClr>
                </a:solidFill>
              </a:rPr>
              <a:t>‘there is no writing; only re-writing’</a:t>
            </a:r>
          </a:p>
          <a:p>
            <a:r>
              <a:rPr lang="en-GB" dirty="0" smtClean="0"/>
              <a:t>Particularly useful for scholarly writing</a:t>
            </a:r>
          </a:p>
          <a:p>
            <a:r>
              <a:rPr lang="en-GB" dirty="0" smtClean="0"/>
              <a:t>In order to plan ahead and organise your writing, you need to know:</a:t>
            </a:r>
          </a:p>
          <a:p>
            <a:pPr lvl="1"/>
            <a:r>
              <a:rPr lang="en-GB" dirty="0" smtClean="0"/>
              <a:t>How many words you can produce per </a:t>
            </a:r>
            <a:r>
              <a:rPr lang="en-GB" dirty="0" err="1" smtClean="0"/>
              <a:t>pommodoro</a:t>
            </a:r>
            <a:endParaRPr lang="en-GB" dirty="0" smtClean="0"/>
          </a:p>
          <a:p>
            <a:pPr lvl="1"/>
            <a:r>
              <a:rPr lang="en-GB" dirty="0" smtClean="0"/>
              <a:t>How long it takes to edit those words into a reasonable draft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315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Planning a good writing session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Outline your paper/chapter structure in advance</a:t>
            </a:r>
          </a:p>
          <a:p>
            <a:r>
              <a:rPr lang="en-GB" dirty="0" smtClean="0"/>
              <a:t>Read in advance</a:t>
            </a:r>
          </a:p>
          <a:p>
            <a:r>
              <a:rPr lang="en-GB" dirty="0" smtClean="0"/>
              <a:t>Know how many words/chapters/sections you need to finish</a:t>
            </a:r>
          </a:p>
          <a:p>
            <a:r>
              <a:rPr lang="en-GB" dirty="0" smtClean="0"/>
              <a:t>Create a </a:t>
            </a:r>
            <a:r>
              <a:rPr lang="en-GB" dirty="0" err="1" smtClean="0"/>
              <a:t>pommodoro</a:t>
            </a:r>
            <a:r>
              <a:rPr lang="en-GB" dirty="0" smtClean="0"/>
              <a:t> plan to get you to your goal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378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</a:t>
            </a:r>
            <a:r>
              <a:rPr lang="en-GB" dirty="0" err="1" smtClean="0"/>
              <a:t>pommodoro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Invented by F</a:t>
            </a:r>
            <a:r>
              <a:rPr lang="en-GB" dirty="0" smtClean="0"/>
              <a:t>rancesco </a:t>
            </a:r>
            <a:r>
              <a:rPr lang="en-GB" dirty="0" err="1" smtClean="0"/>
              <a:t>Cirillo</a:t>
            </a:r>
            <a:r>
              <a:rPr lang="en-GB" dirty="0" smtClean="0"/>
              <a:t>, named after the tomato timer</a:t>
            </a:r>
          </a:p>
        </p:txBody>
      </p:sp>
      <p:pic>
        <p:nvPicPr>
          <p:cNvPr id="1026" name="Picture 2" descr="Image result for tomato ti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27266"/>
            <a:ext cx="9196682" cy="403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60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I love </a:t>
            </a:r>
            <a:r>
              <a:rPr lang="en-GB" dirty="0" err="1" smtClean="0"/>
              <a:t>pommodoros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Length is adjustable </a:t>
            </a:r>
          </a:p>
          <a:p>
            <a:r>
              <a:rPr lang="en-GB" dirty="0" smtClean="0"/>
              <a:t>Breaks a large task into manageable chunks</a:t>
            </a:r>
          </a:p>
          <a:p>
            <a:r>
              <a:rPr lang="en-GB" dirty="0" smtClean="0"/>
              <a:t>Can always fit one in</a:t>
            </a:r>
          </a:p>
          <a:p>
            <a:r>
              <a:rPr lang="en-GB" dirty="0" smtClean="0"/>
              <a:t>Helps me keep my focus </a:t>
            </a:r>
          </a:p>
          <a:p>
            <a:r>
              <a:rPr lang="en-GB" dirty="0" smtClean="0"/>
              <a:t>Reduces back, eye, neck, wrist, etc. strain</a:t>
            </a:r>
          </a:p>
          <a:p>
            <a:pPr lvl="1"/>
            <a:r>
              <a:rPr lang="en-GB" b="1" dirty="0" smtClean="0"/>
              <a:t>Take PROPER breaks!</a:t>
            </a:r>
          </a:p>
          <a:p>
            <a:r>
              <a:rPr lang="en-GB" dirty="0" smtClean="0"/>
              <a:t>Extends my deep work ability</a:t>
            </a:r>
          </a:p>
          <a:p>
            <a:r>
              <a:rPr lang="en-GB" dirty="0" smtClean="0"/>
              <a:t>Suited for daily or weekly writing plans</a:t>
            </a:r>
          </a:p>
        </p:txBody>
      </p:sp>
    </p:spTree>
    <p:extLst>
      <p:ext uri="{BB962C8B-B14F-4D97-AF65-F5344CB8AC3E}">
        <p14:creationId xmlns:p14="http://schemas.microsoft.com/office/powerpoint/2010/main" val="282567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Avoiding burnout: setting realistic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Setting goals based on pie-in-the-sky ideas is a recipe for burnout!</a:t>
            </a:r>
          </a:p>
          <a:p>
            <a:r>
              <a:rPr lang="en-GB" dirty="0" smtClean="0"/>
              <a:t>To create a realistic goal:</a:t>
            </a:r>
          </a:p>
          <a:p>
            <a:pPr lvl="1"/>
            <a:r>
              <a:rPr lang="en-GB" dirty="0" smtClean="0"/>
              <a:t>What are you currently accomplishing?</a:t>
            </a:r>
          </a:p>
          <a:p>
            <a:pPr lvl="1"/>
            <a:r>
              <a:rPr lang="en-GB" dirty="0" smtClean="0"/>
              <a:t>How much could you add to that?</a:t>
            </a:r>
          </a:p>
          <a:p>
            <a:pPr lvl="1"/>
            <a:r>
              <a:rPr lang="en-GB" dirty="0" smtClean="0"/>
              <a:t>Level up once per week/month/semester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7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Avoiding burnout – fit your personality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What has worked for you in the past?  Build on that!</a:t>
            </a:r>
            <a:endParaRPr lang="en-GB" dirty="0"/>
          </a:p>
        </p:txBody>
      </p:sp>
      <p:pic>
        <p:nvPicPr>
          <p:cNvPr id="1026" name="Picture 2" descr="Image result for the four tendenci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517819"/>
            <a:ext cx="3209925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078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I’ll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Key concepts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Deep work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Generative writing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Why I love 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</a:rPr>
              <a:t>Pommodoros</a:t>
            </a:r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/>
              <a:t>Some things that work for me</a:t>
            </a:r>
          </a:p>
          <a:p>
            <a:pPr lvl="1"/>
            <a:r>
              <a:rPr lang="en-GB" dirty="0" smtClean="0"/>
              <a:t>Organising my notes from papers</a:t>
            </a:r>
          </a:p>
          <a:p>
            <a:pPr lvl="1"/>
            <a:r>
              <a:rPr lang="en-GB" dirty="0" smtClean="0"/>
              <a:t>Organising my day to day work</a:t>
            </a:r>
          </a:p>
          <a:p>
            <a:pPr lvl="1"/>
            <a:r>
              <a:rPr lang="en-GB" dirty="0" smtClean="0"/>
              <a:t>Organising over the longer term</a:t>
            </a:r>
          </a:p>
          <a:p>
            <a:r>
              <a:rPr lang="en-GB" dirty="0" smtClean="0"/>
              <a:t>General tip sharing</a:t>
            </a:r>
          </a:p>
          <a:p>
            <a:r>
              <a:rPr lang="en-GB" dirty="0" smtClean="0"/>
              <a:t>Further resources</a:t>
            </a:r>
          </a:p>
          <a:p>
            <a:pPr marL="0" indent="0" algn="r">
              <a:buNone/>
            </a:pPr>
            <a:r>
              <a:rPr lang="en-GB" i="1" dirty="0" smtClean="0"/>
              <a:t>Spreadsheet templates available by email!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19815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I love organisation?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Poor memory…</a:t>
            </a:r>
          </a:p>
          <a:p>
            <a:r>
              <a:rPr lang="en-GB" dirty="0" smtClean="0"/>
              <a:t>Work-life balance</a:t>
            </a:r>
          </a:p>
          <a:p>
            <a:r>
              <a:rPr lang="en-GB" dirty="0" smtClean="0"/>
              <a:t>Maximise my efficiency</a:t>
            </a:r>
          </a:p>
          <a:p>
            <a:r>
              <a:rPr lang="en-GB" dirty="0" smtClean="0"/>
              <a:t>Never worry about deadlines creeping up on you</a:t>
            </a:r>
          </a:p>
          <a:p>
            <a:r>
              <a:rPr lang="en-GB" dirty="0" smtClean="0"/>
              <a:t>Better able to estimate how long it will take to complete projects</a:t>
            </a:r>
          </a:p>
          <a:p>
            <a:r>
              <a:rPr lang="en-GB" dirty="0" smtClean="0"/>
              <a:t>Know when to say no!</a:t>
            </a:r>
          </a:p>
          <a:p>
            <a:r>
              <a:rPr lang="en-GB" dirty="0" smtClean="0"/>
              <a:t>Know where you are when ‘in progress’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016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Organising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How to track your notes?</a:t>
            </a:r>
          </a:p>
          <a:p>
            <a:r>
              <a:rPr lang="en-GB" dirty="0" smtClean="0"/>
              <a:t>My preferred method:</a:t>
            </a:r>
          </a:p>
          <a:p>
            <a:pPr lvl="1"/>
            <a:r>
              <a:rPr lang="en-GB" dirty="0" smtClean="0"/>
              <a:t>Direct quotes &amp; notes typed into excel as I read</a:t>
            </a:r>
          </a:p>
        </p:txBody>
      </p:sp>
    </p:spTree>
    <p:extLst>
      <p:ext uri="{BB962C8B-B14F-4D97-AF65-F5344CB8AC3E}">
        <p14:creationId xmlns:p14="http://schemas.microsoft.com/office/powerpoint/2010/main" val="42240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Organising your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5" b="7027"/>
          <a:stretch/>
        </p:blipFill>
        <p:spPr bwMode="auto">
          <a:xfrm>
            <a:off x="15448" y="1412776"/>
            <a:ext cx="11173937" cy="477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13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Organising your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47" r="21177" b="6984"/>
          <a:stretch/>
        </p:blipFill>
        <p:spPr bwMode="auto">
          <a:xfrm>
            <a:off x="-1" y="1412776"/>
            <a:ext cx="9306153" cy="5224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242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Organising your reading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smtClean="0"/>
              <a:t>Paper title/authors</a:t>
            </a:r>
            <a:endParaRPr lang="en-GB" dirty="0"/>
          </a:p>
          <a:p>
            <a:r>
              <a:rPr lang="en-GB" dirty="0"/>
              <a:t>Project/lit review read for:</a:t>
            </a:r>
          </a:p>
          <a:p>
            <a:r>
              <a:rPr lang="en-GB" dirty="0"/>
              <a:t>Nature of paper (theoretical/experimental/modelling/social science)</a:t>
            </a:r>
          </a:p>
          <a:p>
            <a:r>
              <a:rPr lang="en-GB" dirty="0"/>
              <a:t>Key points from intro/discussion</a:t>
            </a:r>
          </a:p>
          <a:p>
            <a:r>
              <a:rPr lang="en-GB" dirty="0"/>
              <a:t>Aims of work</a:t>
            </a:r>
          </a:p>
          <a:p>
            <a:r>
              <a:rPr lang="en-GB" dirty="0"/>
              <a:t>Importance of work </a:t>
            </a:r>
            <a:r>
              <a:rPr lang="en-GB" dirty="0" smtClean="0"/>
              <a:t>– why was it done?</a:t>
            </a:r>
            <a:endParaRPr lang="en-GB" dirty="0"/>
          </a:p>
          <a:p>
            <a:r>
              <a:rPr lang="en-GB" dirty="0"/>
              <a:t>Method of data collection</a:t>
            </a:r>
          </a:p>
          <a:p>
            <a:r>
              <a:rPr lang="en-GB" dirty="0"/>
              <a:t>Method of data analysis</a:t>
            </a:r>
          </a:p>
          <a:p>
            <a:r>
              <a:rPr lang="en-GB" dirty="0"/>
              <a:t>Key findings</a:t>
            </a:r>
          </a:p>
          <a:p>
            <a:r>
              <a:rPr lang="en-GB" dirty="0"/>
              <a:t>Implications of findings</a:t>
            </a:r>
          </a:p>
          <a:p>
            <a:r>
              <a:rPr lang="en-GB" dirty="0"/>
              <a:t>Limitations of study</a:t>
            </a:r>
          </a:p>
          <a:p>
            <a:r>
              <a:rPr lang="en-GB" dirty="0"/>
              <a:t>Conclusions</a:t>
            </a:r>
          </a:p>
          <a:p>
            <a:r>
              <a:rPr lang="en-GB" dirty="0"/>
              <a:t>My comments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32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Organising your reading – specific lit reviews</a:t>
            </a:r>
            <a:endParaRPr lang="en-GB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t="15692" b="5319"/>
          <a:stretch/>
        </p:blipFill>
        <p:spPr bwMode="auto">
          <a:xfrm>
            <a:off x="251520" y="1628800"/>
            <a:ext cx="10081120" cy="52291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167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Organising over the long term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Yearly plan</a:t>
            </a:r>
          </a:p>
          <a:p>
            <a:r>
              <a:rPr lang="en-GB" dirty="0" smtClean="0"/>
              <a:t>Monthly review</a:t>
            </a:r>
            <a:endParaRPr lang="en-GB" dirty="0" smtClean="0"/>
          </a:p>
          <a:p>
            <a:r>
              <a:rPr lang="en-GB" dirty="0" smtClean="0"/>
              <a:t>Weekly review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6214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Organising: yearly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069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Yearly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31" t="14406" r="52673" b="8966"/>
          <a:stretch/>
        </p:blipFill>
        <p:spPr bwMode="auto">
          <a:xfrm>
            <a:off x="1979712" y="211021"/>
            <a:ext cx="4896544" cy="66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7668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Organising: monthly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01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Monthly review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7" t="15019" r="52241" b="8505"/>
          <a:stretch/>
        </p:blipFill>
        <p:spPr bwMode="auto">
          <a:xfrm>
            <a:off x="1547664" y="393124"/>
            <a:ext cx="5616624" cy="648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071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I’ll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Key concepts</a:t>
            </a:r>
          </a:p>
          <a:p>
            <a:pPr lvl="1"/>
            <a:r>
              <a:rPr lang="en-GB" dirty="0" smtClean="0"/>
              <a:t>Deep work</a:t>
            </a:r>
          </a:p>
          <a:p>
            <a:pPr lvl="1"/>
            <a:r>
              <a:rPr lang="en-GB" dirty="0" smtClean="0"/>
              <a:t>Generative writing</a:t>
            </a:r>
          </a:p>
          <a:p>
            <a:pPr lvl="1"/>
            <a:r>
              <a:rPr lang="en-GB" dirty="0" smtClean="0"/>
              <a:t>Why I love </a:t>
            </a:r>
            <a:r>
              <a:rPr lang="en-GB" dirty="0" err="1" smtClean="0"/>
              <a:t>Pommodoros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68946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Organising: weekly to do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Check where I am in accomplishing monthly goals</a:t>
            </a:r>
          </a:p>
          <a:p>
            <a:pPr marL="457200" lvl="1" indent="0">
              <a:buNone/>
            </a:pPr>
            <a:endParaRPr lang="en-GB" dirty="0" smtClean="0"/>
          </a:p>
          <a:p>
            <a:r>
              <a:rPr lang="en-GB" dirty="0" smtClean="0"/>
              <a:t>Check what needs to be done for each project I’m working on next week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07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Organising your day to day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Collect your to-do items</a:t>
            </a:r>
          </a:p>
          <a:p>
            <a:pPr lvl="1"/>
            <a:r>
              <a:rPr lang="en-GB" dirty="0" smtClean="0"/>
              <a:t>Reliable, portable, 24/7 accessible</a:t>
            </a:r>
          </a:p>
          <a:p>
            <a:pPr lvl="1"/>
            <a:r>
              <a:rPr lang="en-GB" dirty="0" smtClean="0"/>
              <a:t>I use email</a:t>
            </a:r>
          </a:p>
          <a:p>
            <a:r>
              <a:rPr lang="en-GB" dirty="0" smtClean="0"/>
              <a:t>To do list</a:t>
            </a:r>
          </a:p>
          <a:p>
            <a:pPr lvl="1"/>
            <a:r>
              <a:rPr lang="en-GB" dirty="0" smtClean="0"/>
              <a:t>Two versions: PhD, Postdoc</a:t>
            </a:r>
          </a:p>
        </p:txBody>
      </p:sp>
    </p:spTree>
    <p:extLst>
      <p:ext uri="{BB962C8B-B14F-4D97-AF65-F5344CB8AC3E}">
        <p14:creationId xmlns:p14="http://schemas.microsoft.com/office/powerpoint/2010/main" val="607529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PhD To Do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34" t="15938" r="24742" b="12950"/>
          <a:stretch/>
        </p:blipFill>
        <p:spPr bwMode="auto">
          <a:xfrm>
            <a:off x="611560" y="1268760"/>
            <a:ext cx="7812360" cy="576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25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PhD To Do List (write up phase)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4827" r="17867" b="39656"/>
          <a:stretch/>
        </p:blipFill>
        <p:spPr bwMode="auto">
          <a:xfrm>
            <a:off x="35496" y="1556792"/>
            <a:ext cx="9450881" cy="324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301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PhD To Do List</a:t>
            </a:r>
            <a:endParaRPr lang="en-GB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400174"/>
            <a:ext cx="9129244" cy="4837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74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Postdoc To Do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22" b="5025"/>
          <a:stretch/>
        </p:blipFill>
        <p:spPr bwMode="auto">
          <a:xfrm>
            <a:off x="-108520" y="1628800"/>
            <a:ext cx="9823273" cy="4428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40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Postdoc To Do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" t="14559" r="64739" b="5096"/>
          <a:stretch/>
        </p:blipFill>
        <p:spPr bwMode="auto">
          <a:xfrm>
            <a:off x="2267744" y="1124744"/>
            <a:ext cx="4339203" cy="5589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930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Yearly plan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703481022464279571826027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" y="30433"/>
            <a:ext cx="9048750" cy="6782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38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Further 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Deep work by Cal Newport (book)</a:t>
            </a:r>
          </a:p>
          <a:p>
            <a:r>
              <a:rPr lang="en-GB" dirty="0" smtClean="0"/>
              <a:t>The Four </a:t>
            </a:r>
            <a:r>
              <a:rPr lang="en-GB" dirty="0" smtClean="0"/>
              <a:t>Tendencies </a:t>
            </a:r>
            <a:r>
              <a:rPr lang="en-GB" dirty="0" smtClean="0"/>
              <a:t>by Gretchen Rubin (book)</a:t>
            </a:r>
          </a:p>
          <a:p>
            <a:r>
              <a:rPr lang="en-GB" dirty="0" smtClean="0"/>
              <a:t>Imagine: how creativity works by Jonah Lehrer (book)</a:t>
            </a:r>
          </a:p>
          <a:p>
            <a:r>
              <a:rPr lang="en-GB" dirty="0" smtClean="0"/>
              <a:t>Thesis Whisperer (blog)</a:t>
            </a:r>
          </a:p>
          <a:p>
            <a:r>
              <a:rPr lang="en-GB" dirty="0" smtClean="0"/>
              <a:t>Research Whisperer (blog)</a:t>
            </a:r>
          </a:p>
          <a:p>
            <a:r>
              <a:rPr lang="en-GB" dirty="0" smtClean="0"/>
              <a:t>The Professor is In (blog)</a:t>
            </a:r>
          </a:p>
          <a:p>
            <a:r>
              <a:rPr lang="en-GB" dirty="0" smtClean="0"/>
              <a:t>Get a Life PhD (blog)</a:t>
            </a:r>
          </a:p>
          <a:p>
            <a:r>
              <a:rPr lang="en-GB" dirty="0" smtClean="0"/>
              <a:t>Getting things done by David Allen (book)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266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7089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I’m happy to share templates!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Other organisational tips?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997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I’ll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Key concepts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Deep work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Generative writing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Why I love 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</a:rPr>
              <a:t>Pommodoros</a:t>
            </a:r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GB" dirty="0" smtClean="0"/>
              <a:t>Some things that work for me</a:t>
            </a:r>
          </a:p>
          <a:p>
            <a:pPr lvl="1"/>
            <a:r>
              <a:rPr lang="en-GB" dirty="0" smtClean="0"/>
              <a:t>Organising my notes from papers</a:t>
            </a:r>
          </a:p>
          <a:p>
            <a:pPr lvl="1"/>
            <a:r>
              <a:rPr lang="en-GB" dirty="0" smtClean="0"/>
              <a:t>Organising my day to day work</a:t>
            </a:r>
          </a:p>
          <a:p>
            <a:pPr lvl="1"/>
            <a:r>
              <a:rPr lang="en-GB" dirty="0" smtClean="0"/>
              <a:t>Organising over the longer term</a:t>
            </a:r>
          </a:p>
          <a:p>
            <a:pPr marL="0" indent="0" algn="r">
              <a:buNone/>
            </a:pPr>
            <a:r>
              <a:rPr lang="en-GB" i="1" dirty="0" smtClean="0"/>
              <a:t>Spreadsheet templates available by email!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433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plans/Gantt charts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example from writing my thesis: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02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15" y="0"/>
            <a:ext cx="824574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89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Writing plans</a:t>
            </a:r>
            <a:endParaRPr lang="en-GB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781366"/>
            <a:ext cx="9180512" cy="3685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234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I’ll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Key concepts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Deep work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Generative writing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Why I love </a:t>
            </a:r>
            <a:r>
              <a:rPr lang="en-GB" sz="2400" dirty="0" err="1" smtClean="0">
                <a:solidFill>
                  <a:schemeClr val="bg1">
                    <a:lumMod val="50000"/>
                  </a:schemeClr>
                </a:solidFill>
              </a:rPr>
              <a:t>Pommodoros</a:t>
            </a:r>
            <a:endParaRPr lang="en-GB" sz="2400" dirty="0" smtClean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Avoiding burnout</a:t>
            </a:r>
          </a:p>
          <a:p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Some things that work for me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Organising my notes from papers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Organising my day to day work</a:t>
            </a:r>
          </a:p>
          <a:p>
            <a:pPr lvl="1"/>
            <a:r>
              <a:rPr lang="en-GB" sz="2400" dirty="0" smtClean="0">
                <a:solidFill>
                  <a:schemeClr val="bg1">
                    <a:lumMod val="50000"/>
                  </a:schemeClr>
                </a:solidFill>
              </a:rPr>
              <a:t>Organising over the longer term</a:t>
            </a:r>
          </a:p>
          <a:p>
            <a:r>
              <a:rPr lang="en-GB" dirty="0" smtClean="0"/>
              <a:t>Further resources</a:t>
            </a:r>
          </a:p>
          <a:p>
            <a:r>
              <a:rPr lang="en-GB" dirty="0"/>
              <a:t>General tip </a:t>
            </a:r>
            <a:r>
              <a:rPr lang="en-GB" dirty="0" smtClean="0"/>
              <a:t>sharing</a:t>
            </a:r>
          </a:p>
          <a:p>
            <a:pPr marL="0" indent="0" algn="r">
              <a:buNone/>
            </a:pPr>
            <a:r>
              <a:rPr lang="en-GB" i="1" dirty="0" smtClean="0"/>
              <a:t>Spreadsheet templates available by email!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5973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Deep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r>
              <a:rPr lang="en-GB" dirty="0" smtClean="0"/>
              <a:t>“the ability to focus without distraction on a cognitively demanding task. It’s a skill that allows you to quickly master complicated information and produce better results in less time.”</a:t>
            </a:r>
            <a:endParaRPr lang="en-GB" dirty="0"/>
          </a:p>
        </p:txBody>
      </p:sp>
      <p:pic>
        <p:nvPicPr>
          <p:cNvPr id="1026" name="Picture 2" descr="Deep Work: Rules for Focused Success in a Distracted World by Cal New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96752"/>
            <a:ext cx="3810000" cy="57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93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Deep work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34880" cy="4525963"/>
          </a:xfrm>
        </p:spPr>
        <p:txBody>
          <a:bodyPr/>
          <a:lstStyle/>
          <a:p>
            <a:r>
              <a:rPr lang="en-GB" dirty="0" smtClean="0"/>
              <a:t>Pushes you to new levels</a:t>
            </a:r>
          </a:p>
          <a:p>
            <a:r>
              <a:rPr lang="en-GB" dirty="0" smtClean="0"/>
              <a:t>‘in the zone’</a:t>
            </a:r>
          </a:p>
          <a:p>
            <a:r>
              <a:rPr lang="en-GB" dirty="0" smtClean="0"/>
              <a:t>Max of 4 hours per day (sustainably)</a:t>
            </a:r>
          </a:p>
          <a:p>
            <a:r>
              <a:rPr lang="en-GB" dirty="0" smtClean="0"/>
              <a:t>With </a:t>
            </a:r>
            <a:r>
              <a:rPr lang="en-GB" dirty="0" err="1" smtClean="0"/>
              <a:t>pommodoros</a:t>
            </a:r>
            <a:r>
              <a:rPr lang="en-GB" dirty="0" smtClean="0"/>
              <a:t>, you can up this number slightly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 descr="Deep Work: Rules for Focused Success in a Distracted World by Cal Newpo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196752"/>
            <a:ext cx="3810000" cy="575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590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is it important to understand Deep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So </a:t>
            </a:r>
            <a:r>
              <a:rPr lang="en-GB" dirty="0"/>
              <a:t>you can decide what deep work to focus on today/tomorrow/this month/year </a:t>
            </a:r>
            <a:r>
              <a:rPr lang="en-GB" dirty="0" smtClean="0"/>
              <a:t>– treat it as </a:t>
            </a:r>
            <a:r>
              <a:rPr lang="en-GB" dirty="0"/>
              <a:t>a finite resource</a:t>
            </a:r>
          </a:p>
          <a:p>
            <a:r>
              <a:rPr lang="en-GB" dirty="0" smtClean="0"/>
              <a:t>So </a:t>
            </a:r>
            <a:r>
              <a:rPr lang="en-GB" dirty="0"/>
              <a:t>you can play around with it via </a:t>
            </a:r>
            <a:r>
              <a:rPr lang="en-GB" dirty="0" err="1"/>
              <a:t>pommodoros</a:t>
            </a:r>
            <a:r>
              <a:rPr lang="en-GB" dirty="0"/>
              <a:t> and writing </a:t>
            </a:r>
            <a:r>
              <a:rPr lang="en-GB" dirty="0" smtClean="0"/>
              <a:t>retreats</a:t>
            </a:r>
          </a:p>
          <a:p>
            <a:r>
              <a:rPr lang="en-GB" dirty="0" smtClean="0"/>
              <a:t>So you know when to push through and when to stop for a while…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Why is it important to understand Deep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5240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Time blocking – linked with productivity</a:t>
            </a:r>
          </a:p>
          <a:p>
            <a:r>
              <a:rPr lang="en-GB" dirty="0" smtClean="0"/>
              <a:t>Daily writing – linked with satisfaction </a:t>
            </a:r>
          </a:p>
          <a:p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1035" y="2688108"/>
            <a:ext cx="6078690" cy="4485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40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986</Words>
  <Application>Microsoft Office PowerPoint</Application>
  <PresentationFormat>On-screen Show (4:3)</PresentationFormat>
  <Paragraphs>171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Organisational joy!</vt:lpstr>
      <vt:lpstr>Why do I love organisation?</vt:lpstr>
      <vt:lpstr>What I’ll cover</vt:lpstr>
      <vt:lpstr>What I’ll cover</vt:lpstr>
      <vt:lpstr>What I’ll cover</vt:lpstr>
      <vt:lpstr>Deep work</vt:lpstr>
      <vt:lpstr>Deep work</vt:lpstr>
      <vt:lpstr>Why is it important to understand Deep Work?</vt:lpstr>
      <vt:lpstr>Why is it important to understand Deep Work?</vt:lpstr>
      <vt:lpstr>Generative writing</vt:lpstr>
      <vt:lpstr>Generative writing</vt:lpstr>
      <vt:lpstr>Generative writing</vt:lpstr>
      <vt:lpstr>Generative writing</vt:lpstr>
      <vt:lpstr>Planning a good writing session</vt:lpstr>
      <vt:lpstr>What is a pommodoro?</vt:lpstr>
      <vt:lpstr>Why I love pommodoros</vt:lpstr>
      <vt:lpstr>Avoiding burnout: setting realistic goals</vt:lpstr>
      <vt:lpstr>Avoiding burnout – fit your personality</vt:lpstr>
      <vt:lpstr>What I’ll cover</vt:lpstr>
      <vt:lpstr>Organising reading</vt:lpstr>
      <vt:lpstr>Organising your reading</vt:lpstr>
      <vt:lpstr>Organising your reading</vt:lpstr>
      <vt:lpstr>Organising your reading</vt:lpstr>
      <vt:lpstr>Organising your reading – specific lit reviews</vt:lpstr>
      <vt:lpstr>Organising over the long term</vt:lpstr>
      <vt:lpstr>Organising: yearly to do</vt:lpstr>
      <vt:lpstr>Yearly plan</vt:lpstr>
      <vt:lpstr>Organising: monthly to do</vt:lpstr>
      <vt:lpstr>Monthly review</vt:lpstr>
      <vt:lpstr>Organising: weekly to do</vt:lpstr>
      <vt:lpstr>Organising your day to day work</vt:lpstr>
      <vt:lpstr>PhD To Do List</vt:lpstr>
      <vt:lpstr>PhD To Do List (write up phase)</vt:lpstr>
      <vt:lpstr>PhD To Do List</vt:lpstr>
      <vt:lpstr>Postdoc To Do List</vt:lpstr>
      <vt:lpstr>Postdoc To Do List</vt:lpstr>
      <vt:lpstr>Yearly plan</vt:lpstr>
      <vt:lpstr>Further resources</vt:lpstr>
      <vt:lpstr>I’m happy to share templates!  Other organisational tips?  Questions?</vt:lpstr>
      <vt:lpstr>Writing plans/Gantt charts</vt:lpstr>
      <vt:lpstr>PowerPoint Presentation</vt:lpstr>
      <vt:lpstr>Writing plans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Organisational joy!</dc:title>
  <dc:creator>Stacia Stetkiewicz</dc:creator>
  <cp:lastModifiedBy>Stacia Stetkiewicz</cp:lastModifiedBy>
  <cp:revision>26</cp:revision>
  <dcterms:created xsi:type="dcterms:W3CDTF">2018-10-29T16:45:42Z</dcterms:created>
  <dcterms:modified xsi:type="dcterms:W3CDTF">2019-03-13T12:47:17Z</dcterms:modified>
</cp:coreProperties>
</file>