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858" y="84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EA36-E45B-4C5F-9A3F-2E29619E9066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0137-AF2D-45AC-9275-3212F71F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first off want to say that I am a big fan of college football, its extremely entertaining to see witness the talent from both athlete and schools have, and how they produce top tier NFL athletes. ***CLICK**** I gather you guys today because I want to utilize my analysis to help athletes and coaches make better decisions when deciding which college to attend / work at.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***CLICK****</a:t>
            </a:r>
          </a:p>
          <a:p>
            <a:r>
              <a:rPr lang="en-US" dirty="0"/>
              <a:t>All my data comes from USA Today, and the ones I am focusing on are:</a:t>
            </a:r>
          </a:p>
          <a:p>
            <a:endParaRPr lang="en-US" dirty="0"/>
          </a:p>
          <a:p>
            <a:r>
              <a:rPr lang="en-US" dirty="0"/>
              <a:t>-the salary each coach was paid for the year of 2019</a:t>
            </a:r>
          </a:p>
          <a:p>
            <a:r>
              <a:rPr lang="en-US" dirty="0"/>
              <a:t>-the section/conference each college is in, LIST EXAMPLES. (e.g. SEC, PAC-12)</a:t>
            </a:r>
          </a:p>
          <a:p>
            <a:r>
              <a:rPr lang="en-US" dirty="0"/>
              <a:t>-win / loss ratio of each school, there are 127 schools total</a:t>
            </a:r>
          </a:p>
          <a:p>
            <a:endParaRPr lang="en-US" dirty="0"/>
          </a:p>
          <a:p>
            <a:r>
              <a:rPr lang="en-US" dirty="0"/>
              <a:t>****CLICK*****</a:t>
            </a:r>
          </a:p>
          <a:p>
            <a:r>
              <a:rPr lang="en-US" dirty="0"/>
              <a:t>Want to prove statistically</a:t>
            </a:r>
          </a:p>
          <a:p>
            <a:r>
              <a:rPr lang="en-US" dirty="0"/>
              <a:t>-whether or not a coach’s salary influences winning percentage</a:t>
            </a:r>
          </a:p>
          <a:p>
            <a:r>
              <a:rPr lang="en-US" dirty="0"/>
              <a:t>-whether the conference a college is from influences winning percentage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60137-AF2D-45AC-9275-3212F71F5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83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test both my hypothesis, I will be using the </a:t>
            </a:r>
            <a:r>
              <a:rPr lang="en-US" dirty="0" err="1"/>
              <a:t>pearson</a:t>
            </a:r>
            <a:r>
              <a:rPr lang="en-US" dirty="0"/>
              <a:t> correlation coefficient ****CLICK*****</a:t>
            </a:r>
          </a:p>
          <a:p>
            <a:r>
              <a:rPr lang="en-US" dirty="0"/>
              <a:t>to see whether or not there is a direct relationship between a coach’s salary and the win percentage of the school.</a:t>
            </a:r>
          </a:p>
          <a:p>
            <a:endParaRPr lang="en-US" dirty="0"/>
          </a:p>
          <a:p>
            <a:r>
              <a:rPr lang="en-US" dirty="0"/>
              <a:t>****CLICK*****</a:t>
            </a:r>
          </a:p>
          <a:p>
            <a:r>
              <a:rPr lang="en-US" dirty="0"/>
              <a:t>The </a:t>
            </a:r>
            <a:r>
              <a:rPr lang="en-US" dirty="0" err="1"/>
              <a:t>pearson</a:t>
            </a:r>
            <a:r>
              <a:rPr lang="en-US" dirty="0"/>
              <a:t> correlation coefficient gives me a number between -1 and 1</a:t>
            </a:r>
          </a:p>
          <a:p>
            <a:endParaRPr lang="en-US" dirty="0"/>
          </a:p>
          <a:p>
            <a:r>
              <a:rPr lang="en-US" dirty="0"/>
              <a:t>***CLICK****</a:t>
            </a:r>
          </a:p>
          <a:p>
            <a:r>
              <a:rPr lang="en-US" dirty="0"/>
              <a:t>A number close to 1 indicates that there is a positive correlation between the two variables, if one variable goes up, so does the other</a:t>
            </a:r>
          </a:p>
          <a:p>
            <a:endParaRPr lang="en-US" dirty="0"/>
          </a:p>
          <a:p>
            <a:r>
              <a:rPr lang="en-US" dirty="0"/>
              <a:t>**CLICK***</a:t>
            </a:r>
          </a:p>
          <a:p>
            <a:r>
              <a:rPr lang="en-US" dirty="0"/>
              <a:t>A number close to 0 indicates that there is no relationship between the two variables</a:t>
            </a:r>
          </a:p>
          <a:p>
            <a:endParaRPr lang="en-US" dirty="0"/>
          </a:p>
          <a:p>
            <a:r>
              <a:rPr lang="en-US" dirty="0"/>
              <a:t>A number close to -1 indicates that there is a negative correlation between the two variables, if one goes up, the other goes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60137-AF2D-45AC-9275-3212F71F57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my first hypothesis, I want to see if a coach’s salary will influence the win percentage of each team ***CLICK**** (read hypothesis)</a:t>
            </a:r>
          </a:p>
          <a:p>
            <a:endParaRPr lang="en-US" dirty="0"/>
          </a:p>
          <a:p>
            <a:r>
              <a:rPr lang="en-US" dirty="0"/>
              <a:t>**CLICK</a:t>
            </a:r>
          </a:p>
          <a:p>
            <a:r>
              <a:rPr lang="en-US" dirty="0"/>
              <a:t>After running the test for statistical significance, I obtained a coefficient of 0.926</a:t>
            </a:r>
          </a:p>
          <a:p>
            <a:endParaRPr lang="en-US" dirty="0"/>
          </a:p>
          <a:p>
            <a:r>
              <a:rPr lang="en-US" dirty="0"/>
              <a:t>***CLICK</a:t>
            </a:r>
          </a:p>
          <a:p>
            <a:r>
              <a:rPr lang="en-US" dirty="0"/>
              <a:t>Since this number is extremely close to 1, there is support that these two variables are positively correlated</a:t>
            </a:r>
          </a:p>
          <a:p>
            <a:endParaRPr lang="en-US" dirty="0"/>
          </a:p>
          <a:p>
            <a:r>
              <a:rPr lang="en-US" dirty="0"/>
              <a:t>**CLICK</a:t>
            </a:r>
          </a:p>
          <a:p>
            <a:r>
              <a:rPr lang="en-US" dirty="0"/>
              <a:t>With that being said, we can reject the null hypothesis in favor for the alternative that the higher the coach’s salary is, the better a team’s W/L ratio is.</a:t>
            </a:r>
          </a:p>
          <a:p>
            <a:endParaRPr lang="en-US" dirty="0"/>
          </a:p>
          <a:p>
            <a:r>
              <a:rPr lang="en-US" dirty="0"/>
              <a:t>**CLICK</a:t>
            </a:r>
          </a:p>
          <a:p>
            <a:r>
              <a:rPr lang="en-US" dirty="0"/>
              <a:t>For reference as well, I created a scatterplot to better visualize the data and it’s very apparent that there’s a linear relationship going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60137-AF2D-45AC-9275-3212F71F57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see if the conference a college is in has any effect on their win percentage</a:t>
            </a:r>
          </a:p>
          <a:p>
            <a:endParaRPr lang="en-US" dirty="0"/>
          </a:p>
          <a:p>
            <a:r>
              <a:rPr lang="en-US" dirty="0"/>
              <a:t>***CLICK</a:t>
            </a:r>
          </a:p>
          <a:p>
            <a:r>
              <a:rPr lang="en-US" dirty="0"/>
              <a:t>I created a scatterplot and it looked very promising that if a school was in the SEC or PAC-12, their win percentage was bound to be better than a school not in the conference</a:t>
            </a:r>
          </a:p>
          <a:p>
            <a:endParaRPr lang="en-US" dirty="0"/>
          </a:p>
          <a:p>
            <a:r>
              <a:rPr lang="en-US" dirty="0"/>
              <a:t>***CLICK</a:t>
            </a:r>
          </a:p>
          <a:p>
            <a:r>
              <a:rPr lang="en-US" dirty="0"/>
              <a:t>My alternative hypothesis is that if a team is in the SEC or PAC-12, their winning percentage would be greater</a:t>
            </a:r>
          </a:p>
          <a:p>
            <a:endParaRPr lang="en-US" dirty="0"/>
          </a:p>
          <a:p>
            <a:r>
              <a:rPr lang="en-US" dirty="0"/>
              <a:t>The null is that the conference a college is in has no effect on their winning percentage</a:t>
            </a:r>
          </a:p>
          <a:p>
            <a:endParaRPr lang="en-US" dirty="0"/>
          </a:p>
          <a:p>
            <a:r>
              <a:rPr lang="en-US" dirty="0"/>
              <a:t>**CLICK</a:t>
            </a:r>
          </a:p>
          <a:p>
            <a:r>
              <a:rPr lang="en-US" dirty="0"/>
              <a:t>After running this test to see if these two variables have any correlation, I obtained a coefficient of 0.034, which is close to 0,</a:t>
            </a:r>
          </a:p>
          <a:p>
            <a:endParaRPr lang="en-US" dirty="0"/>
          </a:p>
          <a:p>
            <a:r>
              <a:rPr lang="en-US" dirty="0"/>
              <a:t>***CLICK</a:t>
            </a:r>
          </a:p>
          <a:p>
            <a:r>
              <a:rPr lang="en-US" dirty="0"/>
              <a:t>we can reject the alternative in favor of the null hypothesis that the conference a college is in has no effect on their winning percentage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60137-AF2D-45AC-9275-3212F71F57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1</a:t>
            </a:r>
            <a:r>
              <a:rPr lang="en-US" baseline="30000" dirty="0"/>
              <a:t>st</a:t>
            </a:r>
            <a:r>
              <a:rPr lang="en-US" dirty="0"/>
              <a:t> CONCLUSION **CLICK</a:t>
            </a:r>
          </a:p>
          <a:p>
            <a:r>
              <a:rPr lang="en-US" dirty="0"/>
              <a:t>READ 2</a:t>
            </a:r>
            <a:r>
              <a:rPr lang="en-US" baseline="30000" dirty="0"/>
              <a:t>nd</a:t>
            </a:r>
            <a:r>
              <a:rPr lang="en-US" dirty="0"/>
              <a:t> CONCLUSION **CLICK</a:t>
            </a:r>
          </a:p>
          <a:p>
            <a:endParaRPr lang="en-US" dirty="0"/>
          </a:p>
          <a:p>
            <a:r>
              <a:rPr lang="en-US" dirty="0"/>
              <a:t>I think we can best use this information when athletes or coaches consider choosing a college for them. Athletes want to join a winning team and be part of something great, and coaches want to join a staff that produces teams that win. Its super important for potential candidates/students to know that they are getting into a good school.</a:t>
            </a:r>
          </a:p>
          <a:p>
            <a:endParaRPr lang="en-US" dirty="0"/>
          </a:p>
          <a:p>
            <a:r>
              <a:rPr lang="en-US" dirty="0"/>
              <a:t>I hope that this information I provided you today will help more students/athletes make a better decision when choosing a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60137-AF2D-45AC-9275-3212F71F57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0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981D-3775-4066-B5B8-F41E6515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F28A4-2D65-406A-BD50-D14F40D91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91C7E-CEF5-40E8-94E5-DEF2113D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913B-3216-412B-8D78-860ECC5C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B609-D0D1-4BCF-ACA4-B987A0A4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2022-DCCE-49B8-A8C4-5D36205F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13369-7B2E-4E11-A805-D2605EA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C579-5481-40C4-9DE7-DAD54349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697E-25D2-400A-A3D5-8452A552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C2B7-B448-4E94-94EA-1AC276A6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4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7C563-1821-411C-A091-667263DB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C78-3F6F-44C8-AD6E-F6953598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DC259-0CB5-4BE1-A04A-68D2B22E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6D20-8514-4B1F-A53C-AD9508E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996E-7833-4228-B2C6-4DAF22BA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3957-E623-4506-942E-3C46B741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F43A-BCB4-401F-B9E7-D825CC0D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D27B-88A8-4FA4-8E96-02DFEADB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7A8A-2BDE-4E21-9F2E-A71FB5F1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58B4-D695-4BCB-8862-9DB944E7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24D-40D1-402E-BA40-6862AF94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8E0B-53DE-4058-AA91-3EE335B7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33FF-C81D-420A-9E22-E4DE6551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8F72-7DE4-46CA-879B-5ED64C65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F69C-5517-48CA-B4DF-587E05A1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818-CBE7-4E10-A0C5-5E3930B3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123A-45ED-4AF5-80E5-063C9369A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3A8AB-7B30-4CD6-BB3F-101107699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40CF9-0103-4638-BCD5-7F9AC397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3DC52-D82D-4B40-AF18-5733E426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BF9EA-CB89-4D2C-9FE9-36138410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56AE-9788-46E4-A177-8868E811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D2C2-7FAF-460D-A965-91BF87CD1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3485-8ECE-4A30-85F6-045D317FC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1E18-62C6-44C1-B280-3BBB564F9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DE6BC-3C1D-4213-9A18-D82ABA918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70F73-9B66-4662-BF20-73FAE56E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6483C-4EE2-4F75-A8CA-74161C02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DE427-2AC1-4D35-8423-EE801F62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5AEF-729F-472C-A4AC-455EE572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6FFFB-C21A-478E-A803-D4E61C8E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79E9F-787E-4FDC-971D-08968AF7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5AE4C-C24D-43B4-8034-1907497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A7DF2-A279-466C-891E-FCF50D1E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B854A-95D1-4B70-947C-70AACBB9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FECB-DCBB-4F46-8F2E-7577625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231-C72B-491A-AC58-E2CC90B8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8B329-ABD5-4035-81B7-7489080D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AE93F-BCA8-481A-AC2F-7DA9BCD6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4E3C-AEEB-4499-9AD0-78FC9DB7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34C71-EF06-43F9-BA08-BD5FC13D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8968A-953B-42EF-9FF3-423931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0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6905-A43A-42FC-A7E2-76A97BCE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E70AC-964B-423E-A848-C3A6575DB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C3547-4D52-45E1-8792-BC59BF4D2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09D92-EEAC-48E9-9B83-C7BC8366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3C952-4A2E-461D-B2A6-24D2685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F5DC-9E50-49DF-A2A4-CC5F7251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CFBD3-67EB-4039-AAFE-7516C65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F46B-E590-4788-B0BE-4A3C9638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667C-4781-44EE-B8CF-8879978AE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40F46-5215-4166-BF8D-A772DD01ACEE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93CB-5B8B-4918-84A2-8D8C84CEF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7AA93-E528-4457-914D-96E14963C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2559C-F9A5-47FC-BC02-434B9C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9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5FD1-2719-45AD-A69D-243946F35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the right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46937-6CD3-47CC-A8D5-9D6195B4D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209"/>
            <a:ext cx="9144000" cy="1655762"/>
          </a:xfrm>
        </p:spPr>
        <p:txBody>
          <a:bodyPr/>
          <a:lstStyle/>
          <a:p>
            <a:r>
              <a:rPr lang="en-US" dirty="0"/>
              <a:t>Sandy Duong</a:t>
            </a:r>
          </a:p>
        </p:txBody>
      </p:sp>
    </p:spTree>
    <p:extLst>
      <p:ext uri="{BB962C8B-B14F-4D97-AF65-F5344CB8AC3E}">
        <p14:creationId xmlns:p14="http://schemas.microsoft.com/office/powerpoint/2010/main" val="42624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B608-3618-4047-B992-4513867B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A2FB-D494-4D2C-8207-3086E35F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978"/>
            <a:ext cx="461554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Help athletes and coaches make better decisions when deciding which college, they should attend/coach at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3534E5-04BE-49ED-95F1-536C20347FF8}"/>
              </a:ext>
            </a:extLst>
          </p:cNvPr>
          <p:cNvSpPr txBox="1">
            <a:spLocks/>
          </p:cNvSpPr>
          <p:nvPr/>
        </p:nvSpPr>
        <p:spPr>
          <a:xfrm>
            <a:off x="838200" y="3092903"/>
            <a:ext cx="4789714" cy="1513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data comes from USA Today</a:t>
            </a:r>
          </a:p>
          <a:p>
            <a:pPr lvl="1"/>
            <a:r>
              <a:rPr lang="en-US" dirty="0"/>
              <a:t>Total Pay</a:t>
            </a:r>
          </a:p>
          <a:p>
            <a:pPr lvl="1"/>
            <a:r>
              <a:rPr lang="en-US" dirty="0"/>
              <a:t>Conference</a:t>
            </a:r>
          </a:p>
          <a:p>
            <a:pPr lvl="1"/>
            <a:r>
              <a:rPr lang="en-US" dirty="0"/>
              <a:t>Win %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74F667-8AE7-437D-BC1F-3C65FB328A81}"/>
              </a:ext>
            </a:extLst>
          </p:cNvPr>
          <p:cNvSpPr txBox="1">
            <a:spLocks/>
          </p:cNvSpPr>
          <p:nvPr/>
        </p:nvSpPr>
        <p:spPr>
          <a:xfrm>
            <a:off x="838200" y="4694462"/>
            <a:ext cx="4615543" cy="1401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Want to prove statistically</a:t>
            </a:r>
          </a:p>
          <a:p>
            <a:pPr lvl="1"/>
            <a:r>
              <a:rPr lang="en-US" dirty="0"/>
              <a:t>Whether or not a coach’s salary influences win percentage</a:t>
            </a:r>
          </a:p>
          <a:p>
            <a:pPr lvl="1"/>
            <a:r>
              <a:rPr lang="en-US" dirty="0"/>
              <a:t>Whether the conference a college is from influences win percentage</a:t>
            </a:r>
          </a:p>
          <a:p>
            <a:endParaRPr lang="en-US" dirty="0"/>
          </a:p>
        </p:txBody>
      </p:sp>
      <p:pic>
        <p:nvPicPr>
          <p:cNvPr id="3074" name="Picture 2" descr="NCAA Division I Football Bowl Subdivision - Wikipedia">
            <a:extLst>
              <a:ext uri="{FF2B5EF4-FFF2-40B4-BE49-F238E27FC236}">
                <a16:creationId xmlns:a16="http://schemas.microsoft.com/office/drawing/2014/main" id="{E4628734-2DCC-4573-9869-5B11B25A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20" y="2110546"/>
            <a:ext cx="4789715" cy="326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0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6680-0056-4E8E-9CCC-6E7887AE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7B3C-2225-4CEE-9355-5940B1A9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4804"/>
          </a:xfrm>
        </p:spPr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DFF6A3-FB5E-44A6-9B97-D4A6F625CE83}"/>
              </a:ext>
            </a:extLst>
          </p:cNvPr>
          <p:cNvSpPr txBox="1">
            <a:spLocks/>
          </p:cNvSpPr>
          <p:nvPr/>
        </p:nvSpPr>
        <p:spPr>
          <a:xfrm>
            <a:off x="838200" y="2475366"/>
            <a:ext cx="10515600" cy="51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Should be between -1 and 1</a:t>
            </a:r>
          </a:p>
        </p:txBody>
      </p:sp>
      <p:pic>
        <p:nvPicPr>
          <p:cNvPr id="1026" name="Picture 2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AAA19261-9F92-4CA8-AA93-EB0ABA2D4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0" b="-2789"/>
          <a:stretch/>
        </p:blipFill>
        <p:spPr bwMode="auto">
          <a:xfrm>
            <a:off x="1182460" y="3867830"/>
            <a:ext cx="1934255" cy="20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FF1ECE21-49BA-43FB-860C-00449AD30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7" t="-4421" r="32648" b="-4421"/>
          <a:stretch/>
        </p:blipFill>
        <p:spPr bwMode="auto">
          <a:xfrm>
            <a:off x="4978175" y="3807279"/>
            <a:ext cx="1836282" cy="21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9ABB34D4-2849-4B0A-BC28-DC474E98A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5" b="1019"/>
          <a:stretch/>
        </p:blipFill>
        <p:spPr bwMode="auto">
          <a:xfrm>
            <a:off x="8675917" y="3867831"/>
            <a:ext cx="1836282" cy="19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rrelation Coefficient: Simple Definition, Formula, Easy Calculation Steps">
            <a:extLst>
              <a:ext uri="{FF2B5EF4-FFF2-40B4-BE49-F238E27FC236}">
                <a16:creationId xmlns:a16="http://schemas.microsoft.com/office/drawing/2014/main" id="{CEF460B4-7F8F-4664-914A-C8315F0E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195" y="1273952"/>
            <a:ext cx="3285444" cy="171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8E6C-D53D-4919-8658-7E451D49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10CF-492C-47CB-9C1B-F86D4790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086" cy="1527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Alternative: The higher the coach’s salary, the better a team’s W/L ratio is</a:t>
            </a:r>
          </a:p>
          <a:p>
            <a:r>
              <a:rPr lang="en-US" dirty="0"/>
              <a:t>Null: Salaries have no effect on a team’s W/L ratio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8D55B-6C55-46B7-942F-C8AB37EDDFDA}"/>
              </a:ext>
            </a:extLst>
          </p:cNvPr>
          <p:cNvSpPr txBox="1">
            <a:spLocks/>
          </p:cNvSpPr>
          <p:nvPr/>
        </p:nvSpPr>
        <p:spPr>
          <a:xfrm>
            <a:off x="838200" y="3910241"/>
            <a:ext cx="5399314" cy="558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Pearson correlation coefficient = 0.926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61635-236C-49B7-8EDB-D55ACF2BB74E}"/>
              </a:ext>
            </a:extLst>
          </p:cNvPr>
          <p:cNvSpPr txBox="1">
            <a:spLocks/>
          </p:cNvSpPr>
          <p:nvPr/>
        </p:nvSpPr>
        <p:spPr>
          <a:xfrm>
            <a:off x="838200" y="5026028"/>
            <a:ext cx="4484914" cy="558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number is very close to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B736A1-FCC8-4EE7-8FE7-4134A135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8" y="2173972"/>
            <a:ext cx="4603374" cy="31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44620C0-3DE1-4C30-A291-DA04DBD0AE54}"/>
              </a:ext>
            </a:extLst>
          </p:cNvPr>
          <p:cNvSpPr/>
          <p:nvPr/>
        </p:nvSpPr>
        <p:spPr>
          <a:xfrm>
            <a:off x="719738" y="1556657"/>
            <a:ext cx="5802086" cy="132556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8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681C-82A2-4EDE-8DFA-214DEA14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473A-0F1F-4882-BF75-03C6AB4C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6657" cy="1755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Alternative: If a team is in the SEC or PAC-12, their win % will tend to be better</a:t>
            </a:r>
          </a:p>
          <a:p>
            <a:r>
              <a:rPr lang="en-US" dirty="0"/>
              <a:t>Null: Team conference has no effect on the win 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B7E7A2-FDDF-4747-ADCF-E6891EB3D24A}"/>
              </a:ext>
            </a:extLst>
          </p:cNvPr>
          <p:cNvSpPr txBox="1">
            <a:spLocks/>
          </p:cNvSpPr>
          <p:nvPr/>
        </p:nvSpPr>
        <p:spPr>
          <a:xfrm>
            <a:off x="838200" y="3937455"/>
            <a:ext cx="5366657" cy="5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Pearson coefficient: 0.034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40FE8A-C394-4FA4-8BF8-25B4823598E2}"/>
              </a:ext>
            </a:extLst>
          </p:cNvPr>
          <p:cNvSpPr txBox="1">
            <a:spLocks/>
          </p:cNvSpPr>
          <p:nvPr/>
        </p:nvSpPr>
        <p:spPr>
          <a:xfrm>
            <a:off x="838200" y="4850384"/>
            <a:ext cx="5366657" cy="105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37FE27-E545-4C5B-9DED-8CC689153FA7}"/>
              </a:ext>
            </a:extLst>
          </p:cNvPr>
          <p:cNvSpPr txBox="1">
            <a:spLocks/>
          </p:cNvSpPr>
          <p:nvPr/>
        </p:nvSpPr>
        <p:spPr>
          <a:xfrm>
            <a:off x="838200" y="5080625"/>
            <a:ext cx="5366657" cy="5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Close to 0 = no correlation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F6B4F32-0D67-40A2-A511-2235902B5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7" y="1941739"/>
            <a:ext cx="4808855" cy="327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789C282-64CF-47E2-A5FD-36D70B6FA0A5}"/>
              </a:ext>
            </a:extLst>
          </p:cNvPr>
          <p:cNvSpPr/>
          <p:nvPr/>
        </p:nvSpPr>
        <p:spPr>
          <a:xfrm>
            <a:off x="6814457" y="4615543"/>
            <a:ext cx="816429" cy="465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CA5122-B407-4701-A8EB-5D24584A22AA}"/>
              </a:ext>
            </a:extLst>
          </p:cNvPr>
          <p:cNvSpPr/>
          <p:nvPr/>
        </p:nvSpPr>
        <p:spPr>
          <a:xfrm>
            <a:off x="6814456" y="1978478"/>
            <a:ext cx="816429" cy="108865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100A36-B9F5-4583-A779-AFF351F3A33B}"/>
              </a:ext>
            </a:extLst>
          </p:cNvPr>
          <p:cNvSpPr/>
          <p:nvPr/>
        </p:nvSpPr>
        <p:spPr>
          <a:xfrm>
            <a:off x="620486" y="2450929"/>
            <a:ext cx="5802086" cy="132556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790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5FA4-F8B1-4175-97EF-4A422EBC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AFA5-1503-40C1-AF1D-DBB83E14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97768"/>
            <a:ext cx="4974771" cy="928461"/>
          </a:xfrm>
        </p:spPr>
        <p:txBody>
          <a:bodyPr/>
          <a:lstStyle/>
          <a:p>
            <a:r>
              <a:rPr lang="en-US" dirty="0"/>
              <a:t>A coach’s salary influences the win percentage for the school</a:t>
            </a:r>
          </a:p>
        </p:txBody>
      </p:sp>
      <p:pic>
        <p:nvPicPr>
          <p:cNvPr id="5122" name="Picture 2" descr="Rumors &amp; Rumblings: UCI Inches Towards Equal Payouts, Trebon Looking to  Race and DK200 Winner Ted King Eats Junk Food Like the Rest of Us -  Cyclocross Magazine - Cyclocross and Gravel">
            <a:extLst>
              <a:ext uri="{FF2B5EF4-FFF2-40B4-BE49-F238E27FC236}">
                <a16:creationId xmlns:a16="http://schemas.microsoft.com/office/drawing/2014/main" id="{9065404A-695C-477C-B05B-720F51156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41" y="360317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ick and cross signs green checkmark ok and red x Vector Image">
            <a:extLst>
              <a:ext uri="{FF2B5EF4-FFF2-40B4-BE49-F238E27FC236}">
                <a16:creationId xmlns:a16="http://schemas.microsoft.com/office/drawing/2014/main" id="{B881D685-20FF-40E1-BCCC-4864D1D90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t="20483" r="50000" b="30241"/>
          <a:stretch/>
        </p:blipFill>
        <p:spPr bwMode="auto">
          <a:xfrm>
            <a:off x="2601685" y="5420970"/>
            <a:ext cx="914400" cy="10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45367E-98D7-4D53-8645-2E3A03195279}"/>
              </a:ext>
            </a:extLst>
          </p:cNvPr>
          <p:cNvSpPr txBox="1">
            <a:spLocks/>
          </p:cNvSpPr>
          <p:nvPr/>
        </p:nvSpPr>
        <p:spPr>
          <a:xfrm>
            <a:off x="6096000" y="2097768"/>
            <a:ext cx="4974771" cy="928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conference a college is in has no effect on winning percentage</a:t>
            </a:r>
          </a:p>
        </p:txBody>
      </p:sp>
      <p:pic>
        <p:nvPicPr>
          <p:cNvPr id="5126" name="Picture 6" descr="Tick and cross signs green checkmark ok and red x Vector Image">
            <a:extLst>
              <a:ext uri="{FF2B5EF4-FFF2-40B4-BE49-F238E27FC236}">
                <a16:creationId xmlns:a16="http://schemas.microsoft.com/office/drawing/2014/main" id="{D1DFA32D-0622-4977-A607-1987AC1CB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4210" r="8663" b="30241"/>
          <a:stretch/>
        </p:blipFill>
        <p:spPr bwMode="auto">
          <a:xfrm>
            <a:off x="8349342" y="5458956"/>
            <a:ext cx="925286" cy="9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utheastern Conference - Wikipedia">
            <a:extLst>
              <a:ext uri="{FF2B5EF4-FFF2-40B4-BE49-F238E27FC236}">
                <a16:creationId xmlns:a16="http://schemas.microsoft.com/office/drawing/2014/main" id="{8762EF26-8D9B-4FC0-A7BF-AA2FE828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0" y="3522435"/>
            <a:ext cx="1545772" cy="15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ac-12 Networks - YouTube">
            <a:extLst>
              <a:ext uri="{FF2B5EF4-FFF2-40B4-BE49-F238E27FC236}">
                <a16:creationId xmlns:a16="http://schemas.microsoft.com/office/drawing/2014/main" id="{1BD4E219-E851-4CA6-87C9-9CFFCF87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5" y="3384663"/>
            <a:ext cx="1821316" cy="182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97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,170 Thank You Red Blue Photos - Free &amp;amp; Royalty-Free Stock Photos from  Dreamstime">
            <a:extLst>
              <a:ext uri="{FF2B5EF4-FFF2-40B4-BE49-F238E27FC236}">
                <a16:creationId xmlns:a16="http://schemas.microsoft.com/office/drawing/2014/main" id="{738B92FC-B871-4F76-9E26-8E718542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43025"/>
            <a:ext cx="7620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95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863</Words>
  <Application>Microsoft Office PowerPoint</Application>
  <PresentationFormat>Widescreen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Choosing the right college</vt:lpstr>
      <vt:lpstr>Context</vt:lpstr>
      <vt:lpstr>Method</vt:lpstr>
      <vt:lpstr>1st Hypothesis</vt:lpstr>
      <vt:lpstr>2nd Hypothesis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right college</dc:title>
  <dc:creator>Sandy Duong</dc:creator>
  <cp:lastModifiedBy>Sandy Duong</cp:lastModifiedBy>
  <cp:revision>2</cp:revision>
  <dcterms:created xsi:type="dcterms:W3CDTF">2021-11-21T19:02:00Z</dcterms:created>
  <dcterms:modified xsi:type="dcterms:W3CDTF">2021-11-24T02:18:40Z</dcterms:modified>
</cp:coreProperties>
</file>