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sho\Documents\avian\THINKFUL\capstone%20case%20study%201\CAPSTONE%20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sho\Documents\avian\THINKFUL\capstone%20case%20study%201\CAPSTONE%20PROJEC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sho\Documents\avian\THINKFUL\capstone%20case%20study%201\CAPSTONE%20PROJEC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 Revenue vs Maintenance Costs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Gross Revenue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'BUSINESS OBJECTIVES'!$B$19</c:f>
              <c:numCache>
                <c:formatCode>General</c:formatCode>
                <c:ptCount val="1"/>
              </c:numCache>
            </c:numRef>
          </c:cat>
          <c:val>
            <c:numRef>
              <c:f>'BUSINESS OBJECTIVES'!$M$2</c:f>
              <c:numCache>
                <c:formatCode>_("$"* #,##0_);_("$"* \(#,##0\);_("$"* "-"??_);_(@_)</c:formatCode>
                <c:ptCount val="1"/>
                <c:pt idx="0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0-4C12-B6A0-EBDFD5C14D9C}"/>
            </c:ext>
          </c:extLst>
        </c:ser>
        <c:ser>
          <c:idx val="1"/>
          <c:order val="1"/>
          <c:tx>
            <c:v>Maintence Costs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'BUSINESS OBJECTIVES'!$B$19</c:f>
              <c:numCache>
                <c:formatCode>General</c:formatCode>
                <c:ptCount val="1"/>
              </c:numCache>
            </c:numRef>
          </c:cat>
          <c:val>
            <c:numRef>
              <c:f>'BUSINESS OBJECTIVES'!$M$18</c:f>
              <c:numCache>
                <c:formatCode>_("$"* #,##0_);_("$"* \(#,##0\);_("$"* "-"??_);_(@_)</c:formatCode>
                <c:ptCount val="1"/>
                <c:pt idx="0">
                  <c:v>33076688.639999952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00-4C12-B6A0-EBDFD5C14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400272"/>
        <c:axId val="472404432"/>
      </c:barChart>
      <c:catAx>
        <c:axId val="47240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404432"/>
        <c:crosses val="autoZero"/>
        <c:auto val="1"/>
        <c:lblAlgn val="ctr"/>
        <c:lblOffset val="100"/>
        <c:noMultiLvlLbl val="0"/>
      </c:catAx>
      <c:valAx>
        <c:axId val="47240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40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transactions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FE-48BE-94C0-7854B1C40E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FE-48BE-94C0-7854B1C40E52}"/>
              </c:ext>
            </c:extLst>
          </c:dPt>
          <c:val>
            <c:numRef>
              <c:f>('4_branch_location'!$I$1,'4_branch_location'!$I$5)</c:f>
              <c:numCache>
                <c:formatCode>General</c:formatCode>
                <c:ptCount val="2"/>
                <c:pt idx="0">
                  <c:v>35796</c:v>
                </c:pt>
                <c:pt idx="1">
                  <c:v>45522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FE-48BE-94C0-7854B1C40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from each strategy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'BUSINESS OBJECTIVES'!$N$23:$R$23</c:f>
              <c:numCache>
                <c:formatCode>_("$"* #,##0_);_("$"* \(#,##0\);_("$"* "-"??_);_(@_)</c:formatCode>
                <c:ptCount val="5"/>
                <c:pt idx="0">
                  <c:v>2276100</c:v>
                </c:pt>
                <c:pt idx="1">
                  <c:v>3482925</c:v>
                </c:pt>
                <c:pt idx="2">
                  <c:v>8131799.9999999925</c:v>
                </c:pt>
                <c:pt idx="3">
                  <c:v>4055000</c:v>
                </c:pt>
                <c:pt idx="4">
                  <c:v>17945825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4-466B-A77C-B7536B061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699152"/>
        <c:axId val="486704912"/>
      </c:barChart>
      <c:catAx>
        <c:axId val="48669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704912"/>
        <c:crosses val="autoZero"/>
        <c:auto val="1"/>
        <c:lblAlgn val="ctr"/>
        <c:lblOffset val="100"/>
        <c:noMultiLvlLbl val="0"/>
      </c:catAx>
      <c:valAx>
        <c:axId val="4867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69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0.30428</cdr:x>
      <cdr:y>0.42929</cdr:y>
    </cdr:from>
    <cdr:to>
      <cdr:x>0.47676</cdr:x>
      <cdr:y>0.66477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D67AF49-528A-4ED1-9BB5-4BA0A4DE8331}"/>
            </a:ext>
          </a:extLst>
        </cdr:cNvPr>
        <cdr:cNvSpPr txBox="1"/>
      </cdr:nvSpPr>
      <cdr:spPr>
        <a:xfrm xmlns:a="http://schemas.openxmlformats.org/drawingml/2006/main">
          <a:off x="1391175" y="1177634"/>
          <a:ext cx="788565" cy="645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Not at airports</a:t>
          </a:r>
        </a:p>
      </cdr:txBody>
    </cdr:sp>
  </cdr:relSizeAnchor>
  <cdr:relSizeAnchor xmlns:cdr="http://schemas.openxmlformats.org/drawingml/2006/chartDrawing">
    <cdr:from>
      <cdr:x>0.52447</cdr:x>
      <cdr:y>0.42929</cdr:y>
    </cdr:from>
    <cdr:to>
      <cdr:x>0.68226</cdr:x>
      <cdr:y>0.61889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35363CA-7D27-4E01-843F-DF67C62F8997}"/>
            </a:ext>
          </a:extLst>
        </cdr:cNvPr>
        <cdr:cNvSpPr txBox="1"/>
      </cdr:nvSpPr>
      <cdr:spPr>
        <a:xfrm xmlns:a="http://schemas.openxmlformats.org/drawingml/2006/main">
          <a:off x="2397854" y="1177634"/>
          <a:ext cx="721453" cy="5201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At airports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ADEE-F138-489C-A300-B92265610F7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7FA0F-8980-4AFD-928C-DC990659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A6FB-D872-49FD-B507-D8DBA6DDB28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E6C4-80A7-447C-A433-A3723A6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F32E5-CD4B-47C1-A24E-FF2BA8F65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Sandy Duong</a:t>
            </a:r>
          </a:p>
        </p:txBody>
      </p:sp>
      <p:pic>
        <p:nvPicPr>
          <p:cNvPr id="1026" name="Picture 2" descr="Lariat's logo">
            <a:extLst>
              <a:ext uri="{FF2B5EF4-FFF2-40B4-BE49-F238E27FC236}">
                <a16:creationId xmlns:a16="http://schemas.microsoft.com/office/drawing/2014/main" id="{4117A633-EF37-478D-B693-6614D2AC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3863" y="591670"/>
            <a:ext cx="6059677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3D8B9-6644-4AA7-AC2B-7EC6B8E14DD0}"/>
              </a:ext>
            </a:extLst>
          </p:cNvPr>
          <p:cNvSpPr txBox="1"/>
          <p:nvPr/>
        </p:nvSpPr>
        <p:spPr>
          <a:xfrm>
            <a:off x="3608962" y="3628417"/>
            <a:ext cx="489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Goals for 2019</a:t>
            </a:r>
          </a:p>
        </p:txBody>
      </p:sp>
    </p:spTree>
    <p:extLst>
      <p:ext uri="{BB962C8B-B14F-4D97-AF65-F5344CB8AC3E}">
        <p14:creationId xmlns:p14="http://schemas.microsoft.com/office/powerpoint/2010/main" val="367334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6E83-500C-4E28-A48A-3F0235BD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1080-682F-4345-99C6-30CEE67A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149" cy="1026632"/>
          </a:xfrm>
        </p:spPr>
        <p:txBody>
          <a:bodyPr/>
          <a:lstStyle/>
          <a:p>
            <a:r>
              <a:rPr lang="en-US" dirty="0"/>
              <a:t>Gross revenue: $53 million</a:t>
            </a:r>
          </a:p>
          <a:p>
            <a:r>
              <a:rPr lang="en-US" dirty="0"/>
              <a:t>Maintenance costs: $33 million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61F900-805A-4BAD-83A4-10F73A61C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852207"/>
              </p:ext>
            </p:extLst>
          </p:nvPr>
        </p:nvGraphicFramePr>
        <p:xfrm>
          <a:off x="6096000" y="2024836"/>
          <a:ext cx="5020811" cy="310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FAA355-9676-4A79-97C5-026FFA7C0890}"/>
              </a:ext>
            </a:extLst>
          </p:cNvPr>
          <p:cNvSpPr txBox="1">
            <a:spLocks/>
          </p:cNvSpPr>
          <p:nvPr/>
        </p:nvSpPr>
        <p:spPr>
          <a:xfrm>
            <a:off x="838200" y="3135706"/>
            <a:ext cx="4992149" cy="102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could we be doing better?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DFA1E5-B1CA-430C-8353-A230D1988C62}"/>
              </a:ext>
            </a:extLst>
          </p:cNvPr>
          <p:cNvSpPr txBox="1">
            <a:spLocks/>
          </p:cNvSpPr>
          <p:nvPr/>
        </p:nvSpPr>
        <p:spPr>
          <a:xfrm>
            <a:off x="838200" y="4162338"/>
            <a:ext cx="4992149" cy="102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Certain areas where we could make more money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2" descr="Lariat's logo">
            <a:extLst>
              <a:ext uri="{FF2B5EF4-FFF2-40B4-BE49-F238E27FC236}">
                <a16:creationId xmlns:a16="http://schemas.microsoft.com/office/drawing/2014/main" id="{413659B0-73B7-4C9E-9602-8E42CB4F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475" y="2301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6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F587-F1A7-48DF-B628-76AD469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EF3A-4C80-4730-99D1-096E0E8D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83760" cy="11776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adding transaction fees at branches not located at an airport.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A5A23-CA55-4B1F-BC5A-A8416149720E}"/>
              </a:ext>
            </a:extLst>
          </p:cNvPr>
          <p:cNvSpPr txBox="1">
            <a:spLocks/>
          </p:cNvSpPr>
          <p:nvPr/>
        </p:nvSpPr>
        <p:spPr>
          <a:xfrm>
            <a:off x="838200" y="3265924"/>
            <a:ext cx="4983760" cy="1177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45000 rentals last year were at branches not at airports.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0AA09-FB5B-4096-B6AA-71F4A03A741D}"/>
              </a:ext>
            </a:extLst>
          </p:cNvPr>
          <p:cNvSpPr txBox="1">
            <a:spLocks/>
          </p:cNvSpPr>
          <p:nvPr/>
        </p:nvSpPr>
        <p:spPr>
          <a:xfrm>
            <a:off x="838200" y="4706222"/>
            <a:ext cx="4983760" cy="444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$50 convenience fee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6DA806-7C21-4042-86D6-7F507CA28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529439"/>
              </p:ext>
            </p:extLst>
          </p:nvPr>
        </p:nvGraphicFramePr>
        <p:xfrm>
          <a:off x="6234418" y="1825626"/>
          <a:ext cx="5195582" cy="400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67CDD-5204-4BBA-B087-BF4EBFB0BE34}"/>
              </a:ext>
            </a:extLst>
          </p:cNvPr>
          <p:cNvSpPr txBox="1">
            <a:spLocks/>
          </p:cNvSpPr>
          <p:nvPr/>
        </p:nvSpPr>
        <p:spPr>
          <a:xfrm>
            <a:off x="838200" y="5596853"/>
            <a:ext cx="4983760" cy="444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$2.3 million dollars</a:t>
            </a:r>
          </a:p>
        </p:txBody>
      </p:sp>
      <p:pic>
        <p:nvPicPr>
          <p:cNvPr id="8" name="Picture 2" descr="Lariat's logo">
            <a:extLst>
              <a:ext uri="{FF2B5EF4-FFF2-40B4-BE49-F238E27FC236}">
                <a16:creationId xmlns:a16="http://schemas.microsoft.com/office/drawing/2014/main" id="{6EFFC68B-F71C-49B2-9BDC-785263D9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475" y="2301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Graphic spid="6" grpId="0">
        <p:bldAsOne/>
      </p:bldGraphic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A029-F045-45F2-8326-84E888E4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ABB4-44B2-4EB9-86AC-8C7FACD9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8141" cy="875630"/>
          </a:xfrm>
        </p:spPr>
        <p:txBody>
          <a:bodyPr/>
          <a:lstStyle/>
          <a:p>
            <a:r>
              <a:rPr lang="en-US" dirty="0"/>
              <a:t>Over half our rentals are for 4 days or less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B775DA-4AD8-438D-80F2-CF41B586C4E0}"/>
              </a:ext>
            </a:extLst>
          </p:cNvPr>
          <p:cNvSpPr txBox="1">
            <a:spLocks/>
          </p:cNvSpPr>
          <p:nvPr/>
        </p:nvSpPr>
        <p:spPr>
          <a:xfrm>
            <a:off x="838199" y="2991185"/>
            <a:ext cx="4388141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 rental prices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8A19C3-DE89-4C18-977D-A1FD58C22E52}"/>
              </a:ext>
            </a:extLst>
          </p:cNvPr>
          <p:cNvSpPr txBox="1">
            <a:spLocks/>
          </p:cNvSpPr>
          <p:nvPr/>
        </p:nvSpPr>
        <p:spPr>
          <a:xfrm>
            <a:off x="838197" y="3866815"/>
            <a:ext cx="4388141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rentals &gt;4 days, we give them ~$75 off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680868-F4F2-42BD-A69A-CCF3248015BF}"/>
              </a:ext>
            </a:extLst>
          </p:cNvPr>
          <p:cNvSpPr txBox="1">
            <a:spLocks/>
          </p:cNvSpPr>
          <p:nvPr/>
        </p:nvSpPr>
        <p:spPr>
          <a:xfrm>
            <a:off x="838197" y="5032375"/>
            <a:ext cx="4388141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$3.5 million dollars</a:t>
            </a:r>
          </a:p>
        </p:txBody>
      </p:sp>
      <p:pic>
        <p:nvPicPr>
          <p:cNvPr id="2052" name="Picture 4" descr="Spiritual guide to saving money">
            <a:extLst>
              <a:ext uri="{FF2B5EF4-FFF2-40B4-BE49-F238E27FC236}">
                <a16:creationId xmlns:a16="http://schemas.microsoft.com/office/drawing/2014/main" id="{B96F9173-D6A1-41B9-8112-25A1D3A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43" y="1825625"/>
            <a:ext cx="526185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ariat's logo">
            <a:extLst>
              <a:ext uri="{FF2B5EF4-FFF2-40B4-BE49-F238E27FC236}">
                <a16:creationId xmlns:a16="http://schemas.microsoft.com/office/drawing/2014/main" id="{9E68A444-A897-4042-836C-65EB9450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475" y="2301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4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37A1-AD44-4729-A9EF-F24E2E01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0001-C37E-47A2-9765-AA08A83A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5095875" cy="946150"/>
          </a:xfrm>
        </p:spPr>
        <p:txBody>
          <a:bodyPr>
            <a:normAutofit/>
          </a:bodyPr>
          <a:lstStyle/>
          <a:p>
            <a:r>
              <a:rPr lang="en-US" dirty="0"/>
              <a:t>Tackle insurance fee onto rental price</a:t>
            </a:r>
          </a:p>
        </p:txBody>
      </p:sp>
      <p:pic>
        <p:nvPicPr>
          <p:cNvPr id="4" name="Picture 2" descr="Lariat's logo">
            <a:extLst>
              <a:ext uri="{FF2B5EF4-FFF2-40B4-BE49-F238E27FC236}">
                <a16:creationId xmlns:a16="http://schemas.microsoft.com/office/drawing/2014/main" id="{6FC78EE5-5FE8-4B7E-9B97-51776A05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475" y="2301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ariat's logo">
            <a:extLst>
              <a:ext uri="{FF2B5EF4-FFF2-40B4-BE49-F238E27FC236}">
                <a16:creationId xmlns:a16="http://schemas.microsoft.com/office/drawing/2014/main" id="{84A3DA7C-41B8-49D8-AC55-B25DF3C0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825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40720E-969E-494B-9ACE-C1F4732DFD94}"/>
              </a:ext>
            </a:extLst>
          </p:cNvPr>
          <p:cNvSpPr txBox="1">
            <a:spLocks/>
          </p:cNvSpPr>
          <p:nvPr/>
        </p:nvSpPr>
        <p:spPr>
          <a:xfrm>
            <a:off x="838200" y="2944812"/>
            <a:ext cx="5095875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80000 rentals this year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88C3D4-D194-4D3E-B59E-A280DA5F6BD0}"/>
              </a:ext>
            </a:extLst>
          </p:cNvPr>
          <p:cNvSpPr txBox="1">
            <a:spLocks/>
          </p:cNvSpPr>
          <p:nvPr/>
        </p:nvSpPr>
        <p:spPr>
          <a:xfrm>
            <a:off x="838200" y="4044949"/>
            <a:ext cx="5095875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 dollars per rental for insurance costs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951A1F-9339-49F2-B45F-1B65AD7EE38A}"/>
              </a:ext>
            </a:extLst>
          </p:cNvPr>
          <p:cNvSpPr txBox="1">
            <a:spLocks/>
          </p:cNvSpPr>
          <p:nvPr/>
        </p:nvSpPr>
        <p:spPr>
          <a:xfrm>
            <a:off x="838200" y="5145086"/>
            <a:ext cx="5095875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$8 million</a:t>
            </a:r>
          </a:p>
        </p:txBody>
      </p:sp>
      <p:pic>
        <p:nvPicPr>
          <p:cNvPr id="3074" name="Picture 2" descr="Life Insurance: Different Policies Explained">
            <a:extLst>
              <a:ext uri="{FF2B5EF4-FFF2-40B4-BE49-F238E27FC236}">
                <a16:creationId xmlns:a16="http://schemas.microsoft.com/office/drawing/2014/main" id="{E835C74B-9B95-46C3-BFFE-106183BC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4154"/>
            <a:ext cx="5548312" cy="23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DDC2-CF00-4080-B899-0812C17A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ED44-B717-4038-957D-9B131B32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733017"/>
          </a:xfrm>
        </p:spPr>
        <p:txBody>
          <a:bodyPr>
            <a:normAutofit fontScale="92500"/>
          </a:bodyPr>
          <a:lstStyle/>
          <a:p>
            <a:r>
              <a:rPr lang="en-US" dirty="0"/>
              <a:t>Over 4055 accidents this year alone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F60306-C82C-43BC-BD27-F4717E153956}"/>
              </a:ext>
            </a:extLst>
          </p:cNvPr>
          <p:cNvSpPr txBox="1">
            <a:spLocks/>
          </p:cNvSpPr>
          <p:nvPr/>
        </p:nvSpPr>
        <p:spPr>
          <a:xfrm>
            <a:off x="838200" y="2925149"/>
            <a:ext cx="5257800" cy="733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Charge $1000 deductible for person at fault for getting into accident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2D434D-F14F-44CD-8274-1B0C278712C3}"/>
              </a:ext>
            </a:extLst>
          </p:cNvPr>
          <p:cNvSpPr txBox="1">
            <a:spLocks/>
          </p:cNvSpPr>
          <p:nvPr/>
        </p:nvSpPr>
        <p:spPr>
          <a:xfrm>
            <a:off x="838200" y="4024673"/>
            <a:ext cx="5257800" cy="73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million in profit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B853FE-C59E-4B4A-AFC7-D6A0FE45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714141"/>
            <a:ext cx="5257800" cy="347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ariat's logo">
            <a:extLst>
              <a:ext uri="{FF2B5EF4-FFF2-40B4-BE49-F238E27FC236}">
                <a16:creationId xmlns:a16="http://schemas.microsoft.com/office/drawing/2014/main" id="{BF795AF7-FB66-41C5-897D-C2F21E7C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825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CE6A-DDC7-4BD6-B26B-32826063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D77788-27A9-4F45-9A8F-D7A6E56CB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702098"/>
              </p:ext>
            </p:extLst>
          </p:nvPr>
        </p:nvGraphicFramePr>
        <p:xfrm>
          <a:off x="1571624" y="1400174"/>
          <a:ext cx="8848726" cy="48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Lariat's logo">
            <a:extLst>
              <a:ext uri="{FF2B5EF4-FFF2-40B4-BE49-F238E27FC236}">
                <a16:creationId xmlns:a16="http://schemas.microsoft.com/office/drawing/2014/main" id="{3AD2E8B4-EB2F-4142-BB07-AB3462CC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825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6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2785-574F-4A90-BE28-D602F5F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combined all the strategies?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2F6FAD-62E7-4146-847C-7F56FBEE4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389353"/>
              </p:ext>
            </p:extLst>
          </p:nvPr>
        </p:nvGraphicFramePr>
        <p:xfrm>
          <a:off x="1129715" y="1690688"/>
          <a:ext cx="9473968" cy="1139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9944">
                  <a:extLst>
                    <a:ext uri="{9D8B030D-6E8A-4147-A177-3AD203B41FA5}">
                      <a16:colId xmlns:a16="http://schemas.microsoft.com/office/drawing/2014/main" val="3788266032"/>
                    </a:ext>
                  </a:extLst>
                </a:gridCol>
                <a:gridCol w="1306754">
                  <a:extLst>
                    <a:ext uri="{9D8B030D-6E8A-4147-A177-3AD203B41FA5}">
                      <a16:colId xmlns:a16="http://schemas.microsoft.com/office/drawing/2014/main" val="1800703217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647513745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1014993148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1748322576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324817830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3216690311"/>
                    </a:ext>
                  </a:extLst>
                </a:gridCol>
              </a:tblGrid>
              <a:tr h="37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Net 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    19,753,518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22,029,618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23,236,443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27,885,318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23,808,518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37,699,343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6606875"/>
                  </a:ext>
                </a:extLst>
              </a:tr>
              <a:tr h="37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 from each strategy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2,276,100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3,482,925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8,131,800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4,055,000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17,945,825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4898193"/>
                  </a:ext>
                </a:extLst>
              </a:tr>
              <a:tr h="37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32026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324BBB-B6A1-43FF-9B98-E090D2A6ED91}"/>
              </a:ext>
            </a:extLst>
          </p:cNvPr>
          <p:cNvSpPr txBox="1"/>
          <p:nvPr/>
        </p:nvSpPr>
        <p:spPr>
          <a:xfrm>
            <a:off x="861268" y="3476098"/>
            <a:ext cx="5234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Combining all the strategies would be an increase of 17 million dollars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FAB71-AC79-48C2-AB1D-B658F1B08358}"/>
              </a:ext>
            </a:extLst>
          </p:cNvPr>
          <p:cNvSpPr txBox="1"/>
          <p:nvPr/>
        </p:nvSpPr>
        <p:spPr>
          <a:xfrm>
            <a:off x="861269" y="4399428"/>
            <a:ext cx="523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potentially double our profit for this year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613D59-8B62-4E7B-B981-CD332EB34504}"/>
              </a:ext>
            </a:extLst>
          </p:cNvPr>
          <p:cNvSpPr/>
          <p:nvPr/>
        </p:nvSpPr>
        <p:spPr>
          <a:xfrm>
            <a:off x="9441809" y="1588109"/>
            <a:ext cx="1371600" cy="14319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35 2x double Vector Images - Free &amp;amp; Royalty-free 2x double Vectors |  Depositphotos®">
            <a:extLst>
              <a:ext uri="{FF2B5EF4-FFF2-40B4-BE49-F238E27FC236}">
                <a16:creationId xmlns:a16="http://schemas.microsoft.com/office/drawing/2014/main" id="{F47569BE-C052-4B9E-994E-10596804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86" y="3122616"/>
            <a:ext cx="3094489" cy="309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riat's logo">
            <a:extLst>
              <a:ext uri="{FF2B5EF4-FFF2-40B4-BE49-F238E27FC236}">
                <a16:creationId xmlns:a16="http://schemas.microsoft.com/office/drawing/2014/main" id="{D467332D-A4FE-4463-A674-E88DDFC8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825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DE08-22CA-47A3-89EC-77DC38F2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listening!!</a:t>
            </a:r>
          </a:p>
        </p:txBody>
      </p:sp>
      <p:pic>
        <p:nvPicPr>
          <p:cNvPr id="4" name="Picture 2" descr="Lariat's logo">
            <a:extLst>
              <a:ext uri="{FF2B5EF4-FFF2-40B4-BE49-F238E27FC236}">
                <a16:creationId xmlns:a16="http://schemas.microsoft.com/office/drawing/2014/main" id="{76F3F5C6-6427-4AD9-95A8-C66F2ADE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82588"/>
            <a:ext cx="1457325" cy="6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9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249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2018 Recap</vt:lpstr>
      <vt:lpstr>1st Strategy</vt:lpstr>
      <vt:lpstr>2nd Strategy</vt:lpstr>
      <vt:lpstr>3rd Strategy</vt:lpstr>
      <vt:lpstr>4th Strategy</vt:lpstr>
      <vt:lpstr>Comparison</vt:lpstr>
      <vt:lpstr>What if we combined all the strategies?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Duong</dc:creator>
  <cp:lastModifiedBy>Sandy Duong</cp:lastModifiedBy>
  <cp:revision>8</cp:revision>
  <dcterms:created xsi:type="dcterms:W3CDTF">2021-07-13T19:12:56Z</dcterms:created>
  <dcterms:modified xsi:type="dcterms:W3CDTF">2021-07-14T18:51:42Z</dcterms:modified>
</cp:coreProperties>
</file>