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67500"/>
            <a:ext cx="10464800" cy="152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0"/>
            <a:ext cx="11099800" cy="266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452955"/>
            <a:ext cx="5334000" cy="656219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14044"/>
            <a:ext cx="11099800" cy="223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452955"/>
            <a:ext cx="11099800" cy="6562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Sentiment Analysis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199"/>
            <a:ext cx="10464800" cy="1998615"/>
          </a:xfrm>
          <a:prstGeom prst="rect">
            <a:avLst/>
          </a:prstGeom>
        </p:spPr>
        <p:txBody>
          <a:bodyPr/>
          <a:lstStyle/>
          <a:p>
            <a:pPr lvl="0" defTabSz="578358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Submitted By:</a:t>
            </a:r>
            <a:endParaRPr sz="3100"/>
          </a:p>
          <a:p>
            <a:pPr lvl="0" defTabSz="578358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Sandeep</a:t>
            </a:r>
            <a:endParaRPr sz="3100"/>
          </a:p>
          <a:p>
            <a:pPr lvl="0" defTabSz="578358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Mubeen</a:t>
            </a:r>
            <a:endParaRPr sz="3100"/>
          </a:p>
          <a:p>
            <a:pPr lvl="0" defTabSz="578358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Rashmi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Clustering Algorithm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938388" indent="-938388">
              <a:buClr>
                <a:srgbClr val="FFFF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K-Means: used k-means algorithm to cluster the vectors generated from feature engineering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User interface</a:t>
            </a:r>
          </a:p>
        </p:txBody>
      </p:sp>
      <p:pic>
        <p:nvPicPr>
          <p:cNvPr id="68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8810" y="2785072"/>
            <a:ext cx="7077491" cy="5897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SparkStreaming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938388" indent="-938388">
              <a:buClr>
                <a:srgbClr val="FFFF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To test sentiment for a new review, we have created a new java application to input reviews</a:t>
            </a:r>
          </a:p>
        </p:txBody>
      </p:sp>
      <p:grpSp>
        <p:nvGrpSpPr>
          <p:cNvPr id="74" name="Group 74"/>
          <p:cNvGrpSpPr/>
          <p:nvPr/>
        </p:nvGrpSpPr>
        <p:grpSpPr>
          <a:xfrm>
            <a:off x="165099" y="5099050"/>
            <a:ext cx="1459262" cy="1270000"/>
            <a:chOff x="0" y="0"/>
            <a:chExt cx="1459260" cy="1270000"/>
          </a:xfrm>
        </p:grpSpPr>
        <p:sp>
          <p:nvSpPr>
            <p:cNvPr id="72" name="Shape 72"/>
            <p:cNvSpPr/>
            <p:nvPr/>
          </p:nvSpPr>
          <p:spPr>
            <a:xfrm>
              <a:off x="-1" y="0"/>
              <a:ext cx="1459262" cy="1270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73" name="Shape 73"/>
            <p:cNvSpPr/>
            <p:nvPr/>
          </p:nvSpPr>
          <p:spPr>
            <a:xfrm>
              <a:off x="-1" y="387350"/>
              <a:ext cx="145926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FFFFFF"/>
                  </a:solidFill>
                </a:rPr>
                <a:t>JavaApp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4330700" y="5198838"/>
            <a:ext cx="1270000" cy="1270002"/>
            <a:chOff x="0" y="0"/>
            <a:chExt cx="1270000" cy="1270001"/>
          </a:xfrm>
        </p:grpSpPr>
        <p:sp>
          <p:nvSpPr>
            <p:cNvPr id="75" name="Shape 75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76" name="Shape 76"/>
            <p:cNvSpPr/>
            <p:nvPr/>
          </p:nvSpPr>
          <p:spPr>
            <a:xfrm>
              <a:off x="0" y="387350"/>
              <a:ext cx="1270000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FFFFFF"/>
                  </a:solidFill>
                </a:rPr>
                <a:t>S3</a:t>
              </a:r>
            </a:p>
          </p:txBody>
        </p:sp>
      </p:grpSp>
      <p:grpSp>
        <p:nvGrpSpPr>
          <p:cNvPr id="80" name="Group 80"/>
          <p:cNvGrpSpPr/>
          <p:nvPr/>
        </p:nvGrpSpPr>
        <p:grpSpPr>
          <a:xfrm>
            <a:off x="1608682" y="4699000"/>
            <a:ext cx="2728667" cy="2269679"/>
            <a:chOff x="0" y="0"/>
            <a:chExt cx="2728665" cy="2269678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2728666" cy="2269679"/>
            </a:xfrm>
            <a:prstGeom prst="rightArrow">
              <a:avLst>
                <a:gd name="adj1" fmla="val 32000"/>
                <a:gd name="adj2" fmla="val 35811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79" name="Shape 79"/>
            <p:cNvSpPr/>
            <p:nvPr/>
          </p:nvSpPr>
          <p:spPr>
            <a:xfrm>
              <a:off x="-1" y="887189"/>
              <a:ext cx="246857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FFFFFF"/>
                  </a:solidFill>
                </a:rPr>
                <a:t>write review to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5638800" y="4422626"/>
            <a:ext cx="3919240" cy="2822428"/>
            <a:chOff x="0" y="0"/>
            <a:chExt cx="3919239" cy="2822426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3919240" cy="2822427"/>
            </a:xfrm>
            <a:prstGeom prst="leftRightArrow">
              <a:avLst>
                <a:gd name="adj1" fmla="val 32000"/>
                <a:gd name="adj2" fmla="val 19799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82" name="Shape 82"/>
            <p:cNvSpPr/>
            <p:nvPr/>
          </p:nvSpPr>
          <p:spPr>
            <a:xfrm>
              <a:off x="178820" y="966713"/>
              <a:ext cx="3561599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2600">
                  <a:solidFill>
                    <a:srgbClr val="FFFFFF"/>
                  </a:solidFill>
                </a:rPr>
                <a:t>S3 stream review</a:t>
              </a:r>
              <a:endParaRPr sz="2600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r>
                <a:rPr sz="2600">
                  <a:solidFill>
                    <a:srgbClr val="FFFFFF"/>
                  </a:solidFill>
                </a:rPr>
                <a:t>Write back result 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9596139" y="4841402"/>
            <a:ext cx="1962895" cy="1785294"/>
            <a:chOff x="0" y="0"/>
            <a:chExt cx="1962893" cy="1785292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962894" cy="178529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448146"/>
              <a:ext cx="196289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FFFFFF"/>
                  </a:solidFill>
                </a:rPr>
                <a:t>Spark streaming</a:t>
              </a:r>
            </a:p>
          </p:txBody>
        </p:sp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609600" indent="-609600" defTabSz="914400">
              <a:spcBef>
                <a:spcPts val="700"/>
              </a:spcBef>
              <a:buClr>
                <a:srgbClr val="FFFFFF"/>
              </a:buClr>
              <a:buSzPct val="100000"/>
              <a:buFont typeface="Arial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Sentiment analysis of text is a challenging subject due to complexity of language and human expressions.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609600" indent="-609600" defTabSz="914400">
              <a:spcBef>
                <a:spcPts val="700"/>
              </a:spcBef>
              <a:buClr>
                <a:srgbClr val="FFFFFF"/>
              </a:buClr>
              <a:buSzPct val="100000"/>
              <a:buFont typeface="Arial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NLP provides a way to make a machine determine the sentiment of  a review based on the text.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609600" indent="-609600" defTabSz="914400">
              <a:spcBef>
                <a:spcPts val="700"/>
              </a:spcBef>
              <a:buClr>
                <a:srgbClr val="FFFFFF"/>
              </a:buClr>
              <a:buSzPct val="100000"/>
              <a:buFont typeface="Arial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analyze the sentiments represented in movie reviews from IMDB using NLP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defTabSz="914400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383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Exploratory Data Analysis:</a:t>
            </a:r>
            <a:endParaRPr sz="3800">
              <a:solidFill>
                <a:srgbClr val="FFFFFF"/>
              </a:solidFill>
            </a:endParaRPr>
          </a:p>
          <a:p>
            <a:pPr lvl="1" marL="13828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Cleaning data- BeautifulSoup, Regular expressions</a:t>
            </a:r>
            <a:endParaRPr sz="3800">
              <a:solidFill>
                <a:srgbClr val="FFFFFF"/>
              </a:solidFill>
            </a:endParaRPr>
          </a:p>
          <a:p>
            <a:pPr lvl="1" marL="13828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Building graphs to figure out key words</a:t>
            </a:r>
            <a:endParaRPr sz="3800">
              <a:solidFill>
                <a:srgbClr val="FFFFFF"/>
              </a:solidFill>
            </a:endParaRPr>
          </a:p>
          <a:p>
            <a:pPr lvl="1" marL="13828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NLTK toolkit for removing stop words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idx="1"/>
          </p:nvPr>
        </p:nvSpPr>
        <p:spPr>
          <a:xfrm>
            <a:off x="952500" y="330645"/>
            <a:ext cx="11099800" cy="8546656"/>
          </a:xfrm>
          <a:prstGeom prst="rect">
            <a:avLst/>
          </a:prstGeom>
        </p:spPr>
        <p:txBody>
          <a:bodyPr anchor="t"/>
          <a:lstStyle/>
          <a:p>
            <a:pPr lvl="0" marL="9383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very naive count:</a:t>
            </a:r>
            <a:endParaRPr sz="380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marL="9383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Removing stop words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1103924" y="1199913"/>
            <a:ext cx="11099803" cy="3477895"/>
            <a:chOff x="0" y="0"/>
            <a:chExt cx="11099801" cy="3477893"/>
          </a:xfrm>
        </p:grpSpPr>
        <p:pic>
          <p:nvPicPr>
            <p:cNvPr id="42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65100"/>
              <a:ext cx="10820401" cy="31476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image3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1099803" cy="3477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3924" y="5568393"/>
            <a:ext cx="11099802" cy="31039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idx="1"/>
          </p:nvPr>
        </p:nvSpPr>
        <p:spPr>
          <a:xfrm>
            <a:off x="952500" y="517077"/>
            <a:ext cx="11099800" cy="8360224"/>
          </a:xfrm>
          <a:prstGeom prst="rect">
            <a:avLst/>
          </a:prstGeom>
        </p:spPr>
        <p:txBody>
          <a:bodyPr anchor="t"/>
          <a:lstStyle/>
          <a:p>
            <a:pPr lvl="0" marL="9383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Positive Reviews:</a:t>
            </a:r>
            <a:endParaRPr sz="380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marL="9383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Negative Reviews</a:t>
            </a:r>
          </a:p>
        </p:txBody>
      </p:sp>
      <p:pic>
        <p:nvPicPr>
          <p:cNvPr id="48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341" y="1268232"/>
            <a:ext cx="10364714" cy="3748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1871" y="5714851"/>
            <a:ext cx="10407652" cy="3311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383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TF_IDF</a:t>
            </a:r>
            <a:endParaRPr sz="3800">
              <a:solidFill>
                <a:srgbClr val="FFFFFF"/>
              </a:solidFill>
            </a:endParaRPr>
          </a:p>
          <a:p>
            <a:pPr lvl="1" marL="13828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Creating vectors for text depending upon the occurrence and repetitions</a:t>
            </a:r>
            <a:endParaRPr sz="3800">
              <a:solidFill>
                <a:srgbClr val="FFFFFF"/>
              </a:solidFill>
            </a:endParaRPr>
          </a:p>
          <a:p>
            <a:pPr lvl="0" marL="9383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Word2Vec</a:t>
            </a:r>
            <a:endParaRPr sz="3800">
              <a:solidFill>
                <a:srgbClr val="FFFFFF"/>
              </a:solidFill>
            </a:endParaRPr>
          </a:p>
          <a:p>
            <a:pPr lvl="1" marL="13828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Creation of vectors by training a model to understand the semantics of the text.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Algorithms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383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Classification algorithms</a:t>
            </a:r>
            <a:endParaRPr sz="3800">
              <a:solidFill>
                <a:srgbClr val="FFFFFF"/>
              </a:solidFill>
            </a:endParaRPr>
          </a:p>
          <a:p>
            <a:pPr lvl="1" marL="13828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Naive Bayes</a:t>
            </a:r>
            <a:endParaRPr sz="3800">
              <a:solidFill>
                <a:srgbClr val="FFFFFF"/>
              </a:solidFill>
            </a:endParaRPr>
          </a:p>
          <a:p>
            <a:pPr lvl="1" marL="13828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Random Forest</a:t>
            </a:r>
            <a:endParaRPr sz="3800">
              <a:solidFill>
                <a:srgbClr val="FFFFFF"/>
              </a:solidFill>
            </a:endParaRPr>
          </a:p>
          <a:p>
            <a:pPr lvl="1" marL="1382888" indent="-938388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Logistic Regression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graphicFrame>
        <p:nvGraphicFramePr>
          <p:cNvPr id="59" name="Table 59"/>
          <p:cNvGraphicFramePr/>
          <p:nvPr/>
        </p:nvGraphicFramePr>
        <p:xfrm>
          <a:off x="1783362" y="3213946"/>
          <a:ext cx="9857112" cy="563541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36552"/>
                <a:gridCol w="2888271"/>
                <a:gridCol w="2606476"/>
                <a:gridCol w="2125811"/>
              </a:tblGrid>
              <a:tr h="1127082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Algorithm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/>
                      </a:pPr>
                    </a:p>
                  </a:txBody>
                  <a:tcPr marL="63500" marR="63500" marT="63500" marB="63500" anchor="t" anchorCtr="0" horzOverflow="overflow"/>
                </a:tc>
              </a:tr>
              <a:tr h="1127082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Logistic Regression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13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areaUnderPR</a:t>
                      </a:r>
                      <a:endParaRPr sz="1100">
                        <a:latin typeface="Menlo Regular"/>
                        <a:ea typeface="Menlo Regular"/>
                        <a:cs typeface="Menlo Regular"/>
                        <a:sym typeface="Menlo Regular"/>
                      </a:endParaRPr>
                    </a:p>
                    <a:p>
                      <a:pPr lvl="0" algn="l" defTabSz="457200">
                        <a:defRPr b="0" i="0" sz="1800"/>
                      </a:pPr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0.7920658874070523</a:t>
                      </a:r>
                      <a:endParaRPr sz="1100">
                        <a:latin typeface="Menlo Regular"/>
                        <a:ea typeface="Menlo Regular"/>
                        <a:cs typeface="Menlo Regular"/>
                        <a:sym typeface="Menlo Regular"/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Area under ROC
0.8061931789957208
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training error:
0.26133306765
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127082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Naive Bayes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accuracy
72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recall 
71.5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precision
72.05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127082">
                <a:tc>
                  <a:txBody>
                    <a:bodyPr/>
                    <a:lstStyle/>
                    <a:p>
                      <a:pPr lvl="0" indent="228600" algn="ctr">
                        <a:defRPr sz="18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/>
                      </a:pPr>
                    </a:p>
                  </a:txBody>
                  <a:tcPr marL="63500" marR="63500" marT="63500" marB="63500" anchor="t" anchorCtr="0" horzOverflow="overflow"/>
                </a:tc>
              </a:tr>
              <a:tr h="1127082">
                <a:tc>
                  <a:txBody>
                    <a:bodyPr/>
                    <a:lstStyle/>
                    <a:p>
                      <a:pPr lvl="0" indent="22860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ML-Logistic Regression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13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areaUnderPR</a:t>
                      </a:r>
                      <a:endParaRPr sz="130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  <a:p>
                      <a:pPr lvl="0" algn="l" defTabSz="457200">
                        <a:defRPr b="0" i="0" sz="1800"/>
                      </a:pPr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0.8065552181670259</a:t>
                      </a:r>
                      <a:endParaRPr sz="1100">
                        <a:latin typeface="Menlo Regular"/>
                        <a:ea typeface="Menlo Regular"/>
                        <a:cs typeface="Menlo Regular"/>
                        <a:sym typeface="Menlo Regular"/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Area under ROC
0.8275891274493837
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1100"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training error:
0.244788029925
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Cross Validator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938388" indent="-938388">
              <a:buClr>
                <a:srgbClr val="FFFF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TF-IDF: On pipelining, for logistic regression algorithm with features 300 and 400 and regression parameter value of 0.01,0.1 and 1 improved the auRoC unto 84%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