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9"/>
  </p:notesMasterIdLst>
  <p:sldIdLst>
    <p:sldId id="2141412874" r:id="rId5"/>
    <p:sldId id="2141412863" r:id="rId6"/>
    <p:sldId id="2141412876" r:id="rId7"/>
    <p:sldId id="2141412875" r:id="rId8"/>
  </p:sldIdLst>
  <p:sldSz cx="12192000" cy="6858000"/>
  <p:notesSz cx="6800850" cy="9807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EA3112-7CC0-B530-9AC6-C68C2713D031}" name="Maddalena, Nino" initials="MN" userId="S::nino.maddalena@dhsc.gov.uk::b76466ce-dbda-434d-937c-4ad161a259a2" providerId="AD"/>
  <p188:author id="{50DCDE23-2E73-AA9A-74DC-247C209A78B9}" name="Knight, Jonathan" initials="KJ" userId="S::jonathan.knight@dhsc.gov.uk::1dc9e2e8-fd8a-4167-bd04-2ad5c9365d35" providerId="AD"/>
  <p188:author id="{41129E25-9087-5962-5626-55FEF7999713}" name="Shelton, Kevin" initials="SK" userId="S::Kevin.Shelton@dhsc.gov.uk::efa8aa70-413a-404a-896a-ecb275a5f3c0" providerId="AD"/>
  <p188:author id="{512E7842-6D81-249F-EBBF-5D22C7C523D0}" name="Willey, Peter" initials="WP" userId="S::peter.willey@dhsc.gov.uk::899949e5-e59d-4682-90fe-f1c8e9efca1b" providerId="AD"/>
  <p188:author id="{0EED8145-0816-7F0D-4004-E73B6EC1CEEE}" name="Skotarenko, Liliya" initials="SL" userId="S::liliya.skotarenko1@dhsc.gov.uk::8c756e63-6b7e-4b25-a0d9-2eeb9769357c" providerId="AD"/>
  <p188:author id="{B8F6C148-282E-D701-3B2C-0AD8FC66AD8C}" name="Knight, Sandy" initials="KS" userId="S::sandy.knight@dhsc.gov.uk::3a9ab149-4f60-4561-90bc-5544d202b4c9" providerId="AD"/>
  <p188:author id="{C29FE162-034B-5B6B-5A51-2178701E4EE3}" name="Shelton, Kevin" initials="SK" userId="S::kevin.shelton@dhsc.gov.uk::efa8aa70-413a-404a-896a-ecb275a5f3c0" providerId="AD"/>
  <p188:author id="{A6FCB763-9701-11D2-DC30-D580BACB8911}" name="Knight, Jonathan" initials="KJ" userId="S::Jonathan.Knight@dhsc.gov.uk::1dc9e2e8-fd8a-4167-bd04-2ad5c9365d35" providerId="AD"/>
  <p188:author id="{42EE216B-6527-C7D8-E4CA-9ABB8AC066E5}" name="Crummy, Jamie" initials="CJ" userId="S::Jamie.Crummy@dhsc.gov.uk::aa90410f-37ff-4f93-896e-a982a5e0c91f" providerId="AD"/>
  <p188:author id="{CBB18586-4206-286D-D1E1-C1C5B609BB31}" name="Burkinshaw, Pete" initials="BP" userId="S::Pete.Burkinshaw@dhsc.gov.uk::d1da62a9-c919-41b6-8e83-6f4772366af5" providerId="AD"/>
  <p188:author id="{0B0AAF87-35C9-97E4-7EE9-7648AE02C3D3}" name="Pechey, Laura" initials="PL" userId="S::laura.pechey@dhsc.gov.uk::061dccbf-6cca-4377-8f16-63f07a91caef" providerId="AD"/>
  <p188:author id="{85FB2290-AB05-3EDD-4647-BCFCDB09A890}" name="Bacchus-Waterman, John" initials="BWJ" userId="S::John.Bacchus-Waterman@dhsc.gov.uk::2aefa2a1-5532-4a56-b235-cb3496fe9ff8" providerId="AD"/>
  <p188:author id="{75AEFC9C-B73A-281A-1B0D-8CA11682076F}" name="Skotarenko, Liliya" initials="SL" userId="S::Liliya.Skotarenko1@dhsc.gov.uk::8c756e63-6b7e-4b25-a0d9-2eeb9769357c" providerId="AD"/>
  <p188:author id="{BCA8B6C6-B0D2-71CC-B3EE-9FE13C16AF9F}" name="Bacchus-Waterman, John" initials="BJ" userId="S::john.bacchus-waterman@dhsc.gov.uk::2aefa2a1-5532-4a56-b235-cb3496fe9ff8" providerId="AD"/>
  <p188:author id="{955C0ACA-254F-11AD-8971-3B84E4C13219}" name="Clark, Helen" initials="CH" userId="S::helen.clark@dhsc.gov.uk::bbbe2a94-5411-40dd-b528-20f647d57dc3" providerId="AD"/>
  <p188:author id="{68FA5FCA-28C8-0EFC-0B13-E43BE38290AE}" name="Brown, Andrew" initials="BA" userId="S::andrew.brown9@dhsc.gov.uk::1fbb046b-daa9-491b-8f27-90aa6587489c" providerId="AD"/>
  <p188:author id="{52A7E7CA-EC81-6A3D-8FBA-5DBC6006F397}" name="Willey, Peter" initials="WP" userId="S::Peter.Willey@dhsc.gov.uk::899949e5-e59d-4682-90fe-f1c8e9efca1b" providerId="AD"/>
  <p188:author id="{D7E6EDD2-6945-4612-3EF4-EAACD34B5D34}" name="Brown, Andrew" initials="BA" userId="S::Andrew.Brown9@dhsc.gov.uk::1fbb046b-daa9-491b-8f27-90aa6587489c" providerId="AD"/>
  <p188:author id="{85BD94E3-C2D0-4F75-5087-49003B846BFA}" name="Burkinshaw, Pete" initials="BP" userId="S::pete.burkinshaw@dhsc.gov.uk::d1da62a9-c919-41b6-8e83-6f4772366af5" providerId="AD"/>
  <p188:author id="{CBE1C9FF-40C4-211C-0545-CEEEB5E478C1}" name="Eastwood, Brian" initials="EB" userId="S::brian.eastwood@dhsc.gov.uk::b64a70dc-fcbd-45ce-8bf1-ec11374736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BE"/>
    <a:srgbClr val="01A188"/>
    <a:srgbClr val="007260"/>
    <a:srgbClr val="01EDC6"/>
    <a:srgbClr val="016B59"/>
    <a:srgbClr val="34B6E4"/>
    <a:srgbClr val="E5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74A41-D0F5-499B-8148-31BF8E042D96}" v="8" dt="2024-10-16T08:12:10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wel04\analysis$\Outputs\Personal%20working%20folder\Jamie\SR2024\depot_bupe\Depot%20buprenorphine%20SR%20output%20v5_outputs_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healthsharedservice-my.sharepoint.com/personal/jonathan_knight_dhsc_gov_uk/Documents/Documents/Depot%20buprenorphine%20SR%20output%20v5%20jk%20working%20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wel04\analysis$\Outputs\Personal%20working%20folder\Jamie\SR2024\depot_bupe\Depot%20buprenorphine%20SR%20output%20v5_outputs_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healthsharedservice-my.sharepoint.com/personal/jonathan_knight_dhsc_gov_uk/Documents/Documents/Depot%20buprenorphine%20SR%20output%20v5%20jk%20working%20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wel04\analysis$\Outputs\Personal%20working%20folder\Jamie\SR2024\depot_bupe\Depot%20buprenorphine%20SR%20output%20v5_outputs_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healthsharedservice-my.sharepoint.com/personal/jonathan_knight_dhsc_gov_uk/Documents/Documents/Depot%20buprenorphine%20SR%20output%20v5%20jk%20working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'Table 1'!$P$32</c:f>
              <c:strCache>
                <c:ptCount val="1"/>
                <c:pt idx="0">
                  <c:v>Long-acting buprenorphine in the last 12 months per in treatment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'Table 1'!$O$33:$O$36</c:f>
              <c:strCache>
                <c:ptCount val="4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</c:strCache>
            </c:strRef>
          </c:cat>
          <c:val>
            <c:numRef>
              <c:f>'Table 1'!$P$33:$P$36</c:f>
              <c:numCache>
                <c:formatCode>0.0%</c:formatCode>
                <c:ptCount val="4"/>
                <c:pt idx="0">
                  <c:v>3.3016756203632642E-3</c:v>
                </c:pt>
                <c:pt idx="1">
                  <c:v>9.3096672357697394E-3</c:v>
                </c:pt>
                <c:pt idx="2">
                  <c:v>2.2475604843681923E-2</c:v>
                </c:pt>
                <c:pt idx="3">
                  <c:v>2.7967189610043179E-2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6-427C-B940-53D117203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7353656"/>
        <c:axId val="757355096"/>
      </c:barChart>
      <c:catAx>
        <c:axId val="757353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5096"/>
        <c:crosses val="autoZero"/>
        <c:auto val="1"/>
        <c:lblAlgn val="ctr"/>
        <c:lblOffset val="100"/>
        <c:noMultiLvlLbl val="0"/>
      </c:catAx>
      <c:valAx>
        <c:axId val="75735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Percentage</a:t>
                </a:r>
                <a:r>
                  <a:rPr lang="en-GB" baseline="0"/>
                  <a:t> of people with heroin problems receiving long-acting buprenorphine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3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heroin users</a:t>
            </a:r>
            <a:r>
              <a:rPr lang="en-GB" baseline="0"/>
              <a:t> receiving LAB in last 12 months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'[Depot buprenorphine SR output v5 jk working .xlsx]Table 1'!$C$38:$C$41</c:f>
              <c:strCache>
                <c:ptCount val="4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</c:strCache>
            </c:strRef>
          </c:cat>
          <c:val>
            <c:numRef>
              <c:f>'[Depot buprenorphine SR output v5 jk working .xlsx]Table 1'!$D$38:$D$41</c:f>
              <c:numCache>
                <c:formatCode>General</c:formatCode>
                <c:ptCount val="4"/>
                <c:pt idx="0">
                  <c:v>413</c:v>
                </c:pt>
                <c:pt idx="1">
                  <c:v>1156</c:v>
                </c:pt>
                <c:pt idx="2">
                  <c:v>2734</c:v>
                </c:pt>
                <c:pt idx="3">
                  <c:v>3355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A-4448-87DC-C8BD547AA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680864"/>
        <c:axId val="803683024"/>
      </c:barChart>
      <c:catAx>
        <c:axId val="8036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83024"/>
        <c:crosses val="autoZero"/>
        <c:auto val="1"/>
        <c:lblAlgn val="ctr"/>
        <c:lblOffset val="100"/>
        <c:noMultiLvlLbl val="0"/>
      </c:catAx>
      <c:valAx>
        <c:axId val="80368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68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Treatment progress measure and long-acting buprenorphine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'Table 3'!$D$61</c:f>
              <c:strCache>
                <c:ptCount val="1"/>
                <c:pt idx="0">
                  <c:v>Long-acting buprenorphine in the last 12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'Table 3'!$C$62:$C$65</c:f>
              <c:strCache>
                <c:ptCount val="4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</c:strCache>
            </c:strRef>
          </c:cat>
          <c:val>
            <c:numRef>
              <c:f>'Table 3'!$D$62:$D$65</c:f>
              <c:numCache>
                <c:formatCode>0%</c:formatCode>
                <c:ptCount val="4"/>
                <c:pt idx="0">
                  <c:v>0.65614035087719302</c:v>
                </c:pt>
                <c:pt idx="1">
                  <c:v>0.59484066767830046</c:v>
                </c:pt>
                <c:pt idx="2">
                  <c:v>0.54411764705882348</c:v>
                </c:pt>
                <c:pt idx="3">
                  <c:v>0.53626943005181349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4-4BDF-A374-8EBDF332D650}"/>
            </c:ext>
          </c:extLst>
        </c:ser>
        <c:ser>
          <c:idx val="1"/>
          <c:order val="1"/>
          <c:tx>
            <c:strRef>
              <c:f>'Table 3'!$E$61</c:f>
              <c:strCache>
                <c:ptCount val="1"/>
                <c:pt idx="0">
                  <c:v>No long-acting buprenorphine in the last 12 months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'Table 3'!$C$62:$C$65</c:f>
              <c:strCache>
                <c:ptCount val="4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</c:strCache>
            </c:strRef>
          </c:cat>
          <c:val>
            <c:numRef>
              <c:f>'Table 3'!$E$62:$E$65</c:f>
              <c:numCache>
                <c:formatCode>0%</c:formatCode>
                <c:ptCount val="4"/>
                <c:pt idx="0">
                  <c:v>0.54071779228826078</c:v>
                </c:pt>
                <c:pt idx="1">
                  <c:v>0.46459512759882654</c:v>
                </c:pt>
                <c:pt idx="2">
                  <c:v>0.42910215433149307</c:v>
                </c:pt>
                <c:pt idx="3">
                  <c:v>0.42284474820438317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4-4BDF-A374-8EBDF332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5976088"/>
        <c:axId val="1335971408"/>
      </c:barChart>
      <c:catAx>
        <c:axId val="1335976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971408"/>
        <c:crosses val="autoZero"/>
        <c:auto val="1"/>
        <c:lblAlgn val="ctr"/>
        <c:lblOffset val="100"/>
        <c:noMultiLvlLbl val="0"/>
      </c:catAx>
      <c:valAx>
        <c:axId val="133597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97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Retention at 12 weeks for heroin users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'[Depot buprenorphine SR output v5 jk working .xlsx]Table 1'!$E$109</c:f>
              <c:strCache>
                <c:ptCount val="1"/>
                <c:pt idx="0">
                  <c:v>LAB at start 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'[Depot buprenorphine SR output v5 jk working .xlsx]Table 1'!$F$108:$H$108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'[Depot buprenorphine SR output v5 jk working .xlsx]Table 1'!$F$109:$H$109</c:f>
              <c:numCache>
                <c:formatCode>0%</c:formatCode>
                <c:ptCount val="3"/>
                <c:pt idx="0">
                  <c:v>0.94811320754716977</c:v>
                </c:pt>
                <c:pt idx="1">
                  <c:v>0.91666666666666663</c:v>
                </c:pt>
                <c:pt idx="2">
                  <c:v>0.9007633587786259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2-43B6-B53A-E8D9C9EE96F8}"/>
            </c:ext>
          </c:extLst>
        </c:ser>
        <c:ser>
          <c:idx val="1"/>
          <c:order val="1"/>
          <c:tx>
            <c:strRef>
              <c:f>'[Depot buprenorphine SR output v5 jk working .xlsx]Table 1'!$E$110</c:f>
              <c:strCache>
                <c:ptCount val="1"/>
                <c:pt idx="0">
                  <c:v>No LAB at start 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'[Depot buprenorphine SR output v5 jk working .xlsx]Table 1'!$F$108:$H$108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'[Depot buprenorphine SR output v5 jk working .xlsx]Table 1'!$F$110:$H$110</c:f>
              <c:numCache>
                <c:formatCode>0%</c:formatCode>
                <c:ptCount val="3"/>
                <c:pt idx="0">
                  <c:v>0.82932511379520446</c:v>
                </c:pt>
                <c:pt idx="1">
                  <c:v>0.8091648551994951</c:v>
                </c:pt>
                <c:pt idx="2">
                  <c:v>0.78716193985655059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2-43B6-B53A-E8D9C9EE9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516568"/>
        <c:axId val="761513688"/>
      </c:barChart>
      <c:catAx>
        <c:axId val="761516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513688"/>
        <c:crosses val="autoZero"/>
        <c:auto val="1"/>
        <c:lblAlgn val="ctr"/>
        <c:lblOffset val="100"/>
        <c:noMultiLvlLbl val="0"/>
      </c:catAx>
      <c:valAx>
        <c:axId val="76151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516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Long-acting buprenorphine in the last 12 months successful completions per in treatment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'Table 1'!$U$94</c:f>
              <c:strCache>
                <c:ptCount val="1"/>
                <c:pt idx="0">
                  <c:v>Long-acting buprenorphine in the last 12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'Table 1'!$T$95:$T$98</c:f>
              <c:strCache>
                <c:ptCount val="4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</c:strCache>
            </c:strRef>
          </c:cat>
          <c:val>
            <c:numRef>
              <c:f>'Table 1'!$U$95:$U$98</c:f>
              <c:numCache>
                <c:formatCode>0%</c:formatCode>
                <c:ptCount val="4"/>
                <c:pt idx="0">
                  <c:v>3.8740920096852302E-2</c:v>
                </c:pt>
                <c:pt idx="1">
                  <c:v>4.3544690603514132E-2</c:v>
                </c:pt>
                <c:pt idx="2">
                  <c:v>6.4964447317388499E-2</c:v>
                </c:pt>
                <c:pt idx="3">
                  <c:v>9.2146851446632622E-2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4AC5-918A-9D6F52BC45B9}"/>
            </c:ext>
          </c:extLst>
        </c:ser>
        <c:ser>
          <c:idx val="1"/>
          <c:order val="1"/>
          <c:tx>
            <c:strRef>
              <c:f>'Table 1'!$V$94</c:f>
              <c:strCache>
                <c:ptCount val="1"/>
                <c:pt idx="0">
                  <c:v>No long-acting buprenorphine in the last 12 months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'Table 1'!$T$95:$T$98</c:f>
              <c:strCache>
                <c:ptCount val="4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</c:strCache>
            </c:strRef>
          </c:cat>
          <c:val>
            <c:numRef>
              <c:f>'Table 1'!$V$95:$V$98</c:f>
              <c:numCache>
                <c:formatCode>0%</c:formatCode>
                <c:ptCount val="4"/>
                <c:pt idx="0">
                  <c:v>4.1644275115299778E-2</c:v>
                </c:pt>
                <c:pt idx="1">
                  <c:v>4.516412589632355E-2</c:v>
                </c:pt>
                <c:pt idx="2">
                  <c:v>4.3619094214206781E-2</c:v>
                </c:pt>
                <c:pt idx="3">
                  <c:v>4.3936503552037563E-2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4-4AC5-918A-9D6F52BC4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2501104"/>
        <c:axId val="1332505784"/>
      </c:barChart>
      <c:catAx>
        <c:axId val="1332501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505784"/>
        <c:crosses val="autoZero"/>
        <c:auto val="1"/>
        <c:lblAlgn val="ctr"/>
        <c:lblOffset val="100"/>
        <c:noMultiLvlLbl val="0"/>
      </c:catAx>
      <c:valAx>
        <c:axId val="133250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Successful completion rate per in treatment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50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Rat</a:t>
            </a:r>
            <a:r>
              <a:rPr lang="en-GB" baseline="0"/>
              <a:t>e of deaths during treatment - heroin users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'[Depot buprenorphine SR output v5 jk working .xlsx]Table 1'!$H$80</c:f>
              <c:strCache>
                <c:ptCount val="1"/>
                <c:pt idx="0">
                  <c:v>LAB in journey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'[Depot buprenorphine SR output v5 jk working .xlsx]Table 1'!$I$79:$K$79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'[Depot buprenorphine SR output v5 jk working .xlsx]Table 1'!$I$80:$K$80</c:f>
              <c:numCache>
                <c:formatCode>0.0%</c:formatCode>
                <c:ptCount val="3"/>
                <c:pt idx="0">
                  <c:v>5.3475935828877002E-3</c:v>
                </c:pt>
                <c:pt idx="1">
                  <c:v>1.098901098901099E-2</c:v>
                </c:pt>
                <c:pt idx="2">
                  <c:v>8.7527352297592995E-3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2-4CD9-B0EB-6B6BD69D4DAA}"/>
            </c:ext>
          </c:extLst>
        </c:ser>
        <c:ser>
          <c:idx val="1"/>
          <c:order val="1"/>
          <c:tx>
            <c:strRef>
              <c:f>'[Depot buprenorphine SR output v5 jk working .xlsx]Table 1'!$H$81</c:f>
              <c:strCache>
                <c:ptCount val="1"/>
                <c:pt idx="0">
                  <c:v>LAB in journey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'[Depot buprenorphine SR output v5 jk working .xlsx]Table 1'!$I$79:$K$79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'[Depot buprenorphine SR output v5 jk working .xlsx]Table 1'!$I$81:$K$81</c:f>
              <c:numCache>
                <c:formatCode>0.0%</c:formatCode>
                <c:ptCount val="3"/>
                <c:pt idx="0">
                  <c:v>1.8101462604689776E-2</c:v>
                </c:pt>
                <c:pt idx="1">
                  <c:v>2.0480982547301116E-2</c:v>
                </c:pt>
                <c:pt idx="2">
                  <c:v>1.9723951005187788E-2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42-4CD9-B0EB-6B6BD69D4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516568"/>
        <c:axId val="761513688"/>
      </c:barChart>
      <c:catAx>
        <c:axId val="761516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513688"/>
        <c:crosses val="autoZero"/>
        <c:auto val="1"/>
        <c:lblAlgn val="ctr"/>
        <c:lblOffset val="100"/>
        <c:noMultiLvlLbl val="0"/>
      </c:catAx>
      <c:valAx>
        <c:axId val="76151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516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035" cy="492082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2241" y="1"/>
            <a:ext cx="2947035" cy="492082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r">
              <a:defRPr sz="1200"/>
            </a:lvl1pPr>
          </a:lstStyle>
          <a:p>
            <a:fld id="{090124FA-517A-4E54-B29C-09C90A9B324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1225550"/>
            <a:ext cx="5883275" cy="3309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63" tIns="45331" rIns="90663" bIns="45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085" y="4719896"/>
            <a:ext cx="5440680" cy="3861732"/>
          </a:xfrm>
          <a:prstGeom prst="rect">
            <a:avLst/>
          </a:prstGeom>
        </p:spPr>
        <p:txBody>
          <a:bodyPr vert="horz" lIns="90663" tIns="45331" rIns="90663" bIns="45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15495"/>
            <a:ext cx="2947035" cy="492081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2241" y="9315495"/>
            <a:ext cx="2947035" cy="492081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r">
              <a:defRPr sz="1200"/>
            </a:lvl1pPr>
          </a:lstStyle>
          <a:p>
            <a:fld id="{04498914-B524-4F8B-B990-FC5BDFD67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3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Presentation Heading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Presented by/Sub-heading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Published DD Month YYYY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0" y="543894"/>
            <a:ext cx="1628811" cy="10563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796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1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3737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214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640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1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522515" y="2004602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4154" y="1258064"/>
            <a:ext cx="495300" cy="24765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201956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905" y="1204840"/>
            <a:ext cx="11446166" cy="4652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192" y="236857"/>
            <a:ext cx="11447465" cy="90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GB"/>
              <a:t>OFFICIAL SENSITIVE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593271" y="538836"/>
            <a:ext cx="11005453" cy="5551245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2869816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3717520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GB"/>
              <a:t>OFFICIAL SENSITIVE 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98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404905" y="432602"/>
            <a:ext cx="11416146" cy="542108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GB"/>
              <a:t>OFFICIAL SENSITIVE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402149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522515" y="2093379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2503490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3662309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4821128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513" y="598951"/>
            <a:ext cx="1314306" cy="1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4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/>
              <a:t>Section heading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967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7039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31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731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5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OFFICIAL SENSITIVE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660" r:id="rId3"/>
    <p:sldLayoutId id="2147483710" r:id="rId4"/>
    <p:sldLayoutId id="2147483661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7BF90D-3D16-8F44-A55E-CCB8531A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374" y="2549668"/>
            <a:ext cx="9144000" cy="1034129"/>
          </a:xfrm>
        </p:spPr>
        <p:txBody>
          <a:bodyPr/>
          <a:lstStyle/>
          <a:p>
            <a:r>
              <a:rPr lang="en-GB"/>
              <a:t>Long-acting buprenorphine – impact on treatment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B18E-FABE-C2FE-84B9-A6B530869E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1838" y="6356350"/>
            <a:ext cx="6380162" cy="365125"/>
          </a:xfrm>
        </p:spPr>
        <p:txBody>
          <a:bodyPr/>
          <a:lstStyle/>
          <a:p>
            <a:r>
              <a:rPr lang="en-GB"/>
              <a:t>OFFICIAL SENSITIVE </a:t>
            </a:r>
          </a:p>
        </p:txBody>
      </p:sp>
    </p:spTree>
    <p:extLst>
      <p:ext uri="{BB962C8B-B14F-4D97-AF65-F5344CB8AC3E}">
        <p14:creationId xmlns:p14="http://schemas.microsoft.com/office/powerpoint/2010/main" val="335885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3862-915A-7185-F52A-3884A2BE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8" y="148167"/>
            <a:ext cx="11446163" cy="844839"/>
          </a:xfrm>
        </p:spPr>
        <p:txBody>
          <a:bodyPr>
            <a:noAutofit/>
          </a:bodyPr>
          <a:lstStyle/>
          <a:p>
            <a:r>
              <a:rPr lang="en-GB" sz="2200" dirty="0">
                <a:latin typeface="Aptos" panose="020B0004020202020204" pitchFamily="34" charset="0"/>
              </a:rPr>
              <a:t>The number and proportion of people receiving LAB in the last 12 months has increased significantly though still only makes up around 3% of OST to heroin users  </a:t>
            </a:r>
            <a:endParaRPr lang="en-GB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6521-4955-36F8-DF75-658865D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BCC7BB-FB9C-4081-8C66-8E0258A4B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375896"/>
              </p:ext>
            </p:extLst>
          </p:nvPr>
        </p:nvGraphicFramePr>
        <p:xfrm>
          <a:off x="6353672" y="1356058"/>
          <a:ext cx="5450400" cy="43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40A7-BA2E-A531-1FA8-9B64BB41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4BFE8-83DF-FFA5-44D7-6D6E601A2BA4}"/>
              </a:ext>
            </a:extLst>
          </p:cNvPr>
          <p:cNvSpPr txBox="1"/>
          <p:nvPr/>
        </p:nvSpPr>
        <p:spPr>
          <a:xfrm>
            <a:off x="0" y="6035511"/>
            <a:ext cx="16290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>
                <a:solidFill>
                  <a:srgbClr val="FF0000"/>
                </a:solidFill>
              </a:rPr>
              <a:t>* Restricted Statistics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BE15979-5B8A-E8CB-0826-2D8EF6C80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21087"/>
              </p:ext>
            </p:extLst>
          </p:nvPr>
        </p:nvGraphicFramePr>
        <p:xfrm>
          <a:off x="579119" y="1408562"/>
          <a:ext cx="5438503" cy="4263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72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3862-915A-7185-F52A-3884A2BE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45" y="39160"/>
            <a:ext cx="11446163" cy="844839"/>
          </a:xfrm>
        </p:spPr>
        <p:txBody>
          <a:bodyPr>
            <a:noAutofit/>
          </a:bodyPr>
          <a:lstStyle/>
          <a:p>
            <a:r>
              <a:rPr lang="en-GB" sz="2200" dirty="0"/>
              <a:t>Heroin users who receive LAB are more likely to be retained in treatment for 12 weeks or more and more likely to be showing substantial progress in treatment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6521-4955-36F8-DF75-658865D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3BE979-C742-0C6D-D789-CFD637B8C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075886"/>
              </p:ext>
            </p:extLst>
          </p:nvPr>
        </p:nvGraphicFramePr>
        <p:xfrm>
          <a:off x="6353672" y="1307672"/>
          <a:ext cx="5450400" cy="462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46E1-1473-D2B6-6386-1DD0A0A0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5BF25-979F-5F71-EF17-953B630D733E}"/>
              </a:ext>
            </a:extLst>
          </p:cNvPr>
          <p:cNvSpPr txBox="1"/>
          <p:nvPr/>
        </p:nvSpPr>
        <p:spPr>
          <a:xfrm>
            <a:off x="0" y="6035511"/>
            <a:ext cx="16290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>
                <a:solidFill>
                  <a:srgbClr val="FF0000"/>
                </a:solidFill>
              </a:rPr>
              <a:t>* Restricted Statistics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8B0041-E1FA-A2AC-68A6-18E583B0B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518583"/>
              </p:ext>
            </p:extLst>
          </p:nvPr>
        </p:nvGraphicFramePr>
        <p:xfrm>
          <a:off x="583474" y="1430383"/>
          <a:ext cx="5450400" cy="3934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37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3862-915A-7185-F52A-3884A2BE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06" y="136525"/>
            <a:ext cx="11446163" cy="844839"/>
          </a:xfrm>
        </p:spPr>
        <p:txBody>
          <a:bodyPr>
            <a:noAutofit/>
          </a:bodyPr>
          <a:lstStyle/>
          <a:p>
            <a:r>
              <a:rPr lang="en-GB" sz="2200" dirty="0">
                <a:effectLst/>
                <a:ea typeface="Times New Roman" panose="02020603050405020304" pitchFamily="18" charset="0"/>
              </a:rPr>
              <a:t>The successful completion rate for heroin users receiving LAB was twice that of those not receiving it in 23-24 with the rate of deaths halved in the LAB cohort </a:t>
            </a:r>
            <a:br>
              <a:rPr lang="en-GB" dirty="0">
                <a:effectLst/>
                <a:ea typeface="Calibri" panose="020F0502020204030204" pitchFamily="34" charset="0"/>
              </a:rPr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6521-4955-36F8-DF75-658865D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OFFICIAL SENSITIVE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66EC48-5309-4160-ABA2-92F0A6822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509434"/>
              </p:ext>
            </p:extLst>
          </p:nvPr>
        </p:nvGraphicFramePr>
        <p:xfrm>
          <a:off x="479825" y="1137638"/>
          <a:ext cx="5450400" cy="474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A3634-431F-9ACD-533C-6D1479F3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074E3-1888-3BB6-CC67-823D73D93B4E}"/>
              </a:ext>
            </a:extLst>
          </p:cNvPr>
          <p:cNvSpPr txBox="1"/>
          <p:nvPr/>
        </p:nvSpPr>
        <p:spPr>
          <a:xfrm>
            <a:off x="0" y="6035511"/>
            <a:ext cx="16290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>
                <a:solidFill>
                  <a:srgbClr val="FF0000"/>
                </a:solidFill>
              </a:rPr>
              <a:t>* Restricted Statistics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B2641D-A53D-B52E-331E-05FB190CB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94831"/>
              </p:ext>
            </p:extLst>
          </p:nvPr>
        </p:nvGraphicFramePr>
        <p:xfrm>
          <a:off x="6259969" y="1205519"/>
          <a:ext cx="5450400" cy="460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295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EE7D10EC477479266699233C2D14E" ma:contentTypeVersion="4" ma:contentTypeDescription="Create a new document." ma:contentTypeScope="" ma:versionID="09a303569b5dfe4b3811ef1360516d98">
  <xsd:schema xmlns:xsd="http://www.w3.org/2001/XMLSchema" xmlns:xs="http://www.w3.org/2001/XMLSchema" xmlns:p="http://schemas.microsoft.com/office/2006/metadata/properties" xmlns:ns2="009a40fa-f15c-4a8d-9b78-7c8f472b78e2" targetNamespace="http://schemas.microsoft.com/office/2006/metadata/properties" ma:root="true" ma:fieldsID="f2025b846af0db91682f7ae401027639" ns2:_="">
    <xsd:import namespace="009a40fa-f15c-4a8d-9b78-7c8f472b7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a40fa-f15c-4a8d-9b78-7c8f472b78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51AA1-0DF1-4976-9914-ED6BE037D5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3085B-C1EA-41B9-8650-9509F9838E45}">
  <ds:schemaRefs>
    <ds:schemaRef ds:uri="009a40fa-f15c-4a8d-9b78-7c8f472b78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AD9986-72DA-4970-8073-F6C09E4519B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09a40fa-f15c-4a8d-9b78-7c8f472b78e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187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Times New Roman</vt:lpstr>
      <vt:lpstr>Office Theme</vt:lpstr>
      <vt:lpstr>Long-acting buprenorphine – impact on treatment</vt:lpstr>
      <vt:lpstr>The number and proportion of people receiving LAB in the last 12 months has increased significantly though still only makes up around 3% of OST to heroin users  </vt:lpstr>
      <vt:lpstr>Heroin users who receive LAB are more likely to be retained in treatment for 12 weeks or more and more likely to be showing substantial progress in treatment </vt:lpstr>
      <vt:lpstr>The successful completion rate for heroin users receiving LAB was twice that of those not receiving it in 23-24 with the rate of deaths halved in the LAB cohort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overall number of adult treatment places have remained relatively stable over the course of 2023-23, while increases have been seen in the number of young people receiving specialist treatment. LAs currently updating their plans and planned treatment trajectories for years 2&amp;3.</dc:title>
  <dc:creator>Bacchus-Waterman, John</dc:creator>
  <cp:lastModifiedBy>Knight, Jonathan</cp:lastModifiedBy>
  <cp:revision>5</cp:revision>
  <cp:lastPrinted>2023-05-18T11:43:03Z</cp:lastPrinted>
  <dcterms:created xsi:type="dcterms:W3CDTF">2023-04-24T11:53:09Z</dcterms:created>
  <dcterms:modified xsi:type="dcterms:W3CDTF">2024-10-16T08:22:02Z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0x010100931EE7D10EC477479266699233C2D14E</vt:lpwstr>
  </property>
</Properties>
</file>