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3" r:id="rId2"/>
    <p:sldId id="264" r:id="rId3"/>
    <p:sldId id="265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8" d="100"/>
          <a:sy n="108" d="100"/>
        </p:scale>
        <p:origin x="72" y="17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" y="407921"/>
            <a:ext cx="1221608" cy="7922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54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3776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4583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284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12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365126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87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7"/>
            <a:ext cx="8254090" cy="416343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3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307629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457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8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52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91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728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01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3139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635887-6983-F634-9237-4D03C4199945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Click to edit Master text styles</a:t>
            </a:r>
          </a:p>
          <a:p>
            <a:pPr lvl="1"/>
            <a:r>
              <a:rPr lang="en-GB" sz="1200" dirty="0"/>
              <a:t>Second level</a:t>
            </a:r>
          </a:p>
          <a:p>
            <a:pPr lvl="4"/>
            <a:r>
              <a:rPr lang="en-GB" sz="1200" dirty="0"/>
              <a:t>Third level</a:t>
            </a:r>
          </a:p>
          <a:p>
            <a:pPr lvl="4"/>
            <a:r>
              <a:rPr lang="en-GB" sz="1200" dirty="0"/>
              <a:t>Fourth level</a:t>
            </a:r>
          </a:p>
          <a:p>
            <a:pPr lvl="4"/>
            <a:r>
              <a:rPr lang="en-GB" sz="1200" dirty="0"/>
              <a:t>Fifth level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4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16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F974-EC1D-B3A2-AF0F-993C9591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data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F3679-6229-04FB-F14B-25A9BCC1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28ED6-251C-5615-5030-B876B255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" y="583933"/>
            <a:ext cx="3478449" cy="3478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B2C33-7FA8-7DFA-3B4C-85E21FAB0137}"/>
              </a:ext>
            </a:extLst>
          </p:cNvPr>
          <p:cNvSpPr txBox="1"/>
          <p:nvPr/>
        </p:nvSpPr>
        <p:spPr>
          <a:xfrm>
            <a:off x="667378" y="3867665"/>
            <a:ext cx="3024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 of people reported as receiving depot buprenorphine injections on one or more sub-intervention review in the calendar year</a:t>
            </a:r>
            <a:endParaRPr lang="en-GB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D4283-9F21-1D33-93BC-89BF3B28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12" y="533043"/>
            <a:ext cx="3793973" cy="3793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769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DB60-7222-230F-278A-BB64AC7B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 anchor="t">
            <a:normAutofit/>
          </a:bodyPr>
          <a:lstStyle/>
          <a:p>
            <a:r>
              <a:rPr lang="en-US" sz="1500" dirty="0"/>
              <a:t>Local authority data</a:t>
            </a:r>
            <a:endParaRPr lang="en-GB" sz="1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B1EB1A-4C73-C4B5-B8EE-73BFB5B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3286" y="4767263"/>
            <a:ext cx="569768" cy="273844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6A44ADC-FBC0-4698-B0EC-1AD4A4060383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812B46-8DCB-34A9-EA41-90BF173ED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31018"/>
              </p:ext>
            </p:extLst>
          </p:nvPr>
        </p:nvGraphicFramePr>
        <p:xfrm>
          <a:off x="506627" y="1027916"/>
          <a:ext cx="2477529" cy="11739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8435">
                  <a:extLst>
                    <a:ext uri="{9D8B030D-6E8A-4147-A177-3AD203B41FA5}">
                      <a16:colId xmlns:a16="http://schemas.microsoft.com/office/drawing/2014/main" val="2865726325"/>
                    </a:ext>
                  </a:extLst>
                </a:gridCol>
                <a:gridCol w="954547">
                  <a:extLst>
                    <a:ext uri="{9D8B030D-6E8A-4147-A177-3AD203B41FA5}">
                      <a16:colId xmlns:a16="http://schemas.microsoft.com/office/drawing/2014/main" val="254925821"/>
                    </a:ext>
                  </a:extLst>
                </a:gridCol>
                <a:gridCol w="954547">
                  <a:extLst>
                    <a:ext uri="{9D8B030D-6E8A-4147-A177-3AD203B41FA5}">
                      <a16:colId xmlns:a16="http://schemas.microsoft.com/office/drawing/2014/main" val="1796202560"/>
                    </a:ext>
                  </a:extLst>
                </a:gridCol>
              </a:tblGrid>
              <a:tr h="195652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  <a:endParaRPr lang="en-GB" sz="900" b="1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00" marR="5900" marT="59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GB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u="none" strike="noStrike">
                          <a:solidFill>
                            <a:schemeClr val="tx1"/>
                          </a:solidFill>
                          <a:effectLst/>
                        </a:rPr>
                        <a:t>IQR</a:t>
                      </a:r>
                      <a:endParaRPr lang="en-GB" sz="9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/>
                </a:tc>
                <a:extLst>
                  <a:ext uri="{0D108BD9-81ED-4DB2-BD59-A6C34878D82A}">
                    <a16:rowId xmlns:a16="http://schemas.microsoft.com/office/drawing/2014/main" val="2251736694"/>
                  </a:ext>
                </a:extLst>
              </a:tr>
              <a:tr h="19565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4.10%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4.15%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500334"/>
                  </a:ext>
                </a:extLst>
              </a:tr>
              <a:tr h="19565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2023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3.35%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3.49%</a:t>
                      </a:r>
                      <a:endParaRPr lang="en-GB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10591"/>
                  </a:ext>
                </a:extLst>
              </a:tr>
              <a:tr h="19565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n-GB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1.89%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2.48%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32926"/>
                  </a:ext>
                </a:extLst>
              </a:tr>
              <a:tr h="19565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0.66%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0.72%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953535"/>
                  </a:ext>
                </a:extLst>
              </a:tr>
              <a:tr h="19565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en-GB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0.25%</a:t>
                      </a:r>
                      <a:endParaRPr lang="en-GB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0.26%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666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942A75-1267-2128-3498-F1B852AD1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04781"/>
              </p:ext>
            </p:extLst>
          </p:nvPr>
        </p:nvGraphicFramePr>
        <p:xfrm>
          <a:off x="506627" y="2659386"/>
          <a:ext cx="4917135" cy="119640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13482">
                  <a:extLst>
                    <a:ext uri="{9D8B030D-6E8A-4147-A177-3AD203B41FA5}">
                      <a16:colId xmlns:a16="http://schemas.microsoft.com/office/drawing/2014/main" val="958693060"/>
                    </a:ext>
                  </a:extLst>
                </a:gridCol>
                <a:gridCol w="1100180">
                  <a:extLst>
                    <a:ext uri="{9D8B030D-6E8A-4147-A177-3AD203B41FA5}">
                      <a16:colId xmlns:a16="http://schemas.microsoft.com/office/drawing/2014/main" val="3369075247"/>
                    </a:ext>
                  </a:extLst>
                </a:gridCol>
                <a:gridCol w="1762535">
                  <a:extLst>
                    <a:ext uri="{9D8B030D-6E8A-4147-A177-3AD203B41FA5}">
                      <a16:colId xmlns:a16="http://schemas.microsoft.com/office/drawing/2014/main" val="3070341203"/>
                    </a:ext>
                  </a:extLst>
                </a:gridCol>
                <a:gridCol w="740938">
                  <a:extLst>
                    <a:ext uri="{9D8B030D-6E8A-4147-A177-3AD203B41FA5}">
                      <a16:colId xmlns:a16="http://schemas.microsoft.com/office/drawing/2014/main" val="3062974819"/>
                    </a:ext>
                  </a:extLst>
                </a:gridCol>
              </a:tblGrid>
              <a:tr h="27840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Area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 OU treatment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Long-acting buprenorphine (LAB)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LAB (%)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816449"/>
                  </a:ext>
                </a:extLst>
              </a:tr>
              <a:tr h="15006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Redbridge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228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26.75%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7262752"/>
                  </a:ext>
                </a:extLst>
              </a:tr>
              <a:tr h="15006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Lambeth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672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18.01%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499575"/>
                  </a:ext>
                </a:extLst>
              </a:tr>
              <a:tr h="15006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Bexley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16.92%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436770"/>
                  </a:ext>
                </a:extLst>
              </a:tr>
              <a:tr h="16540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Richmond upon Thames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152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16.45%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5489702"/>
                  </a:ext>
                </a:extLst>
              </a:tr>
              <a:tr h="15006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Kingston upon Thames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13.61%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5177527"/>
                  </a:ext>
                </a:extLst>
              </a:tr>
              <a:tr h="15006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Slough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13.58%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735312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D8AB0BB-BF70-D87E-856A-D50F2837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87" y="740755"/>
            <a:ext cx="3235515" cy="32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7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0DC-0973-2207-9187-CC66F5F3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81" y="102393"/>
            <a:ext cx="8584622" cy="633629"/>
          </a:xfrm>
        </p:spPr>
        <p:txBody>
          <a:bodyPr anchor="t">
            <a:normAutofit/>
          </a:bodyPr>
          <a:lstStyle/>
          <a:p>
            <a:r>
              <a:rPr lang="en-US" dirty="0"/>
              <a:t>Cost comparison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812DF5-F42C-2641-BF82-F857E303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3286" y="4767263"/>
            <a:ext cx="569768" cy="273844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6A44ADC-FBC0-4698-B0EC-1AD4A4060383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47AE13-2DE6-E3DF-8E9E-D762115DD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28488"/>
              </p:ext>
            </p:extLst>
          </p:nvPr>
        </p:nvGraphicFramePr>
        <p:xfrm>
          <a:off x="818115" y="684325"/>
          <a:ext cx="7004645" cy="28934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78114">
                  <a:extLst>
                    <a:ext uri="{9D8B030D-6E8A-4147-A177-3AD203B41FA5}">
                      <a16:colId xmlns:a16="http://schemas.microsoft.com/office/drawing/2014/main" val="3437339181"/>
                    </a:ext>
                  </a:extLst>
                </a:gridCol>
                <a:gridCol w="2440492">
                  <a:extLst>
                    <a:ext uri="{9D8B030D-6E8A-4147-A177-3AD203B41FA5}">
                      <a16:colId xmlns:a16="http://schemas.microsoft.com/office/drawing/2014/main" val="156928592"/>
                    </a:ext>
                  </a:extLst>
                </a:gridCol>
                <a:gridCol w="1986039">
                  <a:extLst>
                    <a:ext uri="{9D8B030D-6E8A-4147-A177-3AD203B41FA5}">
                      <a16:colId xmlns:a16="http://schemas.microsoft.com/office/drawing/2014/main" val="3028519737"/>
                    </a:ext>
                  </a:extLst>
                </a:gridCol>
              </a:tblGrid>
              <a:tr h="444872"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2" marR="10072" marT="10072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Buprenorphine depot injection weekly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Buprenorphine depot injection monthly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2" marR="10072" marT="1007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260696"/>
                  </a:ext>
                </a:extLst>
              </a:tr>
              <a:tr h="3161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Oral methadone daily </a:t>
                      </a:r>
                    </a:p>
                  </a:txBody>
                  <a:tcPr marL="302169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£2,454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£900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505542"/>
                  </a:ext>
                </a:extLst>
              </a:tr>
              <a:tr h="398894">
                <a:tc>
                  <a:txBody>
                    <a:bodyPr/>
                    <a:lstStyle/>
                    <a:p>
                      <a:pPr lvl="0"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Oral methadone weekly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02169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£4,269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£2,716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018024"/>
                  </a:ext>
                </a:extLst>
              </a:tr>
              <a:tr h="398894">
                <a:tc>
                  <a:txBody>
                    <a:bodyPr/>
                    <a:lstStyle/>
                    <a:p>
                      <a:pPr lvl="0"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Oral methadone fortnightly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02169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£4,420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£2,866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691916"/>
                  </a:ext>
                </a:extLst>
              </a:tr>
              <a:tr h="444872">
                <a:tc>
                  <a:txBody>
                    <a:bodyPr/>
                    <a:lstStyle/>
                    <a:p>
                      <a:pPr lvl="0"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Oral methadone supervised daily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02169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£722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-£832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72677"/>
                  </a:ext>
                </a:extLst>
              </a:tr>
              <a:tr h="444872">
                <a:tc>
                  <a:txBody>
                    <a:bodyPr/>
                    <a:lstStyle/>
                    <a:p>
                      <a:pPr lvl="0"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Oral buprenorphine unsupervised 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02169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£2,611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£1,057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556878"/>
                  </a:ext>
                </a:extLst>
              </a:tr>
              <a:tr h="444872">
                <a:tc>
                  <a:txBody>
                    <a:bodyPr/>
                    <a:lstStyle/>
                    <a:p>
                      <a:pPr lvl="0"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Oral buprenorphine supervised daily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02169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£878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-£676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0072" marR="10072" marT="100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4737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27FE64-33B3-C386-0E97-5E75C3A09D36}"/>
              </a:ext>
            </a:extLst>
          </p:cNvPr>
          <p:cNvSpPr txBox="1"/>
          <p:nvPr/>
        </p:nvSpPr>
        <p:spPr>
          <a:xfrm>
            <a:off x="244181" y="3653124"/>
            <a:ext cx="832398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Assumptions:</a:t>
            </a:r>
          </a:p>
          <a:p>
            <a:r>
              <a:rPr lang="en-GB" sz="1100" dirty="0"/>
              <a:t>1. Oral OST supervision is by an </a:t>
            </a:r>
            <a:r>
              <a:rPr lang="en-GB" sz="1100" dirty="0" err="1"/>
              <a:t>AfC</a:t>
            </a:r>
            <a:r>
              <a:rPr lang="en-GB" sz="1100" dirty="0"/>
              <a:t> band 4 pharmacy technician.</a:t>
            </a:r>
          </a:p>
          <a:p>
            <a:r>
              <a:rPr lang="en-GB" sz="1100" dirty="0"/>
              <a:t>2. Depot buprenorphine injection is administered by a pharmacist ~ </a:t>
            </a:r>
            <a:r>
              <a:rPr lang="en-GB" sz="1100" dirty="0" err="1"/>
              <a:t>AfC</a:t>
            </a:r>
            <a:r>
              <a:rPr lang="en-GB" sz="1100" dirty="0"/>
              <a:t> band 7.</a:t>
            </a:r>
          </a:p>
          <a:p>
            <a:r>
              <a:rPr lang="en-GB" sz="1100" dirty="0"/>
              <a:t>3. Other costs such as licencing, controlled drug storage, and training are assumed to be similar for all OST types and therefore not relevant for a comparison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7975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215</Words>
  <Application>Microsoft Office PowerPoint</Application>
  <PresentationFormat>On-screen Show (16:9)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National data</vt:lpstr>
      <vt:lpstr>Local authority data</vt:lpstr>
      <vt:lpstr>Cost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Knight, Sandy</cp:lastModifiedBy>
  <cp:revision>17</cp:revision>
  <dcterms:created xsi:type="dcterms:W3CDTF">2017-06-05T14:10:58Z</dcterms:created>
  <dcterms:modified xsi:type="dcterms:W3CDTF">2025-01-09T11:23:44Z</dcterms:modified>
</cp:coreProperties>
</file>