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3" r:id="rId9"/>
    <p:sldMasterId id="2147483665" r:id="rId10"/>
    <p:sldMasterId id="2147483667" r:id="rId11"/>
    <p:sldMasterId id="2147483669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5253A98-132D-42F2-B379-984534BD70F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DHSC lar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EAEB373-9F66-4247-A540-AB85D85CC89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98E314-6B3B-4F67-9510-CBDB2A5205E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5C41C0C0-F2CD-4CC2-AB3E-B17276081E7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2E9BC96-539C-4451-B7CC-E6E04E52C14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887280" y="740520"/>
            <a:ext cx="2258640" cy="365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59320" y="740520"/>
            <a:ext cx="2258640" cy="365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3B2D294-4D7A-4952-AA25-390653EB067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8768B6BA-D51F-4B82-A04C-8DDEA3F9AEB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9EFF9B-455F-43A0-B89F-F1456DD1378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4EF556-F6A1-4950-BA31-82DEBC386A5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3B06ACF-D10A-4413-8461-89BF7FBC8B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A194E4-7929-4FF1-96B1-DBB45FB2323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D04000-1419-4BF5-A8AF-4BBDB270D8B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96A5E6-268F-4AA1-88B4-AEC4EE3C919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63E843-1041-4DED-B36F-A1DDBA5C0DA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63BE97-3D02-4AD4-89A4-9E0F8980C61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890AFA-D1C4-48E3-ADA1-7CE410831EB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DHSC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1B26EE-F5B9-40EE-B60B-C332EA57D4D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7680" y="1912320"/>
            <a:ext cx="6857640" cy="95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550" spc="-1" strike="noStrike">
                <a:solidFill>
                  <a:schemeClr val="dk1"/>
                </a:solidFill>
                <a:latin typeface="Arial"/>
              </a:rPr>
              <a:t>Click to edit Presentation Heading style</a:t>
            </a:r>
            <a:endParaRPr b="0" lang="en-US" sz="255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4" descr=""/>
          <p:cNvPicPr/>
          <p:nvPr/>
        </p:nvPicPr>
        <p:blipFill>
          <a:blip r:embed="rId3"/>
          <a:stretch/>
        </p:blipFill>
        <p:spPr>
          <a:xfrm>
            <a:off x="402840" y="407880"/>
            <a:ext cx="1221120" cy="792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697680" y="419436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the outline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text format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Outline </a:t>
            </a: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Fifth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Outli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ne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Leve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h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tl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8" descr=""/>
          <p:cNvPicPr/>
          <p:nvPr/>
        </p:nvPicPr>
        <p:blipFill>
          <a:blip r:embed="rId2"/>
          <a:srcRect l="958" t="0" r="0" b="50013"/>
          <a:stretch/>
        </p:blipFill>
        <p:spPr>
          <a:xfrm>
            <a:off x="0" y="4639680"/>
            <a:ext cx="9143640" cy="503640"/>
          </a:xfrm>
          <a:prstGeom prst="rect">
            <a:avLst/>
          </a:prstGeom>
          <a:ln w="0">
            <a:noFill/>
          </a:ln>
        </p:spPr>
      </p:pic>
      <p:sp>
        <p:nvSpPr>
          <p:cNvPr id="66" name="Rectangle: Diagonal Corners Rounded 6"/>
          <p:cNvSpPr/>
          <p:nvPr/>
        </p:nvSpPr>
        <p:spPr>
          <a:xfrm flipV="1">
            <a:off x="303840" y="323280"/>
            <a:ext cx="8561880" cy="4065480"/>
          </a:xfrm>
          <a:custGeom>
            <a:avLst/>
            <a:gdLst>
              <a:gd name="textAreaLeft" fmla="*/ 198360 w 8561880"/>
              <a:gd name="textAreaRight" fmla="*/ 8363520 w 8561880"/>
              <a:gd name="textAreaTop" fmla="*/ 198360 h 4065480"/>
              <a:gd name="textAreaBottom" fmla="*/ 3867120 h 4065480"/>
            </a:gdLst>
            <a:ahLst/>
            <a:rect l="textAreaLeft" t="textAreaTop" r="textAreaRight" b="textAreaBottom"/>
            <a:pathLst>
              <a:path w="23784" h="11294">
                <a:moveTo>
                  <a:pt x="1882" y="0"/>
                </a:moveTo>
                <a:lnTo>
                  <a:pt x="23784" y="0"/>
                </a:lnTo>
                <a:arcTo wR="0" hR="0" stAng="16200000" swAng="5400000"/>
                <a:lnTo>
                  <a:pt x="23784" y="9412"/>
                </a:lnTo>
                <a:arcTo wR="1882.37098" hR="1882.37098" stAng="0" swAng="5400000"/>
                <a:lnTo>
                  <a:pt x="0" y="11294"/>
                </a:lnTo>
                <a:arcTo wR="0" hR="0" stAng="5400000" swAng="5400000"/>
                <a:lnTo>
                  <a:pt x="0" y="1882"/>
                </a:lnTo>
                <a:arcTo wR="1882.37098" hR="1882.37098" stAng="10800000" swAng="5400000"/>
                <a:close/>
              </a:path>
            </a:pathLst>
          </a:custGeom>
          <a:noFill/>
          <a:ln w="38103">
            <a:solidFill>
              <a:srgbClr val="00a18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 anchorCtr="1">
            <a:noAutofit/>
          </a:bodyPr>
          <a:p>
            <a:pPr algn="ctr" defTabSz="685800">
              <a:lnSpc>
                <a:spcPct val="100000"/>
              </a:lnSpc>
              <a:tabLst>
                <a:tab algn="l" pos="0"/>
              </a:tabLst>
            </a:pPr>
            <a:endParaRPr b="0" lang="en-GB" sz="13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17"/>
          </p:nvPr>
        </p:nvSpPr>
        <p:spPr>
          <a:xfrm>
            <a:off x="4247640" y="4767120"/>
            <a:ext cx="38707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8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2A9964-E823-4728-B9F7-E2E036C5886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1480" y="676080"/>
            <a:ext cx="7804080" cy="30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550" spc="-1" strike="noStrike">
                <a:solidFill>
                  <a:schemeClr val="dk1"/>
                </a:solidFill>
                <a:latin typeface="Arial"/>
              </a:rPr>
              <a:t>Large text page</a:t>
            </a:r>
            <a:endParaRPr b="0" lang="en-US" sz="255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2" hidden="1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8" descr=""/>
          <p:cNvPicPr/>
          <p:nvPr/>
        </p:nvPicPr>
        <p:blipFill>
          <a:blip r:embed="rId2"/>
          <a:stretch/>
        </p:blipFill>
        <p:spPr>
          <a:xfrm>
            <a:off x="392040" y="271800"/>
            <a:ext cx="1438920" cy="933120"/>
          </a:xfrm>
          <a:prstGeom prst="rect">
            <a:avLst/>
          </a:prstGeom>
          <a:ln w="0">
            <a:noFill/>
          </a:ln>
        </p:spPr>
      </p:pic>
      <p:sp>
        <p:nvSpPr>
          <p:cNvPr id="72" name="Rectangle: Diagonal Corners Rounded 4"/>
          <p:cNvSpPr/>
          <p:nvPr/>
        </p:nvSpPr>
        <p:spPr>
          <a:xfrm flipV="1">
            <a:off x="392040" y="1569600"/>
            <a:ext cx="8253720" cy="3180240"/>
          </a:xfrm>
          <a:custGeom>
            <a:avLst/>
            <a:gdLst>
              <a:gd name="textAreaLeft" fmla="*/ 155160 w 8253720"/>
              <a:gd name="textAreaRight" fmla="*/ 8098560 w 8253720"/>
              <a:gd name="textAreaTop" fmla="*/ 155160 h 3180240"/>
              <a:gd name="textAreaBottom" fmla="*/ 3025080 h 3180240"/>
            </a:gdLst>
            <a:ahLst/>
            <a:rect l="textAreaLeft" t="textAreaTop" r="textAreaRight" b="textAreaBottom"/>
            <a:pathLst>
              <a:path w="22928" h="8835">
                <a:moveTo>
                  <a:pt x="1473" y="0"/>
                </a:moveTo>
                <a:lnTo>
                  <a:pt x="22928" y="0"/>
                </a:lnTo>
                <a:arcTo wR="0" hR="0" stAng="16200000" swAng="5400000"/>
                <a:lnTo>
                  <a:pt x="22928" y="7362"/>
                </a:lnTo>
                <a:arcTo wR="1472.52945" hR="1472.52945" stAng="0" swAng="5400000"/>
                <a:lnTo>
                  <a:pt x="0" y="8835"/>
                </a:lnTo>
                <a:arcTo wR="0" hR="0" stAng="5400000" swAng="5400000"/>
                <a:lnTo>
                  <a:pt x="0" y="1473"/>
                </a:lnTo>
                <a:arcTo wR="1472.52945" hR="1472.52945" stAng="10800000" swAng="5400000"/>
                <a:close/>
              </a:path>
            </a:pathLst>
          </a:custGeom>
          <a:noFill/>
          <a:ln w="38103">
            <a:solidFill>
              <a:srgbClr val="00a18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 anchorCtr="1">
            <a:noAutofit/>
          </a:bodyPr>
          <a:p>
            <a:pPr algn="ctr" defTabSz="685800">
              <a:lnSpc>
                <a:spcPct val="100000"/>
              </a:lnSpc>
              <a:tabLst>
                <a:tab algn="l" pos="0"/>
              </a:tabLst>
            </a:pPr>
            <a:endParaRPr b="0" lang="en-GB" sz="13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83360" y="1877760"/>
            <a:ext cx="6923160" cy="6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83360" y="2746800"/>
            <a:ext cx="6923160" cy="6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83360" y="3615840"/>
            <a:ext cx="6923160" cy="6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35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6" name="Picture 6" descr=""/>
          <p:cNvPicPr/>
          <p:nvPr/>
        </p:nvPicPr>
        <p:blipFill>
          <a:blip r:embed="rId3"/>
          <a:stretch/>
        </p:blipFill>
        <p:spPr>
          <a:xfrm>
            <a:off x="6218640" y="449280"/>
            <a:ext cx="985320" cy="9205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4"/>
    <p:sldLayoutId id="2147483671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Aft>
                <a:spcPts val="451"/>
              </a:spcAft>
              <a:buNone/>
            </a:pP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19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" name="Picture 9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4"/>
          <p:cNvSpPr>
            <a:spLocks noGrp="1"/>
          </p:cNvSpPr>
          <p:nvPr>
            <p:ph type="sldNum" idx="20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3DD8A0-E149-401E-896D-D9A129980C35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21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22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9C3DD2-76E6-4B8E-AED8-444A8D284C2D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3880" y="1940400"/>
            <a:ext cx="7886520" cy="95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700" spc="-1" strike="noStrike">
                <a:solidFill>
                  <a:schemeClr val="dk1"/>
                </a:solidFill>
                <a:latin typeface="Arial"/>
              </a:rPr>
              <a:t>Section heading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23880" y="2842560"/>
            <a:ext cx="7886520" cy="30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Arial"/>
              </a:rPr>
              <a:t>Sub-heading</a:t>
            </a:r>
            <a:endParaRPr b="0" lang="en-US" sz="15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99" name="AutoShape 3"/>
          <p:cNvSpPr/>
          <p:nvPr/>
        </p:nvSpPr>
        <p:spPr>
          <a:xfrm>
            <a:off x="0" y="0"/>
            <a:ext cx="9112680" cy="51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8760" rIns="68760" tIns="34200" bIns="34200" anchor="t">
            <a:noAutofit/>
          </a:bodyPr>
          <a:p>
            <a:pPr defTabSz="457200">
              <a:lnSpc>
                <a:spcPct val="100000"/>
              </a:lnSpc>
            </a:pPr>
            <a:endParaRPr b="0" lang="en-GB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1480" y="676080"/>
            <a:ext cx="7804080" cy="30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550" spc="-1" strike="noStrike">
                <a:solidFill>
                  <a:schemeClr val="dk1"/>
                </a:solidFill>
                <a:latin typeface="Arial"/>
              </a:rPr>
              <a:t>Large text page</a:t>
            </a:r>
            <a:endParaRPr b="0" lang="en-US" sz="25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23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24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379826-F695-47CC-997E-F298774510B8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Rectangle: Diagonal Corners Rounded 8"/>
          <p:cNvSpPr/>
          <p:nvPr/>
        </p:nvSpPr>
        <p:spPr>
          <a:xfrm flipH="1">
            <a:off x="406800" y="415080"/>
            <a:ext cx="8321400" cy="4042440"/>
          </a:xfrm>
          <a:prstGeom prst="round2DiagRect">
            <a:avLst>
              <a:gd name="adj1" fmla="val 16667"/>
              <a:gd name="adj2" fmla="val 0"/>
            </a:avLst>
          </a:prstGeom>
          <a:noFill/>
          <a:ln w="22860">
            <a:solidFill>
              <a:srgbClr val="01a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67680" bIns="67680" anchor="t">
            <a:noAutofit/>
          </a:bodyPr>
          <a:p>
            <a:pPr defTabSz="457200">
              <a:lnSpc>
                <a:spcPct val="100000"/>
              </a:lnSpc>
            </a:pPr>
            <a:endParaRPr b="0" lang="en-GB" sz="135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4" name="Picture 7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2760" cy="31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70000" y="1080000"/>
            <a:ext cx="4184640" cy="353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8120" y="1080000"/>
            <a:ext cx="4184640" cy="353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5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6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6076555-C673-42E2-8A8C-CF21FCF7E182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Picture 8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2760" cy="4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76480" y="1080000"/>
            <a:ext cx="4184640" cy="61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76480" y="1485000"/>
            <a:ext cx="4184640" cy="297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68120" y="1080000"/>
            <a:ext cx="4184640" cy="61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68120" y="1485000"/>
            <a:ext cx="4184640" cy="29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8b8b8b"/>
              </a:buClr>
              <a:buFont typeface="Arial"/>
              <a:buChar char="•"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Click to edit Master text styles</a:t>
            </a:r>
            <a:endParaRPr b="0" lang="en-US" sz="900" spc="-1" strike="noStrike">
              <a:solidFill>
                <a:schemeClr val="dk1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ftr" idx="27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sldNum" idx="28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05F568-69BC-4786-8B63-BCA4BA0A8E89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10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2760" cy="31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9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30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73F64B-53AF-437D-A54B-F5DB299F05A3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1" name="Picture 6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ftr" idx="31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2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E125024-0B9F-4EA1-9EEB-7EA2C74C76B4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428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GB" sz="1500" spc="-1" strike="noStrike">
              <a:solidFill>
                <a:schemeClr val="dk1"/>
              </a:solidFill>
              <a:latin typeface="Arial"/>
            </a:endParaRPr>
          </a:p>
          <a:p>
            <a:pPr lvl="4" marL="3884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GB" sz="1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M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a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y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2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3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EEC5F55-A433-4839-8DC2-A21A71203669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" name="Picture 8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4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5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3498DD-E358-4EF5-9983-3225559AF898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Picture 8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2760" cy="31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70000" y="1080000"/>
            <a:ext cx="8582760" cy="326304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M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a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r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y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c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3" marL="428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urt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h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lev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3884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6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7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B889D8-C8C4-4DF1-AAE2-2996E36A078B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" name="Picture 7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514296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989120" y="273960"/>
            <a:ext cx="525960" cy="435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273960"/>
            <a:ext cx="5800320" cy="435852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di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M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a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r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xt 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st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yl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c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3" marL="428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rth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leve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3884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ftr" idx="8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9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22197C-5C9D-4CE0-AEDB-D0CC2B3B56C6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Picture 7" descr=""/>
          <p:cNvPicPr/>
          <p:nvPr/>
        </p:nvPicPr>
        <p:blipFill>
          <a:blip r:embed="rId3"/>
          <a:stretch/>
        </p:blipFill>
        <p:spPr>
          <a:xfrm>
            <a:off x="406080" y="4838760"/>
            <a:ext cx="2900520" cy="19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2760" cy="31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0"/>
          </p:nvPr>
        </p:nvSpPr>
        <p:spPr>
          <a:xfrm>
            <a:off x="3333600" y="4767120"/>
            <a:ext cx="47847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1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A09BB1-B27D-4044-AA58-D24B6B0351F2}" type="slidenum">
              <a:rPr b="0" lang="en-GB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 hidden="1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tangle: Diagonal Corners Rounded 4"/>
          <p:cNvSpPr/>
          <p:nvPr/>
        </p:nvSpPr>
        <p:spPr>
          <a:xfrm flipV="1">
            <a:off x="392040" y="1503000"/>
            <a:ext cx="8253720" cy="3180240"/>
          </a:xfrm>
          <a:custGeom>
            <a:avLst/>
            <a:gdLst>
              <a:gd name="textAreaLeft" fmla="*/ 155160 w 8253720"/>
              <a:gd name="textAreaRight" fmla="*/ 8098560 w 8253720"/>
              <a:gd name="textAreaTop" fmla="*/ 155160 h 3180240"/>
              <a:gd name="textAreaBottom" fmla="*/ 3025080 h 3180240"/>
            </a:gdLst>
            <a:ahLst/>
            <a:rect l="textAreaLeft" t="textAreaTop" r="textAreaRight" b="textAreaBottom"/>
            <a:pathLst>
              <a:path w="22928" h="8835">
                <a:moveTo>
                  <a:pt x="1473" y="0"/>
                </a:moveTo>
                <a:lnTo>
                  <a:pt x="22928" y="0"/>
                </a:lnTo>
                <a:arcTo wR="0" hR="0" stAng="16200000" swAng="5400000"/>
                <a:lnTo>
                  <a:pt x="22928" y="7362"/>
                </a:lnTo>
                <a:arcTo wR="1472.52945" hR="1472.52945" stAng="0" swAng="5400000"/>
                <a:lnTo>
                  <a:pt x="0" y="8835"/>
                </a:lnTo>
                <a:arcTo wR="0" hR="0" stAng="5400000" swAng="5400000"/>
                <a:lnTo>
                  <a:pt x="0" y="1473"/>
                </a:lnTo>
                <a:arcTo wR="1472.52945" hR="1472.52945" stAng="10800000" swAng="5400000"/>
                <a:close/>
              </a:path>
            </a:pathLst>
          </a:custGeom>
          <a:noFill/>
          <a:ln w="38103">
            <a:solidFill>
              <a:srgbClr val="00a18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 anchorCtr="1">
            <a:noAutofit/>
          </a:bodyPr>
          <a:p>
            <a:pPr algn="ctr" defTabSz="685800">
              <a:lnSpc>
                <a:spcPct val="100000"/>
              </a:lnSpc>
              <a:tabLst>
                <a:tab algn="l" pos="0"/>
              </a:tabLst>
            </a:pPr>
            <a:endParaRPr b="0" lang="en-GB" sz="13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5838120" y="943560"/>
            <a:ext cx="371160" cy="1854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sldNum" idx="12"/>
          </p:nvPr>
        </p:nvSpPr>
        <p:spPr>
          <a:xfrm>
            <a:off x="8283240" y="481896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0BCE94-156F-4B17-A556-4C243B07F233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392040" y="271800"/>
            <a:ext cx="1438920" cy="9331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8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  <p:sldLayoutId id="2147483662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2"/>
          <a:srcRect l="958" t="0" r="0" b="50013"/>
          <a:stretch/>
        </p:blipFill>
        <p:spPr>
          <a:xfrm>
            <a:off x="0" y="4639680"/>
            <a:ext cx="9143640" cy="5036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12" descr=""/>
          <p:cNvPicPr/>
          <p:nvPr/>
        </p:nvPicPr>
        <p:blipFill>
          <a:blip r:embed="rId3"/>
          <a:stretch/>
        </p:blipFill>
        <p:spPr>
          <a:xfrm>
            <a:off x="353160" y="4775040"/>
            <a:ext cx="3870720" cy="2534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268560" y="903600"/>
            <a:ext cx="8584200" cy="348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3" marL="428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  <a:p>
            <a:pPr lvl="4" marL="388440" indent="-21420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GB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67840" y="177480"/>
            <a:ext cx="8585280" cy="6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3"/>
          </p:nvPr>
        </p:nvSpPr>
        <p:spPr>
          <a:xfrm>
            <a:off x="4247640" y="4767120"/>
            <a:ext cx="38707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4"/>
          </p:nvPr>
        </p:nvSpPr>
        <p:spPr>
          <a:xfrm>
            <a:off x="8283240" y="476712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FF8314-56C6-46C7-A0FF-ECF256E1F0C0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 hidden="1"/>
          <p:cNvSpPr/>
          <p:nvPr/>
        </p:nvSpPr>
        <p:spPr>
          <a:xfrm>
            <a:off x="270000" y="1080000"/>
            <a:ext cx="8584200" cy="32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685800">
              <a:lnSpc>
                <a:spcPct val="9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171360" indent="-171360" defTabSz="685800">
              <a:lnSpc>
                <a:spcPct val="9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34560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685800">
              <a:lnSpc>
                <a:spcPct val="90000"/>
              </a:lnSpc>
              <a:spcAft>
                <a:spcPts val="45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: Diagonal Corners Rounded 4"/>
          <p:cNvSpPr/>
          <p:nvPr/>
        </p:nvSpPr>
        <p:spPr>
          <a:xfrm flipV="1">
            <a:off x="444960" y="403920"/>
            <a:ext cx="8253720" cy="4163040"/>
          </a:xfrm>
          <a:custGeom>
            <a:avLst/>
            <a:gdLst>
              <a:gd name="textAreaLeft" fmla="*/ 203040 w 8253720"/>
              <a:gd name="textAreaRight" fmla="*/ 8050680 w 8253720"/>
              <a:gd name="textAreaTop" fmla="*/ 203040 h 4163040"/>
              <a:gd name="textAreaBottom" fmla="*/ 3960000 h 4163040"/>
            </a:gdLst>
            <a:ahLst/>
            <a:rect l="textAreaLeft" t="textAreaTop" r="textAreaRight" b="textAreaBottom"/>
            <a:pathLst>
              <a:path w="22928" h="11565">
                <a:moveTo>
                  <a:pt x="1928" y="0"/>
                </a:moveTo>
                <a:lnTo>
                  <a:pt x="22928" y="0"/>
                </a:lnTo>
                <a:arcTo wR="0" hR="0" stAng="16200000" swAng="5400000"/>
                <a:lnTo>
                  <a:pt x="22928" y="9637"/>
                </a:lnTo>
                <a:arcTo wR="1927.53855" hR="1927.53855" stAng="0" swAng="5400000"/>
                <a:lnTo>
                  <a:pt x="0" y="11565"/>
                </a:lnTo>
                <a:arcTo wR="0" hR="0" stAng="5400000" swAng="5400000"/>
                <a:lnTo>
                  <a:pt x="0" y="1928"/>
                </a:lnTo>
                <a:arcTo wR="1927.53855" hR="1927.53855" stAng="10800000" swAng="5400000"/>
                <a:close/>
              </a:path>
            </a:pathLst>
          </a:custGeom>
          <a:noFill/>
          <a:ln w="38103">
            <a:solidFill>
              <a:srgbClr val="00a18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 anchorCtr="1">
            <a:noAutofit/>
          </a:bodyPr>
          <a:p>
            <a:pPr algn="ctr" defTabSz="685800">
              <a:lnSpc>
                <a:spcPct val="100000"/>
              </a:lnSpc>
              <a:tabLst>
                <a:tab algn="l" pos="0"/>
              </a:tabLst>
            </a:pPr>
            <a:endParaRPr b="0" lang="en-GB" sz="13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8680" y="2152440"/>
            <a:ext cx="6557760" cy="41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78680" y="2788200"/>
            <a:ext cx="6557760" cy="41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58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0" name="Picture 6" descr=""/>
          <p:cNvPicPr/>
          <p:nvPr/>
        </p:nvPicPr>
        <p:blipFill>
          <a:blip r:embed="rId2"/>
          <a:stretch/>
        </p:blipFill>
        <p:spPr>
          <a:xfrm>
            <a:off x="353160" y="4775040"/>
            <a:ext cx="3870720" cy="25344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3"/>
          <p:cNvSpPr>
            <a:spLocks noGrp="1"/>
          </p:cNvSpPr>
          <p:nvPr>
            <p:ph type="ftr" idx="15"/>
          </p:nvPr>
        </p:nvSpPr>
        <p:spPr>
          <a:xfrm>
            <a:off x="4247640" y="4767120"/>
            <a:ext cx="38707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6"/>
          </p:nvPr>
        </p:nvSpPr>
        <p:spPr>
          <a:xfrm>
            <a:off x="8283240" y="4818960"/>
            <a:ext cx="5695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36000" bIns="3600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D34928-F2C8-4492-9AD5-1D3B4BA0F9E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97680" y="1912320"/>
            <a:ext cx="6857640" cy="4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550" spc="-1" strike="noStrike">
                <a:solidFill>
                  <a:schemeClr val="dk1"/>
                </a:solidFill>
                <a:latin typeface="Arial"/>
              </a:rPr>
              <a:t>Long-acting buprenorphine</a:t>
            </a:r>
            <a:endParaRPr b="0" lang="en-US" sz="25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97680" y="3117240"/>
            <a:ext cx="6857640" cy="29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1500"/>
            </a:br>
            <a:br>
              <a:rPr sz="1500"/>
            </a:b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Your Name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33"/>
          </p:nvPr>
        </p:nvSpPr>
        <p:spPr>
          <a:xfrm>
            <a:off x="697680" y="419436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2025-01-23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65276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Comparative outcomes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8584200" cy="326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685800">
              <a:lnSpc>
                <a:spcPct val="90000"/>
              </a:lnSpc>
              <a:spcBef>
                <a:spcPts val="2999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580" spc="-1" strike="noStrike">
                <a:solidFill>
                  <a:schemeClr val="dk1"/>
                </a:solidFill>
                <a:latin typeface="Arial"/>
              </a:rPr>
              <a:t>Financial year 2020/21 to 2023/24</a:t>
            </a:r>
            <a:endParaRPr b="0" lang="en-US" sz="158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Summary results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164" name=""/>
          <p:cNvGraphicFramePr/>
          <p:nvPr/>
        </p:nvGraphicFramePr>
        <p:xfrm>
          <a:off x="368280" y="903240"/>
          <a:ext cx="6717960" cy="3671640"/>
        </p:xfrm>
        <a:graphic>
          <a:graphicData uri="http://schemas.openxmlformats.org/drawingml/2006/table">
            <a:tbl>
              <a:tblPr/>
              <a:tblGrid>
                <a:gridCol w="544320"/>
                <a:gridCol w="2235960"/>
                <a:gridCol w="802080"/>
                <a:gridCol w="859680"/>
                <a:gridCol w="1108800"/>
                <a:gridCol w="1167480"/>
              </a:tblGrid>
              <a:tr h="17388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Year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Outcome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LAB (n)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LAB (%)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 LAB (n)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 LAB (%)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2,616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2,730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2,552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632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599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16.0%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21,820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361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22,745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93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16.8%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22,334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22.2%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632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1,614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248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9,069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7,321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6,652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632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2,323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62.1%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81,703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66.1%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1,070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55.7%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68,405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62.4%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43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331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59.7%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60,496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60.0%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632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149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53,976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94.6%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547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14.6%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8,424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327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8,369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30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90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16.2%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8,745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632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733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2D6848D-0C21-410D-A88D-56B3207E2D4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Mortality rates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66" name="Picture 1" descr="main2_files/figure-pptx/mx-rate-fy-1.png"/>
          <p:cNvPicPr/>
          <p:nvPr/>
        </p:nvPicPr>
        <p:blipFill>
          <a:blip r:embed="rId1"/>
          <a:stretch/>
        </p:blipFill>
        <p:spPr>
          <a:xfrm>
            <a:off x="1295280" y="1079640"/>
            <a:ext cx="6501960" cy="32508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6ED794B-124B-4995-9021-A7B5AA10BD0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 of mortality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risk of mortality for those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Plot shows 95% confidence intervals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69" name="Picture 1" descr="main2_files/figure-pptx/mx-rr-t1-fy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6A6C1F-DACD-4326-9A0F-AF552941EA8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 of mortality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risk of mortality for those </a:t>
            </a:r>
            <a:r>
              <a:rPr b="0" i="1" lang="en-US" sz="1200" spc="-1" strike="noStrike">
                <a:solidFill>
                  <a:schemeClr val="dk1"/>
                </a:solidFill>
                <a:latin typeface="Arial"/>
              </a:rPr>
              <a:t>not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Plot shows 95% confidence intervals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72" name="Picture 1" descr="main2_files/figure-pptx/mx-rr-t0-fy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C12F00-5C90-4F6F-8ECF-5325FCA18D1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Succesful completion rates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74" name="Picture 1" descr="main2_files/figure-pptx/sc-rate-fy-1.png"/>
          <p:cNvPicPr/>
          <p:nvPr/>
        </p:nvPicPr>
        <p:blipFill>
          <a:blip r:embed="rId1"/>
          <a:srcRect l="0" t="0" r="17962" b="0"/>
          <a:stretch/>
        </p:blipFill>
        <p:spPr>
          <a:xfrm>
            <a:off x="1295280" y="1079640"/>
            <a:ext cx="5333760" cy="32508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0420E19-A7BE-465A-B940-B883901FF06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risks: successful completion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‘risk’ of successful completion for those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51"/>
              </a:spcBef>
              <a:buNone/>
            </a:pP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77" name="Picture 1" descr="main2_files/figure-pptx/sc-rr-t1-fy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536C85-A25A-4F23-945F-25D9AD738FF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risks: successful completion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‘risk’ of successful completion for those </a:t>
            </a:r>
            <a:r>
              <a:rPr b="0" i="1" lang="en-US" sz="1200" spc="-1" strike="noStrike">
                <a:solidFill>
                  <a:schemeClr val="dk1"/>
                </a:solidFill>
                <a:latin typeface="Arial"/>
              </a:rPr>
              <a:t>not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51"/>
              </a:spcBef>
              <a:buNone/>
            </a:pP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80" name="Picture 1" descr="main2_files/figure-pptx/sc-rr-t0-fy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B0C6C3-395E-4FFA-BA2A-0E322A87FF4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Comparative outcomes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18400" y="1080000"/>
            <a:ext cx="7939800" cy="257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90000"/>
              </a:lnSpc>
              <a:spcBef>
                <a:spcPts val="2999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580" spc="-1" strike="noStrike">
                <a:solidFill>
                  <a:schemeClr val="dk1"/>
                </a:solidFill>
                <a:latin typeface="Arial"/>
              </a:rPr>
              <a:t>From October to October from 2020 to 2024</a:t>
            </a:r>
            <a:endParaRPr b="0" lang="en-US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839A91-E996-4B9A-8DD2-FB766613120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Summary results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144" name=""/>
          <p:cNvGraphicFramePr/>
          <p:nvPr/>
        </p:nvGraphicFramePr>
        <p:xfrm>
          <a:off x="470160" y="713520"/>
          <a:ext cx="6473520" cy="3944160"/>
        </p:xfrm>
        <a:graphic>
          <a:graphicData uri="http://schemas.openxmlformats.org/drawingml/2006/table">
            <a:tbl>
              <a:tblPr/>
              <a:tblGrid>
                <a:gridCol w="524520"/>
                <a:gridCol w="2154240"/>
                <a:gridCol w="772920"/>
                <a:gridCol w="828360"/>
                <a:gridCol w="1068480"/>
                <a:gridCol w="1125000"/>
              </a:tblGrid>
              <a:tr h="21924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Year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Outcome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LAB (n)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LAB (%)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 LAB (n)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 LAB (%)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8720">
                      <a:solidFill>
                        <a:srgbClr val="666666"/>
                      </a:solidFill>
                      <a:prstDash val="solid"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2,494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0.9%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2,667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2,598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Died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1.2%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1,359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575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12.1%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19,840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15.4%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497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22,535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19.4%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22,662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21.6%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Other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12.4%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12,425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15.7%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280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8,752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8,215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6,837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Prison or transferred in custody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3,661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4.6%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3,242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68.1%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89,749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69.8%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1,646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58.5%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74,325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63.9%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640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58.2%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64,219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61.3%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80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Retained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233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68.7%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56,880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71.8%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637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13.4%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7,684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443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15.7%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8,507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7.3%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163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14.8%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8,393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8.0%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960"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2024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Successful completion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11.8%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4,947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480" defTabSz="685800">
                        <a:lnSpc>
                          <a:spcPct val="100000"/>
                        </a:lnSpc>
                        <a:spcBef>
                          <a:spcPts val="11"/>
                        </a:spcBef>
                        <a:spcAft>
                          <a:spcPts val="11"/>
                        </a:spcAf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6.2%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666666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1B70A16-6483-48D7-8AAC-C8D089FD6C4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Mortality rates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46" name="Picture 1" descr="main2_files/figure-pptx/mx-rate-1.png"/>
          <p:cNvPicPr/>
          <p:nvPr/>
        </p:nvPicPr>
        <p:blipFill>
          <a:blip r:embed="rId1"/>
          <a:stretch/>
        </p:blipFill>
        <p:spPr>
          <a:xfrm>
            <a:off x="1295280" y="1079640"/>
            <a:ext cx="6501960" cy="32508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9BA4EB-F105-439E-BAB8-B74EF04DB2D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 of mortality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risk of mortality for those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Mean relative mortality risk over four years: 0.49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Plot shows 95% confidence intervals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49" name="Picture 1" descr="main2_files/figure-pptx/mx-rr-t1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1F09A2-B01B-4666-9E45-C5A8C4D3588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 of mortality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risk of mortality for those </a:t>
            </a:r>
            <a:r>
              <a:rPr b="0" i="1" lang="en-US" sz="1200" spc="-1" strike="noStrike">
                <a:solidFill>
                  <a:schemeClr val="dk1"/>
                </a:solidFill>
                <a:latin typeface="Arial"/>
              </a:rPr>
              <a:t>not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Mean relative mortality risk over four years: 2.33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Plot shows 95% confidence intervals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52" name="Picture 1" descr="main2_files/figure-pptx/mx-rr-t0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650134-60E4-45B4-A299-63D9F559B67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8584200" cy="63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Succesful completion rates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54" name="Picture 1" descr="main2_files/figure-pptx/sc-rate-1.png"/>
          <p:cNvPicPr/>
          <p:nvPr/>
        </p:nvPicPr>
        <p:blipFill>
          <a:blip r:embed="rId1"/>
          <a:stretch/>
        </p:blipFill>
        <p:spPr>
          <a:xfrm>
            <a:off x="1295280" y="1079640"/>
            <a:ext cx="6501960" cy="32508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5596EE1-9E71-4187-ABC8-DD9EC56C499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risks: successful completion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‘risk’ of successful completion for those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Mean relative risk over four years: 2.03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57" name="Picture 1" descr="main2_files/figure-pptx/sc-rr-t1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F83784-0EE7-411E-B461-7D10AB0A09B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30000" y="785880"/>
            <a:ext cx="2948760" cy="7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rial"/>
              </a:rPr>
              <a:t>Relative risks: successful completion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Relative ‘risk’ of successful completion for those </a:t>
            </a:r>
            <a:r>
              <a:rPr b="0" i="1" lang="en-US" sz="1200" spc="-1" strike="noStrike">
                <a:solidFill>
                  <a:schemeClr val="dk1"/>
                </a:solidFill>
                <a:latin typeface="Arial"/>
              </a:rPr>
              <a:t>not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 receiving long-acting buprenorphine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Mean relative risk over four years: 0.5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60" name="Picture 1" descr="main2_files/figure-pptx/sc-rr-t0-1.png"/>
          <p:cNvPicPr/>
          <p:nvPr/>
        </p:nvPicPr>
        <p:blipFill>
          <a:blip r:embed="rId1"/>
          <a:stretch/>
        </p:blipFill>
        <p:spPr>
          <a:xfrm>
            <a:off x="3886200" y="1397160"/>
            <a:ext cx="4622400" cy="2311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D235C-ECB9-42CF-A0FD-17BB047690B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DHSC">
      <a:dk1>
        <a:srgbClr val="000000"/>
      </a:dk1>
      <a:lt1>
        <a:srgbClr val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2025-02-09T21:08:24Z</dcterms:created>
  <dc:creator>Your Name</dc:creator>
  <dc:description/>
  <dc:language>en-US</dc:language>
  <cp:lastModifiedBy/>
  <dcterms:modified xsi:type="dcterms:W3CDTF">2025-02-09T21:18:21Z</dcterms:modified>
  <cp:revision>1</cp:revision>
  <dc:subject/>
  <dc:title>Long-acting buprenorphine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able-height">
    <vt:lpwstr>70%</vt:lpwstr>
  </property>
  <property fmtid="{D5CDD505-2E9C-101B-9397-08002B2CF9AE}" pid="12" name="table-width">
    <vt:lpwstr>80%</vt:lpwstr>
  </property>
  <property fmtid="{D5CDD505-2E9C-101B-9397-08002B2CF9AE}" pid="13" name="toc-title">
    <vt:lpwstr>Table of contents</vt:lpwstr>
  </property>
</Properties>
</file>