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8"/>
          <a:sy d="100" n="108"/>
        </p:scale>
        <p:origin x="72" y="17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anchor="t" anchorCtr="0" bIns="45720" lIns="91440" rIns="91440" rtlCol="0" tIns="45720" vert="horz">
            <a:spAutoFit/>
          </a:bodyPr>
          <a:lstStyle/>
          <a:p>
            <a:r>
              <a:rPr dirty="0" lang="en-US"/>
              <a:t>Click to edit Master title style</a:t>
            </a:r>
            <a:endParaRPr dirty="0"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dirty="0"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algn="l" defTabSz="685800" eaLnBrk="1" hangingPunct="1" indent="-285750" latinLnBrk="0" marL="285750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charset="0" panose="020B0604020202020204" pitchFamily="34" typeface="Arial"/>
              <a:buChar char="•"/>
              <a:defRPr b="0" dirty="0" kern="1200" lang="en-US"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171450" latinLnBrk="0" marL="17145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Char char="•"/>
              <a:defRPr b="0"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0" latinLnBrk="0" marL="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None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34560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GB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200"/>
              <a:t>Click to edit Master text styles</a:t>
            </a:r>
          </a:p>
          <a:p>
            <a:pPr lvl="1"/>
            <a:r>
              <a:rPr dirty="0" lang="en-GB" sz="1200"/>
              <a:t>Second level</a:t>
            </a:r>
          </a:p>
          <a:p>
            <a:pPr lvl="4"/>
            <a:r>
              <a:rPr dirty="0" lang="en-GB" sz="1200"/>
              <a:t>Third level</a:t>
            </a:r>
          </a:p>
          <a:p>
            <a:pPr lvl="4"/>
            <a:r>
              <a:rPr dirty="0" lang="en-GB" sz="1200"/>
              <a:t>Fourth level</a:t>
            </a:r>
          </a:p>
          <a:p>
            <a:pPr lvl="4"/>
            <a:r>
              <a:rPr dirty="0" lang="en-GB" sz="1200"/>
              <a:t>Fifth level</a:t>
            </a:r>
          </a:p>
          <a:p>
            <a:pPr lvl="1"/>
            <a:endParaRPr dirty="0" lang="en-GB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1" dirty="0" kern="1200" lang="en-GB" sz="1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b="0" dirty="0" kern="1200" lang="en-US" smtClean="0" sz="1575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b="0"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214313" latinLnBrk="0" marL="428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214313" latinLnBrk="0" marL="3884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GB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2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697781" y="1912252"/>
            <a:ext cx="6858000" cy="44550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Long-acting buprenorphine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2025-01-23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Comparative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Financial year 2020/21 to 2023/24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results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948393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5925"/>
                <a:gridCol w="1707902"/>
                <a:gridCol w="612787"/>
                <a:gridCol w="656989"/>
                <a:gridCol w="847167"/>
                <a:gridCol w="891369"/>
              </a:tblGrid>
              <a:tr h="219247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2,730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3458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21,820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22,745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22,334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1,614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9,069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7,321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6,652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2,323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81,703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68,405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60,496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53,976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8,424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8,369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endParaRPr cap="none" sz="8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Mortality rates</a:t>
            </a:r>
          </a:p>
        </p:txBody>
      </p:sp>
      <p:pic>
        <p:nvPicPr>
          <p:cNvPr descr="main2_files/figure-pptx/mx-rate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receiving long-acting buprenorphine</a:t>
            </a:r>
          </a:p>
          <a:p>
            <a:pPr lvl="0"/>
            <a:r>
              <a:rPr/>
              <a:t>Mean relative mortality risk over four years: NA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1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mortality risk over four years: NA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0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Succesful completion rates</a:t>
            </a:r>
          </a:p>
        </p:txBody>
      </p:sp>
      <p:pic>
        <p:nvPicPr>
          <p:cNvPr descr="main2_files/figure-pptx/sc-rate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receiving long-acting buprenorphine</a:t>
            </a:r>
          </a:p>
          <a:p>
            <a:pPr lvl="0"/>
            <a:r>
              <a:rPr/>
              <a:t>Mean relative risk over four years: NA</a:t>
            </a:r>
          </a:p>
        </p:txBody>
      </p:sp>
      <p:pic>
        <p:nvPicPr>
          <p:cNvPr descr="main2_files/figure-pptx/sc-rr-t1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risk over four years: NA</a:t>
            </a:r>
          </a:p>
        </p:txBody>
      </p:sp>
      <p:pic>
        <p:nvPicPr>
          <p:cNvPr descr="main2_files/figure-pptx/sc-rr-t0-f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Comparative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From October to October from 2020 to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results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6478620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5925"/>
                <a:gridCol w="1707902"/>
                <a:gridCol w="612787"/>
                <a:gridCol w="656989"/>
                <a:gridCol w="847167"/>
                <a:gridCol w="891369"/>
              </a:tblGrid>
              <a:tr h="219247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(n)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LAB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2,494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1,359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19,840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22,535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22,662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Other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12,425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6,837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Prison or transferred in custody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4.6%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3,242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68.1%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89,749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69.8%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1,646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58.5%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74,325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63.9%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64,219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82040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Retained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56,880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13.4%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7,684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15.7%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8,507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7.3%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8,393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3152"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Successful completion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11.8%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127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None/>
                      </a:pPr>
                      <a:r>
                        <a:rPr cap="none" sz="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6.2%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Mortality rates</a:t>
            </a:r>
          </a:p>
        </p:txBody>
      </p:sp>
      <p:pic>
        <p:nvPicPr>
          <p:cNvPr descr="main2_files/figure-pptx/mx-r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receiving long-acting buprenorphine</a:t>
            </a:r>
          </a:p>
          <a:p>
            <a:pPr lvl="0"/>
            <a:r>
              <a:rPr/>
              <a:t>Mean relative mortality risk over four years: 0.49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 of mortality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risk of mortality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mortality risk over four years: 2.33</a:t>
            </a:r>
          </a:p>
          <a:p>
            <a:pPr lvl="0"/>
            <a:r>
              <a:rPr/>
              <a:t>Plot shows 95% confidence intervals</a:t>
            </a:r>
          </a:p>
        </p:txBody>
      </p:sp>
      <p:pic>
        <p:nvPicPr>
          <p:cNvPr descr="main2_files/figure-pptx/mx-rr-t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Succesful completion rates</a:t>
            </a:r>
          </a:p>
        </p:txBody>
      </p:sp>
      <p:pic>
        <p:nvPicPr>
          <p:cNvPr descr="main2_files/figure-pptx/sc-r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079500"/>
            <a:ext cx="6502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receiving long-acting buprenorphine</a:t>
            </a:r>
          </a:p>
          <a:p>
            <a:pPr lvl="0"/>
            <a:r>
              <a:rPr/>
              <a:t>Mean relative risk over four years: 2.03</a:t>
            </a:r>
          </a:p>
        </p:txBody>
      </p:sp>
      <p:pic>
        <p:nvPicPr>
          <p:cNvPr descr="main2_files/figure-pptx/sc-rr-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Relative risks: successful completion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Relative ‘risk’ of successful completion for those </a:t>
            </a:r>
            <a:r>
              <a:rPr i="1"/>
              <a:t>not</a:t>
            </a:r>
            <a:r>
              <a:rPr/>
              <a:t> receiving long-acting buprenorphine</a:t>
            </a:r>
          </a:p>
          <a:p>
            <a:pPr lvl="0"/>
            <a:r>
              <a:rPr/>
              <a:t>Mean relative risk over four years: 0.5</a:t>
            </a:r>
          </a:p>
        </p:txBody>
      </p:sp>
      <p:pic>
        <p:nvPicPr>
          <p:cNvPr descr="main2_files/figure-pptx/sc-rr-t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397000"/>
            <a:ext cx="462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215</Words>
  <Application>Microsoft Office PowerPoint</Application>
  <PresentationFormat>On-screen Show (16:9)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National data</vt:lpstr>
      <vt:lpstr>Local authority data</vt:lpstr>
      <vt:lpstr>Cost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Long-acting buprenorphine</dc:title>
  <dc:creator>Your Name</dc:creator>
  <cp:keywords/>
  <dcterms:created xsi:type="dcterms:W3CDTF">2025-02-09T21:08:24Z</dcterms:created>
  <dcterms:modified xsi:type="dcterms:W3CDTF">2025-02-09T21:08:24Z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able-height">
    <vt:lpwstr>70%</vt:lpwstr>
  </property>
  <property fmtid="{D5CDD505-2E9C-101B-9397-08002B2CF9AE}" pid="12" name="table-width">
    <vt:lpwstr>80%</vt:lpwstr>
  </property>
  <property fmtid="{D5CDD505-2E9C-101B-9397-08002B2CF9AE}" pid="13" name="toc-title">
    <vt:lpwstr>Table of contents</vt:lpwstr>
  </property>
</Properties>
</file>