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206" d="100"/>
          <a:sy n="206" d="100"/>
        </p:scale>
        <p:origin x="49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vert="horz" lIns="91440" tIns="45720" rIns="91440" bIns="45720" rtlCol="0" anchor="t" anchorCtr="0">
            <a:spAutoFit/>
          </a:body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3333750" y="4767263"/>
            <a:ext cx="4785014" cy="273844"/>
          </a:xfrm>
          <a:prstGeom prst="rect">
            <a:avLst/>
          </a:prstGeom>
        </p:spPr>
        <p:txBody>
          <a:bodyPr vert="horz" lIns="91440" tIns="36000" rIns="91440" bIns="36000" rtlCol="0" anchor="b" anchorCtr="0"/>
          <a:lstStyle>
            <a:lvl1pPr algn="r">
              <a:defRPr sz="900">
                <a:solidFill>
                  <a:schemeClr val="tx1">
                    <a:tint val="75000"/>
                  </a:schemeClr>
                </a:solidFill>
              </a:defRPr>
            </a:lvl1p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8283286" y="4767263"/>
            <a:ext cx="569768" cy="273844"/>
          </a:xfrm>
          <a:prstGeom prst="rect">
            <a:avLst/>
          </a:prstGeom>
        </p:spPr>
        <p:txBody>
          <a:bodyPr vert="horz" lIns="91440" tIns="36000" rIns="91440" bIns="36000" rtlCol="0" anchor="b" anchorCtr="0"/>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lang="en-US" sz="1200" kern="1200" dirty="0">
                <a:solidFill>
                  <a:schemeClr val="tx1"/>
                </a:solidFill>
                <a:latin typeface="+mn-lt"/>
                <a:ea typeface="+mn-ea"/>
                <a:cs typeface="+mn-cs"/>
              </a:defRPr>
            </a:lvl3pPr>
            <a:lvl4pPr marL="0" indent="-171450" algn="l" defTabSz="685800" rtl="0" eaLnBrk="1" latinLnBrk="0" hangingPunct="1">
              <a:lnSpc>
                <a:spcPct val="90000"/>
              </a:lnSpc>
              <a:spcBef>
                <a:spcPts val="375"/>
              </a:spcBef>
              <a:buFont typeface="Arial" panose="020B0604020202020204" pitchFamily="34" charset="0"/>
              <a:buChar char="•"/>
              <a:defRPr lang="en-US" sz="1200" kern="1200" dirty="0">
                <a:solidFill>
                  <a:schemeClr val="tx1"/>
                </a:solidFill>
                <a:latin typeface="+mn-lt"/>
                <a:ea typeface="+mn-ea"/>
                <a:cs typeface="+mn-cs"/>
              </a:defRPr>
            </a:lvl4pPr>
            <a:lvl5pPr marL="345600" indent="-171450" algn="l" defTabSz="685800" rtl="0" eaLnBrk="1" latinLnBrk="0" hangingPunct="1">
              <a:lnSpc>
                <a:spcPct val="90000"/>
              </a:lnSpc>
              <a:spcBef>
                <a:spcPts val="375"/>
              </a:spcBef>
              <a:buFont typeface="Arial" panose="020B0604020202020204" pitchFamily="34" charset="0"/>
              <a:buChar char="•"/>
              <a:defRPr lang="en-GB"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Click to edit Master text styles</a:t>
            </a:r>
          </a:p>
          <a:p>
            <a:pPr lvl="1"/>
            <a:r>
              <a:rPr lang="en-GB" dirty="0"/>
              <a:t>Second level</a:t>
            </a:r>
          </a:p>
          <a:p>
            <a:pPr lvl="4"/>
            <a:r>
              <a:rPr lang="en-GB" dirty="0"/>
              <a:t>Third level</a:t>
            </a:r>
          </a:p>
          <a:p>
            <a:pPr lvl="4"/>
            <a:r>
              <a:rPr lang="en-GB" dirty="0"/>
              <a:t>Fourth level</a:t>
            </a:r>
          </a:p>
          <a:p>
            <a:pPr lvl="4"/>
            <a:r>
              <a:rPr lang="en-GB" dirty="0"/>
              <a:t>Fifth level</a:t>
            </a:r>
          </a:p>
          <a:p>
            <a:pPr lvl="1"/>
            <a:endParaRPr lang="en-GB" dirty="0"/>
          </a:p>
        </p:txBody>
      </p:sp>
    </p:spTree>
    <p:extLst>
      <p:ext uri="{BB962C8B-B14F-4D97-AF65-F5344CB8AC3E}">
        <p14:creationId xmlns:p14="http://schemas.microsoft.com/office/powerpoint/2010/main" val="358124767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hdr="0" ftr="0" dt="0"/>
  <p:txStyles>
    <p:titleStyle>
      <a:lvl1pPr algn="l" defTabSz="685800" rtl="0" eaLnBrk="1" latinLnBrk="0" hangingPunct="1">
        <a:lnSpc>
          <a:spcPct val="90000"/>
        </a:lnSpc>
        <a:spcBef>
          <a:spcPct val="0"/>
        </a:spcBef>
        <a:buNone/>
        <a:defRPr lang="en-GB" sz="2400" b="1" kern="1200" dirty="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575" b="1"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lang="en-US" sz="1200" b="1"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lang="en-US" sz="1200" kern="1200" dirty="0" smtClean="0">
          <a:solidFill>
            <a:schemeClr val="tx1"/>
          </a:solidFill>
          <a:latin typeface="+mn-lt"/>
          <a:ea typeface="+mn-ea"/>
          <a:cs typeface="+mn-cs"/>
        </a:defRPr>
      </a:lvl3pPr>
      <a:lvl4pPr marL="42863" indent="-214313" algn="l" defTabSz="685800" rtl="0" eaLnBrk="1" latinLnBrk="0" hangingPunct="1">
        <a:lnSpc>
          <a:spcPct val="90000"/>
        </a:lnSpc>
        <a:spcBef>
          <a:spcPts val="375"/>
        </a:spcBef>
        <a:buFont typeface="Arial" panose="020B0604020202020204" pitchFamily="34" charset="0"/>
        <a:buChar char="•"/>
        <a:defRPr lang="en-US" sz="1200" kern="1200" dirty="0" smtClean="0">
          <a:solidFill>
            <a:schemeClr val="tx1"/>
          </a:solidFill>
          <a:latin typeface="+mn-lt"/>
          <a:ea typeface="+mn-ea"/>
          <a:cs typeface="+mn-cs"/>
        </a:defRPr>
      </a:lvl4pPr>
      <a:lvl5pPr marL="388463" indent="-214313" algn="l" defTabSz="685800" rtl="0" eaLnBrk="1" latinLnBrk="0" hangingPunct="1">
        <a:lnSpc>
          <a:spcPct val="90000"/>
        </a:lnSpc>
        <a:spcBef>
          <a:spcPts val="375"/>
        </a:spcBef>
        <a:buFont typeface="Arial" panose="020B0604020202020204" pitchFamily="34" charset="0"/>
        <a:buChar char="•"/>
        <a:defRPr lang="en-GB"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s.gov.uk/peoplepopulationandcommunity/birthsdeathsandmarriages/deaths/datasets/deathsrelatedtodrugpoisoningenglandandwalesreferencetab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s.els-cdn.com/content/image/1-s2.0-S0895435622001639-mmc1.pdf" TargetMode="External"/><Relationship Id="rId2" Type="http://schemas.openxmlformats.org/officeDocument/2006/relationships/hyperlink" Target="https://fingertips.phe.org.uk/static-reports/health-profile-for-england/definitions-regional.html#years-of-life-lost-y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lstStyle/>
          <a:p>
            <a:pPr marL="0" lvl="0" indent="0">
              <a:buNone/>
            </a:pPr>
            <a: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lstStyle/>
          <a:p>
            <a:pPr marL="0" lvl="0" indent="0">
              <a:buNone/>
            </a:pPr>
            <a:r>
              <a:t>Premature mortality and life-years lost due to drug and alcohol use</a:t>
            </a:r>
            <a:br/>
            <a:br/>
            <a:r>
              <a:t>OHID</a:t>
            </a:r>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a:lstStyle/>
          <a:p>
            <a:pPr marL="0" lvl="0" indent="0">
              <a:buNone/>
            </a:pPr>
            <a:r>
              <a:t>Published 18/11/2024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p:txBody>
          <a:bodyPr/>
          <a:lstStyle/>
          <a:p>
            <a:pPr lvl="0"/>
            <a:r>
              <a:rPr dirty="0"/>
              <a:t>The crude expected years of life lost is: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𝑌𝐿𝐿</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𝑥</m:t>
                          </m:r>
                        </m:sub>
                      </m:sSub>
                    </m:e>
                  </m:d>
                  <m:d>
                    <m:dPr>
                      <m:ctrlPr>
                        <a:rPr i="1">
                          <a:latin typeface="Cambria Math" panose="02040503050406030204" pitchFamily="18" charset="0"/>
                        </a:rPr>
                      </m:ctrlPr>
                    </m:dPr>
                    <m:e>
                      <m:sSubSup>
                        <m:sSubSupPr>
                          <m:ctrlPr>
                            <a:rPr i="1">
                              <a:latin typeface="Cambria Math" panose="02040503050406030204" pitchFamily="18" charset="0"/>
                            </a:rPr>
                          </m:ctrlPr>
                        </m:sSubSupPr>
                        <m:e>
                          <m:r>
                            <a:rPr>
                              <a:latin typeface="Cambria Math" panose="02040503050406030204" pitchFamily="18" charset="0"/>
                            </a:rPr>
                            <m:t>𝑒</m:t>
                          </m:r>
                        </m:e>
                        <m:sub>
                          <m:r>
                            <a:rPr>
                              <a:latin typeface="Cambria Math" panose="02040503050406030204" pitchFamily="18" charset="0"/>
                            </a:rPr>
                            <m:t>𝑥</m:t>
                          </m:r>
                        </m:sub>
                        <m:sup>
                          <m:r>
                            <a:rPr>
                              <a:latin typeface="Cambria Math" panose="02040503050406030204" pitchFamily="18" charset="0"/>
                            </a:rPr>
                            <m:t>𝑠</m:t>
                          </m:r>
                        </m:sup>
                      </m:sSubSup>
                    </m:e>
                  </m:d>
                </m:oMath>
              </m:oMathPara>
            </a14:m>
            <a:endParaRPr dirty="0"/>
          </a:p>
          <a:p>
            <a:pPr lvl="0"/>
            <a:r>
              <a:rPr dirty="0"/>
              <a:t>Where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𝐷</m:t>
                    </m:r>
                  </m:e>
                  <m:sub>
                    <m:r>
                      <a:rPr>
                        <a:latin typeface="Cambria Math" panose="02040503050406030204" pitchFamily="18" charset="0"/>
                      </a:rPr>
                      <m:t>𝑥</m:t>
                    </m:r>
                  </m:sub>
                </m:sSub>
              </m:oMath>
            </a14:m>
            <a:r>
              <a:rPr dirty="0"/>
              <a:t> is the number of deaths and </a:t>
            </a:r>
            <a14:m xmlns:a14="http://schemas.microsoft.com/office/drawing/2010/main">
              <m:oMath xmlns:m="http://schemas.openxmlformats.org/officeDocument/2006/math">
                <m:sSubSup>
                  <m:sSubSupPr>
                    <m:ctrlPr>
                      <a:rPr>
                        <a:latin typeface="Cambria Math" panose="02040503050406030204" pitchFamily="18" charset="0"/>
                      </a:rPr>
                    </m:ctrlPr>
                  </m:sSubSupPr>
                  <m:e>
                    <m:r>
                      <a:rPr>
                        <a:latin typeface="Cambria Math" panose="02040503050406030204" pitchFamily="18" charset="0"/>
                      </a:rPr>
                      <m:t>𝑒</m:t>
                    </m:r>
                  </m:e>
                  <m:sub>
                    <m:r>
                      <a:rPr>
                        <a:latin typeface="Cambria Math" panose="02040503050406030204" pitchFamily="18" charset="0"/>
                      </a:rPr>
                      <m:t>𝑥</m:t>
                    </m:r>
                  </m:sub>
                  <m:sup>
                    <m:r>
                      <a:rPr>
                        <a:latin typeface="Cambria Math" panose="02040503050406030204" pitchFamily="18" charset="0"/>
                      </a:rPr>
                      <m:t>𝑠</m:t>
                    </m:r>
                  </m:sup>
                </m:sSubSup>
              </m:oMath>
            </a14:m>
            <a:r>
              <a:rPr dirty="0"/>
              <a:t> is the standard age of death from the external life expectancy.</a:t>
            </a:r>
          </a:p>
          <a:p>
            <a:pPr lvl="0"/>
            <a:r>
              <a:rPr dirty="0"/>
              <a:t>Total YLL associated with drug use was </a:t>
            </a:r>
            <a:r>
              <a:rPr b="1" dirty="0"/>
              <a:t>215,148</a:t>
            </a:r>
            <a:r>
              <a:rPr dirty="0"/>
              <a:t>.</a:t>
            </a:r>
          </a:p>
          <a:p>
            <a:pPr lvl="0"/>
            <a:r>
              <a:rPr dirty="0"/>
              <a:t>For comparison Heald et al. (2024)[^3] estimated the impact of obesity on YLL in England at 791,689 in 2019.</a:t>
            </a:r>
          </a:p>
          <a:p>
            <a:pPr lvl="0"/>
            <a:r>
              <a:rPr dirty="0"/>
              <a:t>Deaths at ages between 35 and 54 accounted for 60% of the YLL.</a:t>
            </a:r>
          </a:p>
        </p:txBody>
      </p:sp>
      <p:pic>
        <p:nvPicPr>
          <p:cNvPr id="2" name="Picture 1" descr="plots/yll_plot_age_group.png"/>
          <p:cNvPicPr>
            <a:picLocks noGrp="1" noChangeAspect="1"/>
          </p:cNvPicPr>
          <p:nvPr/>
        </p:nvPicPr>
        <p:blipFill>
          <a:blip r:embed="rId2"/>
          <a:stretch>
            <a:fillRect/>
          </a:stretch>
        </p:blipFill>
        <p:spPr bwMode="auto">
          <a:xfrm>
            <a:off x="3886200" y="787400"/>
            <a:ext cx="4622800" cy="3556000"/>
          </a:xfrm>
          <a:prstGeom prst="rect">
            <a:avLst/>
          </a:prstGeom>
          <a:noFill/>
          <a:ln w="9525">
            <a:noFill/>
            <a:headEnd/>
            <a:tailEnd/>
          </a:ln>
        </p:spPr>
      </p:pic>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10</a:t>
            </a:fld>
            <a:endParaRPr lang="en-GB">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buNone/>
            </a:pPr>
            <a:r>
              <a:t> [^1]: The criteria for this classification are described in </a:t>
            </a:r>
            <a:r>
              <a:rPr>
                <a:latin typeface="Courier"/>
              </a:rPr>
              <a:t>Box 2</a:t>
            </a:r>
            <a:r>
              <a:t> of the </a:t>
            </a:r>
            <a:r>
              <a:rPr>
                <a:latin typeface="Courier"/>
              </a:rPr>
              <a:t>Definition</a:t>
            </a:r>
            <a:r>
              <a:t> tab of the latest relese of </a:t>
            </a:r>
            <a:r>
              <a:rPr i="1"/>
              <a:t>Deaths related to drug poisoning, England and Wales</a:t>
            </a:r>
            <a:r>
              <a:t> available </a:t>
            </a:r>
            <a:r>
              <a:rPr>
                <a:hlinkClick r:id="rId2"/>
              </a:rPr>
              <a:t>here</a:t>
            </a:r>
            <a:r>
              <a:t>. [^2]: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 [^3]: Heald, A., Stedman, M., Fryer, A.A., Davies, M.B., Rutter, M.K., Gibson, J.M. and Whyte, M., 2024. Counting the lifetime cost of obesity: Analysis based on national England data. Diabetes, Obesity and Metabolism, 26(4), pp.1464-1478.</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11</a:t>
            </a:fld>
            <a:endParaRPr lang="en-GB">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marL="0" lvl="0" indent="0">
              <a:buNone/>
            </a:pPr>
            <a:r>
              <a:t>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p:txBody>
          <a:bodyPr/>
          <a:lstStyle/>
          <a:p>
            <a:pPr marL="0" lvl="0" indent="0">
              <a:buNone/>
            </a:pPr>
            <a:r>
              <a:t>The ONS classifies death related to drug poisoning according ICD-10 codes. Certain ICD-10 codes classify a death as a “drug misuse death”[^1]. Each of these requires a specific substance (e.g. heroin) or substance category (e.g. opioids) to be indicated either in the ICD-10 code or on the death certificate.</a:t>
            </a:r>
          </a:p>
          <a:p>
            <a:pPr marL="0" lvl="0" indent="0">
              <a:buNone/>
            </a:pPr>
            <a:r>
              <a:t>There are deaths each year where the ONS holds no information on the substance(s) involved.</a:t>
            </a:r>
          </a:p>
        </p:txBody>
      </p:sp>
      <p:graphicFrame>
        <p:nvGraphicFramePr>
          <p:cNvPr id="6" name="Content Placeholder 5"/>
          <p:cNvGraphicFramePr>
            <a:graphicFrameLocks noGrp="1"/>
          </p:cNvGraphicFramePr>
          <p:nvPr>
            <p:ph idx="1"/>
          </p:nvPr>
        </p:nvGraphicFramePr>
        <p:xfrm>
          <a:off x="3886200" y="736600"/>
          <a:ext cx="4622800" cy="2308860"/>
        </p:xfrm>
        <a:graphic>
          <a:graphicData uri="http://schemas.openxmlformats.org/drawingml/2006/table">
            <a:tbl>
              <a:tblPr firstRow="1" bandRow="1">
                <a:tableStyleId>{5C22544A-7EE6-4342-B048-85BDC9FD1C3A}</a:tableStyleId>
              </a:tblPr>
              <a:tblGrid>
                <a:gridCol w="11557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tblGrid>
              <a:tr h="0">
                <a:tc>
                  <a:txBody>
                    <a:bodyPr/>
                    <a:lstStyle/>
                    <a:p>
                      <a:pPr marL="0" lvl="0" indent="0" algn="ctr">
                        <a:buNone/>
                      </a:pPr>
                      <a:r>
                        <a:t>Year of death registration</a:t>
                      </a:r>
                    </a:p>
                  </a:txBody>
                  <a:tcPr/>
                </a:tc>
                <a:tc>
                  <a:txBody>
                    <a:bodyPr/>
                    <a:lstStyle/>
                    <a:p>
                      <a:pPr marL="0" lvl="0" indent="0" algn="ctr">
                        <a:buNone/>
                      </a:pPr>
                      <a:r>
                        <a:t>All drug poisonings</a:t>
                      </a:r>
                    </a:p>
                  </a:txBody>
                  <a:tcPr/>
                </a:tc>
                <a:tc>
                  <a:txBody>
                    <a:bodyPr/>
                    <a:lstStyle/>
                    <a:p>
                      <a:pPr marL="0" lvl="0" indent="0" algn="ctr">
                        <a:buNone/>
                      </a:pPr>
                      <a:r>
                        <a:t>Number of deaths without substance information</a:t>
                      </a:r>
                    </a:p>
                  </a:txBody>
                  <a:tcPr/>
                </a:tc>
                <a:tc>
                  <a:txBody>
                    <a:bodyPr/>
                    <a:lstStyle/>
                    <a:p>
                      <a:pPr marL="0" lvl="0" indent="0" algn="ctr">
                        <a:buNone/>
                      </a:pPr>
                      <a:r>
                        <a:t>Percentage without substance information</a:t>
                      </a:r>
                    </a:p>
                  </a:txBody>
                  <a:tcPr/>
                </a:tc>
                <a:extLst>
                  <a:ext uri="{0D108BD9-81ED-4DB2-BD59-A6C34878D82A}">
                    <a16:rowId xmlns:a16="http://schemas.microsoft.com/office/drawing/2014/main" val="10000"/>
                  </a:ext>
                </a:extLst>
              </a:tr>
              <a:tr h="0">
                <a:tc>
                  <a:txBody>
                    <a:bodyPr/>
                    <a:lstStyle/>
                    <a:p>
                      <a:pPr marL="0" lvl="0" indent="0" algn="ctr">
                        <a:buNone/>
                      </a:pPr>
                      <a:r>
                        <a:t>2023</a:t>
                      </a:r>
                    </a:p>
                  </a:txBody>
                  <a:tcPr/>
                </a:tc>
                <a:tc>
                  <a:txBody>
                    <a:bodyPr/>
                    <a:lstStyle/>
                    <a:p>
                      <a:pPr marL="0" lvl="0" indent="0" algn="ctr">
                        <a:buNone/>
                      </a:pPr>
                      <a:r>
                        <a:t>5,448</a:t>
                      </a:r>
                    </a:p>
                  </a:txBody>
                  <a:tcPr/>
                </a:tc>
                <a:tc>
                  <a:txBody>
                    <a:bodyPr/>
                    <a:lstStyle/>
                    <a:p>
                      <a:pPr marL="0" lvl="0" indent="0" algn="ctr">
                        <a:buNone/>
                      </a:pPr>
                      <a:r>
                        <a:t>1,245</a:t>
                      </a:r>
                    </a:p>
                  </a:txBody>
                  <a:tcPr/>
                </a:tc>
                <a:tc>
                  <a:txBody>
                    <a:bodyPr/>
                    <a:lstStyle/>
                    <a:p>
                      <a:pPr marL="0" lvl="0" indent="0" algn="ctr">
                        <a:buNone/>
                      </a:pPr>
                      <a:r>
                        <a:t>22.9</a:t>
                      </a:r>
                    </a:p>
                  </a:txBody>
                  <a:tcPr/>
                </a:tc>
                <a:extLst>
                  <a:ext uri="{0D108BD9-81ED-4DB2-BD59-A6C34878D82A}">
                    <a16:rowId xmlns:a16="http://schemas.microsoft.com/office/drawing/2014/main" val="10001"/>
                  </a:ext>
                </a:extLst>
              </a:tr>
              <a:tr h="0">
                <a:tc>
                  <a:txBody>
                    <a:bodyPr/>
                    <a:lstStyle/>
                    <a:p>
                      <a:pPr marL="0" lvl="0" indent="0" algn="ctr">
                        <a:buNone/>
                      </a:pPr>
                      <a:r>
                        <a:t>2022</a:t>
                      </a:r>
                    </a:p>
                  </a:txBody>
                  <a:tcPr/>
                </a:tc>
                <a:tc>
                  <a:txBody>
                    <a:bodyPr/>
                    <a:lstStyle/>
                    <a:p>
                      <a:pPr marL="0" lvl="0" indent="0" algn="ctr">
                        <a:buNone/>
                      </a:pPr>
                      <a:r>
                        <a:t>4,907</a:t>
                      </a:r>
                    </a:p>
                  </a:txBody>
                  <a:tcPr/>
                </a:tc>
                <a:tc>
                  <a:txBody>
                    <a:bodyPr/>
                    <a:lstStyle/>
                    <a:p>
                      <a:pPr marL="0" lvl="0" indent="0" algn="ctr">
                        <a:buNone/>
                      </a:pPr>
                      <a:r>
                        <a:t>1,239</a:t>
                      </a:r>
                    </a:p>
                  </a:txBody>
                  <a:tcPr/>
                </a:tc>
                <a:tc>
                  <a:txBody>
                    <a:bodyPr/>
                    <a:lstStyle/>
                    <a:p>
                      <a:pPr marL="0" lvl="0" indent="0" algn="ctr">
                        <a:buNone/>
                      </a:pPr>
                      <a:r>
                        <a:t>25.2</a:t>
                      </a:r>
                    </a:p>
                  </a:txBody>
                  <a:tcPr/>
                </a:tc>
                <a:extLst>
                  <a:ext uri="{0D108BD9-81ED-4DB2-BD59-A6C34878D82A}">
                    <a16:rowId xmlns:a16="http://schemas.microsoft.com/office/drawing/2014/main" val="10002"/>
                  </a:ext>
                </a:extLst>
              </a:tr>
              <a:tr h="0">
                <a:tc>
                  <a:txBody>
                    <a:bodyPr/>
                    <a:lstStyle/>
                    <a:p>
                      <a:pPr marL="0" lvl="0" indent="0" algn="ctr">
                        <a:buNone/>
                      </a:pPr>
                      <a:r>
                        <a:t>2021</a:t>
                      </a:r>
                    </a:p>
                  </a:txBody>
                  <a:tcPr/>
                </a:tc>
                <a:tc>
                  <a:txBody>
                    <a:bodyPr/>
                    <a:lstStyle/>
                    <a:p>
                      <a:pPr marL="0" lvl="0" indent="0" algn="ctr">
                        <a:buNone/>
                      </a:pPr>
                      <a:r>
                        <a:t>4,859</a:t>
                      </a:r>
                    </a:p>
                  </a:txBody>
                  <a:tcPr/>
                </a:tc>
                <a:tc>
                  <a:txBody>
                    <a:bodyPr/>
                    <a:lstStyle/>
                    <a:p>
                      <a:pPr marL="0" lvl="0" indent="0" algn="ctr">
                        <a:buNone/>
                      </a:pPr>
                      <a:r>
                        <a:t>1,219</a:t>
                      </a:r>
                    </a:p>
                  </a:txBody>
                  <a:tcPr/>
                </a:tc>
                <a:tc>
                  <a:txBody>
                    <a:bodyPr/>
                    <a:lstStyle/>
                    <a:p>
                      <a:pPr marL="0" lvl="0" indent="0" algn="ctr">
                        <a:buNone/>
                      </a:pPr>
                      <a:r>
                        <a:t>25.1</a:t>
                      </a:r>
                    </a:p>
                  </a:txBody>
                  <a:tcPr/>
                </a:tc>
                <a:extLst>
                  <a:ext uri="{0D108BD9-81ED-4DB2-BD59-A6C34878D82A}">
                    <a16:rowId xmlns:a16="http://schemas.microsoft.com/office/drawing/2014/main" val="10003"/>
                  </a:ext>
                </a:extLst>
              </a:tr>
              <a:tr h="0">
                <a:tc>
                  <a:txBody>
                    <a:bodyPr/>
                    <a:lstStyle/>
                    <a:p>
                      <a:pPr marL="0" lvl="0" indent="0" algn="ctr">
                        <a:buNone/>
                      </a:pPr>
                      <a:r>
                        <a:t>2020</a:t>
                      </a:r>
                    </a:p>
                  </a:txBody>
                  <a:tcPr/>
                </a:tc>
                <a:tc>
                  <a:txBody>
                    <a:bodyPr/>
                    <a:lstStyle/>
                    <a:p>
                      <a:pPr marL="0" lvl="0" indent="0" algn="ctr">
                        <a:buNone/>
                      </a:pPr>
                      <a:r>
                        <a:t>4,561</a:t>
                      </a:r>
                    </a:p>
                  </a:txBody>
                  <a:tcPr/>
                </a:tc>
                <a:tc>
                  <a:txBody>
                    <a:bodyPr/>
                    <a:lstStyle/>
                    <a:p>
                      <a:pPr marL="0" lvl="0" indent="0" algn="ctr">
                        <a:buNone/>
                      </a:pPr>
                      <a:r>
                        <a:t>1,050</a:t>
                      </a:r>
                    </a:p>
                  </a:txBody>
                  <a:tcPr/>
                </a:tc>
                <a:tc>
                  <a:txBody>
                    <a:bodyPr/>
                    <a:lstStyle/>
                    <a:p>
                      <a:pPr marL="0" lvl="0" indent="0" algn="ctr">
                        <a:buNone/>
                      </a:pPr>
                      <a:r>
                        <a:t>23.0</a:t>
                      </a:r>
                    </a:p>
                  </a:txBody>
                  <a:tcPr/>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2</a:t>
            </a:fld>
            <a:endParaRPr lang="en-GB">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a:r>
              <a:t>Others, coded as accidental/intentional self-poisonings or self-poisonings of unknown intent, will not be classfified as related to drug misuse unless a controlled drug under Misuse of Drugs Act 1971 was mentioned on the death record.</a:t>
            </a:r>
          </a:p>
          <a:p>
            <a:pPr lvl="0"/>
            <a:r>
              <a:t>The data linkage between ONS mortality and NDTMS allows some of those deaths to be identified indirectly as related to drug misuse where the person that died had had contact with the drug treatment.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3</a:t>
            </a:fld>
            <a:endParaRPr lang="en-GB">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s/plot_1.png"/>
          <p:cNvPicPr>
            <a:picLocks noGrp="1" noChangeAspect="1"/>
          </p:cNvPicPr>
          <p:nvPr/>
        </p:nvPicPr>
        <p:blipFill>
          <a:blip r:embed="rId2"/>
          <a:stretch>
            <a:fillRect/>
          </a:stretch>
        </p:blipFill>
        <p:spPr bwMode="auto">
          <a:xfrm>
            <a:off x="2209800" y="1079500"/>
            <a:ext cx="46990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4</a:t>
            </a:fld>
            <a:endParaRPr lang="en-GB">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2-1.png"/>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5</a:t>
            </a:fld>
            <a:endParaRPr lang="en-GB">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2398292" name="Table 872398291"/>
          <p:cNvGraphicFramePr>
            <a:graphicFrameLocks noGrp="1"/>
          </p:cNvGraphicFramePr>
          <p:nvPr>
            <p:extLst>
              <p:ext uri="{D42A27DB-BD31-4B8C-83A1-F6EECF244321}">
                <p14:modId xmlns:p14="http://schemas.microsoft.com/office/powerpoint/2010/main" val="3380795499"/>
              </p:ext>
            </p:extLst>
          </p:nvPr>
        </p:nvGraphicFramePr>
        <p:xfrm>
          <a:off x="861884" y="722870"/>
          <a:ext cx="7315200" cy="332232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228600">
                <a:tc>
                  <a:txBody>
                    <a:bodyPr/>
                    <a:lstStyle/>
                    <a:p>
                      <a:pPr marL="63500" marR="63500" algn="l">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Cause of death</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Died in treatment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Died within a year of discharge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Died one or more years following discharge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COVID-19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83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42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309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Accidental injury</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123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275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Intentional self-harm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125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88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302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Diseases of the digestive system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116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625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Neoplasms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254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176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2,008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Diseases of the respiratory system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309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945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Other causes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312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186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1,042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Diseases of the circulatory system</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370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Arial"/>
                          <a:cs typeface="Arial"/>
                          <a:sym typeface="Arial"/>
                        </a:rPr>
                        <a:t>271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1,816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6</a:t>
            </a:fld>
            <a:endParaRPr lang="en-GB">
              <a:solidFill>
                <a:prstClr val="black">
                  <a:tint val="75000"/>
                </a:prst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4-1.png"/>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7</a:t>
            </a:fld>
            <a:endParaRPr lang="en-GB">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_output_files/figure-pptx/unnamed-chunk-5-1.png"/>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8</a:t>
            </a:fld>
            <a:endParaRPr lang="en-GB">
              <a:solidFill>
                <a:prstClr val="black">
                  <a:tint val="7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marL="0" lvl="0" indent="0">
              <a:buNone/>
            </a:pPr>
            <a:r>
              <a:t>Years of life lost due to substance use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marL="0" lvl="0" indent="0">
              <a:buNone/>
            </a:pPr>
            <a:r>
              <a:t>-Years of life lost (YLL) is a measure of the impact of premature mortality, helpfully defined by Public Health England </a:t>
            </a:r>
            <a:r>
              <a:rPr>
                <a:hlinkClick r:id="rId2"/>
              </a:rPr>
              <a:t>here</a:t>
            </a:r>
          </a:p>
          <a:p>
            <a:pPr marL="0" lvl="0" indent="0">
              <a:buNone/>
            </a:pPr>
            <a:r>
              <a:t>-Chudasama et al. (2022) investigated five methods for estimating YLL[^2]. The first two methods are feasible with the available data for YLL from drug use and alcohol specific deaths. Only the drug-related YLL could be segmented by geographical estimates of deprivation.</a:t>
            </a:r>
          </a:p>
          <a:p>
            <a:pPr marL="0" lvl="0" indent="0">
              <a:buNone/>
            </a:pPr>
            <a:r>
              <a:t>-All five methods are detailed in the supplementary PDF </a:t>
            </a:r>
            <a:r>
              <a:rPr>
                <a:hlinkClick r:id="rId3"/>
              </a:rPr>
              <a:t>here</a:t>
            </a:r>
            <a: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9</a:t>
            </a:fld>
            <a:endParaRPr lang="en-GB">
              <a:solidFill>
                <a:prstClr val="black">
                  <a:tint val="75000"/>
                </a:prstClr>
              </a:solidFill>
            </a:endParaRPr>
          </a:p>
        </p:txBody>
      </p:sp>
    </p:spTree>
  </p:cSld>
  <p:clrMapOvr>
    <a:masterClrMapping/>
  </p:clrMapOvr>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(16:9)</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Courier</vt:lpstr>
      <vt:lpstr>1_Office Theme</vt:lpstr>
      <vt:lpstr>Deaths associated with substance use</vt:lpstr>
      <vt:lpstr>Number of deaths associated with drug use</vt:lpstr>
      <vt:lpstr>PowerPoint Presentation</vt:lpstr>
      <vt:lpstr>PowerPoint Presentation</vt:lpstr>
      <vt:lpstr>PowerPoint Presentation</vt:lpstr>
      <vt:lpstr>PowerPoint Presentation</vt:lpstr>
      <vt:lpstr>PowerPoint Presentation</vt:lpstr>
      <vt:lpstr>PowerPoint Presentation</vt:lpstr>
      <vt:lpstr>Years of life lost due to substance use</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OHID</dc:creator>
  <cp:keywords/>
  <cp:lastModifiedBy>Knight, Sandy</cp:lastModifiedBy>
  <cp:revision>1</cp:revision>
  <dcterms:created xsi:type="dcterms:W3CDTF">2024-11-18T15:23:56Z</dcterms:created>
  <dcterms:modified xsi:type="dcterms:W3CDTF">2024-11-18T15:29:12Z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Published 18/11/2024</vt:lpwstr>
  </property>
  <property fmtid="{D5CDD505-2E9C-101B-9397-08002B2CF9AE}" pid="4" name="date-format">
    <vt:lpwstr>[Published ]DD/MM/YYYY</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subtitle">
    <vt:lpwstr>Premature mortality and life-years lost due to drug and alcohol use</vt:lpwstr>
  </property>
  <property fmtid="{D5CDD505-2E9C-101B-9397-08002B2CF9AE}" pid="10" name="toc-title">
    <vt:lpwstr>Table of contents</vt:lpwstr>
  </property>
</Properties>
</file>