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51"/>
          <a:sy d="100" n="151"/>
        </p:scale>
        <p:origin x="474" y="14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 Type="http://schemas.openxmlformats.org/officeDocument/2006/relationships/slideMaster" Target="slideMasters/slideMaster1.xml" /><Relationship Id="rId18" Type="http://schemas.openxmlformats.org/officeDocument/2006/relationships/theme" Target="theme/theme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697781" y="1912252"/>
            <a:ext cx="6858000" cy="445507"/>
          </a:xfrm>
        </p:spPr>
        <p:txBody>
          <a:bodyPr anchor="t" anchorCtr="0">
            <a:spAutoFit/>
          </a:bodyPr>
          <a:lstStyle>
            <a:lvl1pPr algn="l">
              <a:defRPr sz="255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697781" y="3117165"/>
            <a:ext cx="6858000" cy="300082"/>
          </a:xfrm>
          <a:prstGeom prst="rect">
            <a:avLst/>
          </a:prstGeom>
        </p:spPr>
        <p:txBody>
          <a:bodyPr>
            <a:spAutoFit/>
          </a:bodyPr>
          <a:lstStyle>
            <a:lvl1pPr marL="0" indent="0" algn="l">
              <a:buNone/>
              <a:defRPr sz="15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Presented by/Sub-heading style</a:t>
            </a:r>
            <a:endParaRPr lang="en-GB" dirty="0"/>
          </a:p>
        </p:txBody>
      </p:sp>
      <p:sp>
        <p:nvSpPr>
          <p:cNvPr id="6" name="Date Placeholder 3">
            <a:extLst>
              <a:ext uri="{FF2B5EF4-FFF2-40B4-BE49-F238E27FC236}">
                <a16:creationId xmlns:a16="http://schemas.microsoft.com/office/drawing/2014/main" id="{6427862F-E230-6147-674A-1265B5B95F02}"/>
              </a:ext>
            </a:extLst>
          </p:cNvPr>
          <p:cNvSpPr>
            <a:spLocks noGrp="1"/>
          </p:cNvSpPr>
          <p:nvPr>
            <p:ph type="dt" sz="half" idx="2"/>
          </p:nvPr>
        </p:nvSpPr>
        <p:spPr>
          <a:xfrm>
            <a:off x="697706" y="4194356"/>
            <a:ext cx="2133600" cy="273844"/>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Tree>
    <p:extLst>
      <p:ext uri="{BB962C8B-B14F-4D97-AF65-F5344CB8AC3E}">
        <p14:creationId xmlns:p14="http://schemas.microsoft.com/office/powerpoint/2010/main" val="21316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hasCustomPrompt="1"/>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253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629841" y="785920"/>
            <a:ext cx="2949178" cy="75713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629841" y="1543050"/>
            <a:ext cx="2949178" cy="2858691"/>
          </a:xfrm>
          <a:prstGeom prst="rect">
            <a:avLst/>
          </a:prstGeom>
        </p:spPr>
        <p:txBody>
          <a:bodyPr/>
          <a:lstStyle>
            <a:lvl1pPr marL="171450" indent="-171450">
              <a:buFont typeface="Arial" panose="020B0604020202020204" pitchFamily="34" charset="0"/>
              <a:buChar char="•"/>
              <a:defRPr sz="1200" b="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54877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a:xfrm>
            <a:off x="270000" y="1080000"/>
            <a:ext cx="8583055" cy="3263504"/>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1729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7989052" y="273844"/>
            <a:ext cx="526298" cy="4358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628650" y="273844"/>
            <a:ext cx="5800725" cy="4358879"/>
          </a:xfrm>
          <a:prstGeom prst="rect">
            <a:avLst/>
          </a:prstGeom>
        </p:spPr>
        <p:txBody>
          <a:bodyPr vert="eaVert"/>
          <a:lstStyle>
            <a:lvl1pPr>
              <a:defRPr b="0"/>
            </a:lvl1pPr>
            <a:lvl2pPr>
              <a:defRPr b="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521585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pPr defTabSz="685800"/>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pPr defTabSz="685800"/>
            <a:fld id="{06A44ADC-FBC0-4698-B0EC-1AD4A4060383}" type="slidenum">
              <a:rPr lang="en-GB" smtClean="0">
                <a:solidFill>
                  <a:prstClr val="black">
                    <a:tint val="75000"/>
                  </a:prstClr>
                </a:solidFill>
              </a:rPr>
              <a:pPr defTabSz="685800"/>
              <a:t>‹#›</a:t>
            </a:fld>
            <a:endParaRPr lang="en-GB" dirty="0">
              <a:solidFill>
                <a:prstClr val="black">
                  <a:tint val="75000"/>
                </a:prstClr>
              </a:solidFill>
            </a:endParaRPr>
          </a:p>
        </p:txBody>
      </p:sp>
    </p:spTree>
    <p:extLst>
      <p:ext uri="{BB962C8B-B14F-4D97-AF65-F5344CB8AC3E}">
        <p14:creationId xmlns:p14="http://schemas.microsoft.com/office/powerpoint/2010/main" val="1288397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391887" y="1503452"/>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dirty="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5838116" y="943548"/>
            <a:ext cx="371475" cy="185738"/>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77471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8077943-3D51-438C-8FB7-BEE503748A1B}" type="slidenum">
              <a:rPr lang="en-GB" smtClean="0">
                <a:solidFill>
                  <a:prstClr val="black">
                    <a:tint val="75000"/>
                  </a:prstClr>
                </a:solidFill>
              </a:rPr>
              <a:pPr defTabSz="685800"/>
              <a:t>‹#›</a:t>
            </a:fld>
            <a:endParaRPr lang="en-GB" dirty="0">
              <a:solidFill>
                <a:prstClr val="black">
                  <a:tint val="75000"/>
                </a:prstClr>
              </a:solidFill>
            </a:endParaRPr>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268429" y="903630"/>
            <a:ext cx="8584625" cy="3489179"/>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267894" y="177643"/>
            <a:ext cx="8585599" cy="67865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4639622"/>
            <a:ext cx="9143997" cy="503878"/>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998678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444954" y="404128"/>
            <a:ext cx="8254090" cy="4335236"/>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778855" y="2152363"/>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7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778855" y="2788141"/>
            <a:ext cx="6557963" cy="419387"/>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4005072" y="4818831"/>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8283284" y="4818831"/>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808210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303679" y="324452"/>
            <a:ext cx="8562110" cy="406581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4005072" y="4767264"/>
            <a:ext cx="4113689" cy="273847"/>
          </a:xfrm>
          <a:prstGeom prst="rect">
            <a:avLst/>
          </a:prstGeom>
        </p:spPr>
        <p:txBody>
          <a:bodyPr/>
          <a:lstStyle>
            <a:lvl1pPr algn="r">
              <a:defRPr/>
            </a:lvl1pPr>
          </a:lstStyle>
          <a:p>
            <a:pPr defTabSz="685800"/>
            <a:endParaRPr lang="en-GB" dirty="0">
              <a:solidFill>
                <a:prstClr val="black">
                  <a:tint val="75000"/>
                </a:prstClr>
              </a:solidFill>
            </a:endParaRPr>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8283284" y="4767264"/>
            <a:ext cx="569769" cy="273847"/>
          </a:xfrm>
          <a:prstGeom prst="rect">
            <a:avLst/>
          </a:prstGeom>
        </p:spPr>
        <p:txBody>
          <a:bodyPr/>
          <a:lstStyle>
            <a:lvl1pPr>
              <a:defRPr/>
            </a:lvl1pPr>
          </a:lstStyle>
          <a:p>
            <a:pPr defTabSz="685800"/>
            <a:fld id="{C2B15A99-32D5-48D2-9AB1-A17973B7257B}" type="slidenum">
              <a:rPr lang="en-GB" smtClean="0">
                <a:solidFill>
                  <a:prstClr val="black">
                    <a:tint val="75000"/>
                  </a:prstClr>
                </a:solidFill>
              </a:rPr>
              <a:pPr defTabSz="685800"/>
              <a:t>‹#›</a:t>
            </a:fld>
            <a:endParaRPr lang="en-GB">
              <a:solidFill>
                <a:prstClr val="black">
                  <a:tint val="75000"/>
                </a:prstClr>
              </a:solidFill>
            </a:endParaRPr>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4639622"/>
            <a:ext cx="9143997" cy="503878"/>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353290" y="4775088"/>
            <a:ext cx="3063242" cy="249494"/>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3444927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391887" y="1570035"/>
            <a:ext cx="8254090" cy="3180692"/>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68580" tIns="34290" rIns="68580" bIns="34290" anchor="ctr" anchorCtr="1" compatLnSpc="1">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50" b="0" i="0" u="none" strike="noStrike" kern="0" cap="none" spc="0" normalizeH="0" baseline="0" noProof="0">
              <a:ln>
                <a:noFill/>
              </a:ln>
              <a:solidFill>
                <a:srgbClr val="FFFFFF"/>
              </a:solidFill>
              <a:effectLst/>
              <a:uLnTx/>
              <a:uFillTx/>
              <a:latin typeface="Arial"/>
              <a:ea typeface="+mn-ea"/>
              <a:cs typeface="+mn-cs"/>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391887" y="271878"/>
            <a:ext cx="1074655" cy="898165"/>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783430" y="1877618"/>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783430" y="2746732"/>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783430" y="3615846"/>
            <a:ext cx="6923487" cy="694132"/>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35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6218635" y="449214"/>
            <a:ext cx="985730" cy="920825"/>
          </a:xfrm>
          <a:prstGeom prst="rect">
            <a:avLst/>
          </a:prstGeom>
        </p:spPr>
      </p:pic>
    </p:spTree>
    <p:extLst>
      <p:ext uri="{BB962C8B-B14F-4D97-AF65-F5344CB8AC3E}">
        <p14:creationId xmlns:p14="http://schemas.microsoft.com/office/powerpoint/2010/main" val="413571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171450" indent="-171450">
              <a:lnSpc>
                <a:spcPct val="90000"/>
              </a:lnSpc>
              <a:spcBef>
                <a:spcPts val="0"/>
              </a:spcBef>
              <a:spcAft>
                <a:spcPts val="450"/>
              </a:spcAft>
              <a:buFont typeface="Arial" panose="020B0604020202020204" pitchFamily="34" charset="0"/>
              <a:buChar char="•"/>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vl9pPr marL="2743200" indent="0">
              <a:buNone/>
              <a:defRPr/>
            </a:lvl9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8636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nchor="t" anchorCtr="0">
            <a:normAutofit/>
          </a:bodyPr>
          <a:lstStyle>
            <a:lvl1pPr>
              <a:defRPr lang="en-GB" sz="24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a:xfrm>
            <a:off x="270000" y="1080000"/>
            <a:ext cx="8584622" cy="3263504"/>
          </a:xfrm>
          <a:prstGeom prst="rect">
            <a:avLst/>
          </a:prstGeom>
        </p:spPr>
        <p:txBody>
          <a:bodyPr/>
          <a:lstStyle>
            <a:lvl1pPr marL="285750" indent="-285750">
              <a:spcBef>
                <a:spcPts val="0"/>
              </a:spcBef>
              <a:spcAft>
                <a:spcPts val="900"/>
              </a:spcAft>
              <a:buFont typeface="Arial" panose="020B0604020202020204" pitchFamily="34" charset="0"/>
              <a:buChar char="•"/>
              <a:defRPr lang="en-US" sz="1575" b="0" kern="1200" dirty="0">
                <a:solidFill>
                  <a:schemeClr val="tx1"/>
                </a:solidFill>
                <a:latin typeface="+mn-lt"/>
                <a:ea typeface="+mn-ea"/>
                <a:cs typeface="+mn-cs"/>
              </a:defRPr>
            </a:lvl1pPr>
            <a:lvl2pPr marL="171450" indent="-171450">
              <a:spcBef>
                <a:spcPts val="0"/>
              </a:spcBef>
              <a:spcAft>
                <a:spcPts val="450"/>
              </a:spcAft>
              <a:buFont typeface="Arial" panose="020B0604020202020204" pitchFamily="34" charset="0"/>
              <a:buChar char="•"/>
              <a:defRPr lang="en-US" sz="1200" b="0" kern="1200" dirty="0">
                <a:solidFill>
                  <a:schemeClr val="tx1"/>
                </a:solidFill>
                <a:latin typeface="+mn-lt"/>
                <a:ea typeface="+mn-ea"/>
                <a:cs typeface="+mn-cs"/>
              </a:defRPr>
            </a:lvl2pPr>
            <a:lvl3pPr marL="0" indent="0">
              <a:lnSpc>
                <a:spcPct val="90000"/>
              </a:lnSpc>
              <a:spcBef>
                <a:spcPts val="0"/>
              </a:spcBef>
              <a:spcAft>
                <a:spcPts val="450"/>
              </a:spcAft>
              <a:buNone/>
              <a:defRPr lang="en-US" sz="1200" kern="1200" dirty="0">
                <a:solidFill>
                  <a:schemeClr val="tx1"/>
                </a:solidFill>
                <a:latin typeface="+mn-lt"/>
                <a:ea typeface="+mn-ea"/>
                <a:cs typeface="+mn-cs"/>
              </a:defRPr>
            </a:lvl3pPr>
            <a:lvl4pPr marL="0" indent="-171450">
              <a:defRPr lang="en-US" sz="1200" kern="1200" dirty="0">
                <a:solidFill>
                  <a:schemeClr val="tx1"/>
                </a:solidFill>
                <a:latin typeface="+mn-lt"/>
                <a:ea typeface="+mn-ea"/>
                <a:cs typeface="+mn-cs"/>
              </a:defRPr>
            </a:lvl4pPr>
            <a:lvl5pPr marL="345600" indent="-171450">
              <a:defRPr lang="en-GB" sz="1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4"/>
            <a:r>
              <a:rPr lang="en-US" dirty="0"/>
              <a:t>Third level</a:t>
            </a:r>
          </a:p>
          <a:p>
            <a:pPr lvl="4"/>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pPr defTabSz="685800"/>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36610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37651" cy="51434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623888" y="1940395"/>
            <a:ext cx="7886700" cy="466281"/>
          </a:xfrm>
        </p:spPr>
        <p:txBody>
          <a:bodyPr anchor="t" anchorCtr="0">
            <a:spAutoFit/>
          </a:bodyPr>
          <a:lstStyle>
            <a:lvl1pPr>
              <a:defRPr sz="27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23888" y="2842455"/>
            <a:ext cx="7886700" cy="300082"/>
          </a:xfrm>
          <a:prstGeom prst="rect">
            <a:avLst/>
          </a:prstGeom>
        </p:spPr>
        <p:txBody>
          <a:bodyPr>
            <a:spAutoFit/>
          </a:bodyPr>
          <a:lstStyle>
            <a:lvl1pPr marL="0" indent="0">
              <a:buNone/>
              <a:defRPr sz="1500" b="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75567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91130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681470" y="676061"/>
            <a:ext cx="7804439" cy="445507"/>
          </a:xfrm>
          <a:prstGeom prst="rect">
            <a:avLst/>
          </a:prstGeom>
        </p:spPr>
        <p:txBody>
          <a:bodyPr>
            <a:spAutoFit/>
          </a:bodyPr>
          <a:lstStyle>
            <a:lvl1pPr marL="0" indent="0">
              <a:buNone/>
              <a:defRPr sz="2550" b="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407671" y="415003"/>
            <a:ext cx="8321582" cy="4042697"/>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67500" bIns="67500" rtlCol="0" anchor="t" anchorCtr="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973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p:nvPr>
        </p:nvSpPr>
        <p:spPr>
          <a:xfrm>
            <a:off x="270000"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514350" indent="-171450">
              <a:buFont typeface="Arial" panose="020B0604020202020204" pitchFamily="34" charset="0"/>
              <a:buChar cha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p:nvPr>
        </p:nvSpPr>
        <p:spPr>
          <a:xfrm>
            <a:off x="4668054" y="1080000"/>
            <a:ext cx="4185000" cy="35335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a:defRPr lang="en-US" sz="1200" b="0" kern="1200" dirty="0" smtClean="0">
                <a:solidFill>
                  <a:schemeClr val="tx1"/>
                </a:solidFill>
                <a:latin typeface="+mn-lt"/>
                <a:ea typeface="+mn-ea"/>
                <a:cs typeface="+mn-cs"/>
              </a:defRPr>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243810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270000" y="270000"/>
            <a:ext cx="8583054" cy="424732"/>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276386"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p:nvPr>
        </p:nvSpPr>
        <p:spPr>
          <a:xfrm>
            <a:off x="276386"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4668054" y="1080000"/>
            <a:ext cx="4185000" cy="617934"/>
          </a:xfrm>
          <a:prstGeom prst="rect">
            <a:avLst/>
          </a:prstGeom>
        </p:spPr>
        <p:txBody>
          <a:bodyPr anchor="t" anchorCtr="0"/>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p:nvPr>
        </p:nvSpPr>
        <p:spPr>
          <a:xfrm>
            <a:off x="4668054" y="1485000"/>
            <a:ext cx="4185000" cy="2976164"/>
          </a:xfrm>
          <a:prstGeom prst="rect">
            <a:avLst/>
          </a:prstGeom>
        </p:spPr>
        <p:txBody>
          <a:bodyPr/>
          <a:lstStyle>
            <a:lvl1pPr marL="285750" indent="-285750" algn="l" defTabSz="685800" rtl="0" eaLnBrk="1" latinLnBrk="0" hangingPunct="1">
              <a:lnSpc>
                <a:spcPct val="90000"/>
              </a:lnSpc>
              <a:spcBef>
                <a:spcPts val="0"/>
              </a:spcBef>
              <a:spcAft>
                <a:spcPts val="900"/>
              </a:spcAft>
              <a:buFont typeface="Arial" panose="020B0604020202020204" pitchFamily="34" charset="0"/>
              <a:buChar char="•"/>
              <a:defRPr b="0"/>
            </a:lvl1pPr>
            <a:lvl2pPr marL="171450" indent="-171450" algn="l" defTabSz="685800" rtl="0" eaLnBrk="1" latinLnBrk="0" hangingPunct="1">
              <a:lnSpc>
                <a:spcPct val="90000"/>
              </a:lnSpc>
              <a:spcBef>
                <a:spcPts val="0"/>
              </a:spcBef>
              <a:spcAft>
                <a:spcPts val="450"/>
              </a:spcAft>
              <a:buFont typeface="Arial" panose="020B0604020202020204" pitchFamily="34" charset="0"/>
              <a:buChar char="•"/>
              <a:defRPr b="0"/>
            </a:lvl2pPr>
            <a:lvl3pPr marL="0" indent="0" algn="l" defTabSz="685800" rtl="0" eaLnBrk="1" latinLnBrk="0" hangingPunct="1">
              <a:lnSpc>
                <a:spcPct val="90000"/>
              </a:lnSpc>
              <a:spcBef>
                <a:spcPts val="0"/>
              </a:spcBef>
              <a:spcAft>
                <a:spcPts val="450"/>
              </a:spcAft>
              <a:buFont typeface="Arial" panose="020B0604020202020204" pitchFamily="34" charset="0"/>
              <a:buNone/>
              <a:defRPr/>
            </a:lvl3pPr>
            <a:lvl4pPr marL="0" indent="-171450" algn="l" defTabSz="685800" rtl="0" eaLnBrk="1" latinLnBrk="0" hangingPunct="1">
              <a:lnSpc>
                <a:spcPct val="90000"/>
              </a:lnSpc>
              <a:spcBef>
                <a:spcPts val="375"/>
              </a:spcBef>
              <a:buFont typeface="Arial" panose="020B0604020202020204" pitchFamily="34" charset="0"/>
              <a:buChar char="•"/>
              <a:defRPr/>
            </a:lvl4pPr>
            <a:lvl5pPr marL="345600" indent="-171450" algn="l" defTabSz="685800" rtl="0" eaLnBrk="1" latinLnBrk="0" hangingPunct="1">
              <a:lnSpc>
                <a:spcPct val="90000"/>
              </a:lnSpc>
              <a:spcBef>
                <a:spcPts val="375"/>
              </a:spcBef>
              <a:buFont typeface="Arial" panose="020B0604020202020204" pitchFamily="34" charset="0"/>
              <a:buChar char="•"/>
              <a:defRPr/>
            </a:lvl5pPr>
          </a:lstStyle>
          <a:p>
            <a:pPr lvl="0"/>
            <a:r>
              <a:rPr lang="en-US" dirty="0"/>
              <a:t>Click to edit Master text styles</a:t>
            </a:r>
          </a:p>
          <a:p>
            <a:pPr lvl="1"/>
            <a:r>
              <a:rPr lang="en-US" dirty="0"/>
              <a:t>Second level</a:t>
            </a:r>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13853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3461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37653" cy="51434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pPr defTabSz="685800"/>
            <a:endParaRPr lang="en-GB">
              <a:solidFill>
                <a:prstClr val="black">
                  <a:tint val="75000"/>
                </a:prstClr>
              </a:solidFill>
            </a:endParaRPr>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extLst>
      <p:ext uri="{BB962C8B-B14F-4D97-AF65-F5344CB8AC3E}">
        <p14:creationId xmlns:p14="http://schemas.microsoft.com/office/powerpoint/2010/main" val="60969092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theme/theme1.xml" Type="http://schemas.openxmlformats.org/officeDocument/2006/relationships/them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270000" y="270001"/>
            <a:ext cx="8583054" cy="424732"/>
          </a:xfrm>
          <a:prstGeom prst="rect">
            <a:avLst/>
          </a:prstGeom>
        </p:spPr>
        <p:txBody>
          <a:bodyPr anchor="t" anchorCtr="0" bIns="45720" lIns="91440" rIns="91440" rtlCol="0" tIns="45720" vert="horz">
            <a:spAutoFit/>
          </a:bodyPr>
          <a:lstStyle/>
          <a:p>
            <a:r>
              <a:rPr lang="en-US"/>
              <a:t>Click to edit Master title style</a:t>
            </a:r>
            <a:endParaRPr dirty="0" lang="en-GB"/>
          </a:p>
        </p:txBody>
      </p:sp>
      <p:sp>
        <p:nvSpPr>
          <p:cNvPr id="5" name="Footer Placeholder 4">
            <a:extLst>
              <a:ext uri="{FF2B5EF4-FFF2-40B4-BE49-F238E27FC236}">
                <a16:creationId xmlns:a16="http://schemas.microsoft.com/office/drawing/2014/main" id="{14055446-D695-44BC-B721-FA7A3D3B3C66}"/>
              </a:ext>
            </a:extLst>
          </p:cNvPr>
          <p:cNvSpPr>
            <a:spLocks noGrp="1"/>
          </p:cNvSpPr>
          <p:nvPr>
            <p:ph idx="3" sz="quarter" type="ftr"/>
          </p:nvPr>
        </p:nvSpPr>
        <p:spPr>
          <a:xfrm>
            <a:off x="3333750" y="4767263"/>
            <a:ext cx="4785014"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endParaRPr dirty="0" lang="en-GB">
              <a:solidFill>
                <a:prstClr val="black">
                  <a:tint val="75000"/>
                </a:prstClr>
              </a:solidFill>
            </a:endParaRPr>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idx="4" sz="quarter" type="sldNum"/>
          </p:nvPr>
        </p:nvSpPr>
        <p:spPr>
          <a:xfrm>
            <a:off x="8283286" y="4767263"/>
            <a:ext cx="569768" cy="273844"/>
          </a:xfrm>
          <a:prstGeom prst="rect">
            <a:avLst/>
          </a:prstGeom>
        </p:spPr>
        <p:txBody>
          <a:bodyPr anchor="b" anchorCtr="0" bIns="36000" lIns="91440" rIns="91440" rtlCol="0" tIns="36000" vert="horz"/>
          <a:lstStyle>
            <a:lvl1pPr algn="r">
              <a:defRPr sz="900">
                <a:solidFill>
                  <a:schemeClr val="tx1">
                    <a:tint val="75000"/>
                  </a:schemeClr>
                </a:solidFill>
              </a:defRPr>
            </a:lvl1pPr>
          </a:lstStyle>
          <a:p>
            <a:pPr defTabSz="685800"/>
            <a:fld id="{06A44ADC-FBC0-4698-B0EC-1AD4A4060383}" type="slidenum">
              <a:rPr lang="en-GB" smtClean="0">
                <a:solidFill>
                  <a:prstClr val="black">
                    <a:tint val="75000"/>
                  </a:prstClr>
                </a:solidFill>
              </a:rPr>
              <a:pPr defTabSz="685800"/>
              <a:t>‹#›</a:t>
            </a:fld>
            <a:endParaRPr dirty="0" lang="en-GB">
              <a:solidFill>
                <a:prstClr val="black">
                  <a:tint val="75000"/>
                </a:prstClr>
              </a:solidFill>
            </a:endParaRPr>
          </a:p>
        </p:txBody>
      </p:sp>
      <p:sp>
        <p:nvSpPr>
          <p:cNvPr id="4" name="Content Placeholder 2">
            <a:extLst>
              <a:ext uri="{FF2B5EF4-FFF2-40B4-BE49-F238E27FC236}">
                <a16:creationId xmlns:a16="http://schemas.microsoft.com/office/drawing/2014/main" id="{EBDF3556-2EB3-6357-B7D8-BEF9376CE238}"/>
              </a:ext>
            </a:extLst>
          </p:cNvPr>
          <p:cNvSpPr txBox="1">
            <a:spLocks/>
          </p:cNvSpPr>
          <p:nvPr userDrawn="1"/>
        </p:nvSpPr>
        <p:spPr>
          <a:xfrm>
            <a:off x="270000" y="1080000"/>
            <a:ext cx="8584622" cy="3263504"/>
          </a:xfrm>
          <a:prstGeom prst="rect">
            <a:avLst/>
          </a:prstGeom>
        </p:spPr>
        <p:txBody>
          <a:bodyPr/>
          <a:lstStyle>
            <a:lvl1pPr algn="l" defTabSz="685800" eaLnBrk="1" hangingPunct="1" indent="-285750" latinLnBrk="0" marL="285750" rtl="0">
              <a:lnSpc>
                <a:spcPct val="90000"/>
              </a:lnSpc>
              <a:spcBef>
                <a:spcPts val="0"/>
              </a:spcBef>
              <a:spcAft>
                <a:spcPts val="900"/>
              </a:spcAft>
              <a:buFont charset="0" panose="020B0604020202020204" pitchFamily="34" typeface="Arial"/>
              <a:buChar char="•"/>
              <a:defRPr b="0" dirty="0" kern="1200" lang="en-US" sz="1575">
                <a:solidFill>
                  <a:schemeClr val="tx1"/>
                </a:solidFill>
                <a:latin typeface="+mn-lt"/>
                <a:ea typeface="+mn-ea"/>
                <a:cs typeface="+mn-cs"/>
              </a:defRPr>
            </a:lvl1pPr>
            <a:lvl2pPr algn="l" defTabSz="685800" eaLnBrk="1" hangingPunct="1" indent="-171450" latinLnBrk="0" marL="171450" rtl="0">
              <a:lnSpc>
                <a:spcPct val="90000"/>
              </a:lnSpc>
              <a:spcBef>
                <a:spcPts val="0"/>
              </a:spcBef>
              <a:spcAft>
                <a:spcPts val="450"/>
              </a:spcAft>
              <a:buFont charset="0" panose="020B0604020202020204" pitchFamily="34" typeface="Arial"/>
              <a:buChar char="•"/>
              <a:defRPr b="0" dirty="0" kern="1200" lang="en-US" sz="1200">
                <a:solidFill>
                  <a:schemeClr val="tx1"/>
                </a:solidFill>
                <a:latin typeface="+mn-lt"/>
                <a:ea typeface="+mn-ea"/>
                <a:cs typeface="+mn-cs"/>
              </a:defRPr>
            </a:lvl2pPr>
            <a:lvl3pPr algn="l" defTabSz="685800" eaLnBrk="1" hangingPunct="1" indent="0" latinLnBrk="0" marL="0" rtl="0">
              <a:lnSpc>
                <a:spcPct val="90000"/>
              </a:lnSpc>
              <a:spcBef>
                <a:spcPts val="0"/>
              </a:spcBef>
              <a:spcAft>
                <a:spcPts val="450"/>
              </a:spcAft>
              <a:buFont charset="0" panose="020B0604020202020204" pitchFamily="34" typeface="Arial"/>
              <a:buNone/>
              <a:defRPr dirty="0" kern="1200" lang="en-US" sz="1200">
                <a:solidFill>
                  <a:schemeClr val="tx1"/>
                </a:solidFill>
                <a:latin typeface="+mn-lt"/>
                <a:ea typeface="+mn-ea"/>
                <a:cs typeface="+mn-cs"/>
              </a:defRPr>
            </a:lvl3pPr>
            <a:lvl4pPr algn="l" defTabSz="685800" eaLnBrk="1" hangingPunct="1" indent="-171450" latinLnBrk="0" marL="0" rtl="0">
              <a:lnSpc>
                <a:spcPct val="90000"/>
              </a:lnSpc>
              <a:spcBef>
                <a:spcPts val="375"/>
              </a:spcBef>
              <a:buFont charset="0" panose="020B0604020202020204" pitchFamily="34" typeface="Arial"/>
              <a:buChar char="•"/>
              <a:defRPr dirty="0" kern="1200" lang="en-US" sz="1200">
                <a:solidFill>
                  <a:schemeClr val="tx1"/>
                </a:solidFill>
                <a:latin typeface="+mn-lt"/>
                <a:ea typeface="+mn-ea"/>
                <a:cs typeface="+mn-cs"/>
              </a:defRPr>
            </a:lvl4pPr>
            <a:lvl5pPr algn="l" defTabSz="685800" eaLnBrk="1" hangingPunct="1" indent="-171450" latinLnBrk="0" marL="345600"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a:lstStyle>
          <a:p>
            <a:r>
              <a:rPr dirty="0" lang="en-GB"/>
              <a:t>Click to edit Master text styles</a:t>
            </a:r>
          </a:p>
          <a:p>
            <a:pPr lvl="1"/>
            <a:r>
              <a:rPr dirty="0" lang="en-GB"/>
              <a:t>Second level</a:t>
            </a:r>
          </a:p>
          <a:p>
            <a:pPr lvl="4"/>
            <a:r>
              <a:rPr dirty="0" lang="en-GB"/>
              <a:t>Third level</a:t>
            </a:r>
          </a:p>
          <a:p>
            <a:pPr lvl="4"/>
            <a:r>
              <a:rPr dirty="0" lang="en-GB"/>
              <a:t>Fourth level</a:t>
            </a:r>
          </a:p>
          <a:p>
            <a:pPr lvl="4"/>
            <a:r>
              <a:rPr dirty="0" lang="en-GB"/>
              <a:t>Fifth level</a:t>
            </a:r>
          </a:p>
          <a:p>
            <a:pPr lvl="1"/>
            <a:endParaRPr dirty="0" lang="en-GB"/>
          </a:p>
        </p:txBody>
      </p:sp>
    </p:spTree>
    <p:extLst>
      <p:ext uri="{BB962C8B-B14F-4D97-AF65-F5344CB8AC3E}">
        <p14:creationId xmlns:p14="http://schemas.microsoft.com/office/powerpoint/2010/main" val="3581247676"/>
      </p:ext>
    </p:extLst>
  </p:cSld>
  <p:clrMap accent1="accent1" accent2="accent2" accent3="accent3" accent4="accent4" accent5="accent5" accent6="accent6" bg1="lt1" bg2="lt2" folHlink="folHlink" hlink="hlink" tx1="dk1" tx2="dk2"/>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p:txStyles>
    <p:titleStyle>
      <a:lvl1pPr algn="l" defTabSz="685800" eaLnBrk="1" hangingPunct="1" latinLnBrk="0" rtl="0">
        <a:lnSpc>
          <a:spcPct val="90000"/>
        </a:lnSpc>
        <a:spcBef>
          <a:spcPct val="0"/>
        </a:spcBef>
        <a:buNone/>
        <a:defRPr b="1" dirty="0" kern="1200" lang="en-GB" sz="24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b="1" dirty="0" kern="1200" lang="en-US" smtClean="0" sz="1575">
          <a:solidFill>
            <a:schemeClr val="tx1"/>
          </a:solidFill>
          <a:latin typeface="+mn-lt"/>
          <a:ea typeface="+mn-ea"/>
          <a:cs typeface="+mn-cs"/>
        </a:defRPr>
      </a:lvl1pPr>
      <a:lvl2pPr algn="l" defTabSz="685800" eaLnBrk="1" hangingPunct="1" indent="-171450" latinLnBrk="0" marL="514350" rtl="0">
        <a:lnSpc>
          <a:spcPct val="90000"/>
        </a:lnSpc>
        <a:spcBef>
          <a:spcPts val="375"/>
        </a:spcBef>
        <a:buFont charset="0" panose="020B0604020202020204" pitchFamily="34" typeface="Arial"/>
        <a:buChar char="•"/>
        <a:defRPr b="1" dirty="0" kern="1200" lang="en-US" smtClean="0" sz="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3pPr>
      <a:lvl4pPr algn="l" defTabSz="685800" eaLnBrk="1" hangingPunct="1" indent="-214313" latinLnBrk="0" marL="42863" rtl="0">
        <a:lnSpc>
          <a:spcPct val="90000"/>
        </a:lnSpc>
        <a:spcBef>
          <a:spcPts val="375"/>
        </a:spcBef>
        <a:buFont charset="0" panose="020B0604020202020204" pitchFamily="34" typeface="Arial"/>
        <a:buChar char="•"/>
        <a:defRPr dirty="0" kern="1200" lang="en-US" smtClean="0" sz="1200">
          <a:solidFill>
            <a:schemeClr val="tx1"/>
          </a:solidFill>
          <a:latin typeface="+mn-lt"/>
          <a:ea typeface="+mn-ea"/>
          <a:cs typeface="+mn-cs"/>
        </a:defRPr>
      </a:lvl4pPr>
      <a:lvl5pPr algn="l" defTabSz="685800" eaLnBrk="1" hangingPunct="1" indent="-214313" latinLnBrk="0" marL="388463" rtl="0">
        <a:lnSpc>
          <a:spcPct val="90000"/>
        </a:lnSpc>
        <a:spcBef>
          <a:spcPts val="375"/>
        </a:spcBef>
        <a:buFont charset="0" panose="020B0604020202020204" pitchFamily="34" typeface="Arial"/>
        <a:buChar char="•"/>
        <a:defRPr dirty="0" kern="1200" lang="en-GB" sz="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sz="1350">
          <a:solidFill>
            <a:schemeClr val="tx1"/>
          </a:solidFill>
          <a:latin typeface="+mn-lt"/>
          <a:ea typeface="+mn-ea"/>
          <a:cs typeface="+mn-cs"/>
        </a:defRPr>
      </a:lvl9pPr>
    </p:bodyStyle>
    <p:otherStyle>
      <a:defPPr>
        <a:defRPr lang="en-US"/>
      </a:defPPr>
      <a:lvl1pPr algn="l" defTabSz="685800" eaLnBrk="1" hangingPunct="1" latinLnBrk="0" marL="0" rtl="0">
        <a:defRPr kern="1200" sz="1350">
          <a:solidFill>
            <a:schemeClr val="tx1"/>
          </a:solidFill>
          <a:latin typeface="+mn-lt"/>
          <a:ea typeface="+mn-ea"/>
          <a:cs typeface="+mn-cs"/>
        </a:defRPr>
      </a:lvl1pPr>
      <a:lvl2pPr algn="l" defTabSz="685800" eaLnBrk="1" hangingPunct="1" latinLnBrk="0" marL="342900" rtl="0">
        <a:defRPr kern="1200" sz="1350">
          <a:solidFill>
            <a:schemeClr val="tx1"/>
          </a:solidFill>
          <a:latin typeface="+mn-lt"/>
          <a:ea typeface="+mn-ea"/>
          <a:cs typeface="+mn-cs"/>
        </a:defRPr>
      </a:lvl2pPr>
      <a:lvl3pPr algn="l" defTabSz="685800" eaLnBrk="1" hangingPunct="1" latinLnBrk="0" marL="685800" rtl="0">
        <a:defRPr kern="1200" sz="1350">
          <a:solidFill>
            <a:schemeClr val="tx1"/>
          </a:solidFill>
          <a:latin typeface="+mn-lt"/>
          <a:ea typeface="+mn-ea"/>
          <a:cs typeface="+mn-cs"/>
        </a:defRPr>
      </a:lvl3pPr>
      <a:lvl4pPr algn="l" defTabSz="685800" eaLnBrk="1" hangingPunct="1" latinLnBrk="0" marL="1028700" rtl="0">
        <a:defRPr kern="1200" sz="1350">
          <a:solidFill>
            <a:schemeClr val="tx1"/>
          </a:solidFill>
          <a:latin typeface="+mn-lt"/>
          <a:ea typeface="+mn-ea"/>
          <a:cs typeface="+mn-cs"/>
        </a:defRPr>
      </a:lvl4pPr>
      <a:lvl5pPr algn="l" defTabSz="685800" eaLnBrk="1" hangingPunct="1" latinLnBrk="0" marL="1371600" rtl="0">
        <a:defRPr kern="1200" sz="1350">
          <a:solidFill>
            <a:schemeClr val="tx1"/>
          </a:solidFill>
          <a:latin typeface="+mn-lt"/>
          <a:ea typeface="+mn-ea"/>
          <a:cs typeface="+mn-cs"/>
        </a:defRPr>
      </a:lvl5pPr>
      <a:lvl6pPr algn="l" defTabSz="685800" eaLnBrk="1" hangingPunct="1" latinLnBrk="0" marL="1714500" rtl="0">
        <a:defRPr kern="1200" sz="1350">
          <a:solidFill>
            <a:schemeClr val="tx1"/>
          </a:solidFill>
          <a:latin typeface="+mn-lt"/>
          <a:ea typeface="+mn-ea"/>
          <a:cs typeface="+mn-cs"/>
        </a:defRPr>
      </a:lvl6pPr>
      <a:lvl7pPr algn="l" defTabSz="685800" eaLnBrk="1" hangingPunct="1" latinLnBrk="0" marL="2057400" rtl="0">
        <a:defRPr kern="1200" sz="1350">
          <a:solidFill>
            <a:schemeClr val="tx1"/>
          </a:solidFill>
          <a:latin typeface="+mn-lt"/>
          <a:ea typeface="+mn-ea"/>
          <a:cs typeface="+mn-cs"/>
        </a:defRPr>
      </a:lvl7pPr>
      <a:lvl8pPr algn="l" defTabSz="685800" eaLnBrk="1" hangingPunct="1" latinLnBrk="0" marL="2400300" rtl="0">
        <a:defRPr kern="1200" sz="1350">
          <a:solidFill>
            <a:schemeClr val="tx1"/>
          </a:solidFill>
          <a:latin typeface="+mn-lt"/>
          <a:ea typeface="+mn-ea"/>
          <a:cs typeface="+mn-cs"/>
        </a:defRPr>
      </a:lvl8pPr>
      <a:lvl9pPr algn="l" defTabSz="6858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ingertips.phe.org.uk/static-reports/health-profile-for-england/definitions-regional.html#years-of-life-lost-yll" TargetMode="External" /><Relationship Id="rId3" Type="http://schemas.openxmlformats.org/officeDocument/2006/relationships/slide" Target="slide14.xml" /><Relationship Id="rId4" Type="http://schemas.openxmlformats.org/officeDocument/2006/relationships/hyperlink" Target="https://ars.els-cdn.com/content/image/1-s2.0-S0895435622001639-mmc1.pdf"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10.xml" /><Relationship Id="rId2" Type="http://schemas.openxmlformats.org/officeDocument/2006/relationships/slide" Target="slide14.xml" /><Relationship Id="rId3" Type="http://schemas.openxmlformats.org/officeDocument/2006/relationships/image" Target="../media/image1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ns.gov.uk/peoplepopulationandcommunity/birthsdeathsandmarriages/deaths/datasets/deathsrelatedtodrugpoisoningenglandandwalesreferencetable" TargetMode="External" /><Relationship Id="rId3" Type="http://schemas.openxmlformats.org/officeDocument/2006/relationships/hyperlink" Target="https://doi.org/10.1016/j.jclinepi.2022.06.012"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EE83-9BB9-481D-8395-69C4DB5CDE1E}"/>
              </a:ext>
            </a:extLst>
          </p:cNvPr>
          <p:cNvSpPr>
            <a:spLocks noGrp="1"/>
          </p:cNvSpPr>
          <p:nvPr>
            <p:ph hasCustomPrompt="1" type="ctrTitle"/>
          </p:nvPr>
        </p:nvSpPr>
        <p:spPr>
          <a:xfrm>
            <a:off x="697781" y="1912252"/>
            <a:ext cx="6858000" cy="445507"/>
          </a:xfrm>
        </p:spPr>
        <p:txBody>
          <a:bodyPr/>
          <a:lstStyle/>
          <a:p>
            <a:pPr lvl="0" indent="0" marL="0">
              <a:buNone/>
            </a:pPr>
            <a:r>
              <a:rPr/>
              <a:t>Deaths associated with substance use</a:t>
            </a:r>
          </a:p>
        </p:txBody>
      </p:sp>
      <p:sp>
        <p:nvSpPr>
          <p:cNvPr id="3" name="Subtitle 2">
            <a:extLst>
              <a:ext uri="{FF2B5EF4-FFF2-40B4-BE49-F238E27FC236}">
                <a16:creationId xmlns:a16="http://schemas.microsoft.com/office/drawing/2014/main" id="{786283A4-33DB-4552-9007-D12033D1E1CF}"/>
              </a:ext>
            </a:extLst>
          </p:cNvPr>
          <p:cNvSpPr>
            <a:spLocks noGrp="1"/>
          </p:cNvSpPr>
          <p:nvPr>
            <p:ph hasCustomPrompt="1" idx="1" type="subTitle"/>
          </p:nvPr>
        </p:nvSpPr>
        <p:spPr>
          <a:xfrm>
            <a:off x="697781" y="3117165"/>
            <a:ext cx="6858000" cy="300082"/>
          </a:xfrm>
          <a:prstGeom prst="rect">
            <a:avLst/>
          </a:prstGeom>
        </p:spPr>
        <p:txBody>
          <a:bodyPr/>
          <a:lstStyle/>
          <a:p>
            <a:pPr lvl="0" indent="0" marL="0">
              <a:buNone/>
            </a:pPr>
            <a:r>
              <a:rPr/>
              <a:t>Premature mortality and life-years lost due to drug and alcohol use</a:t>
            </a:r>
            <a:br/>
            <a:br/>
            <a:r>
              <a:rPr/>
              <a:t>OHID</a:t>
            </a:r>
          </a:p>
        </p:txBody>
      </p:sp>
      <p:sp>
        <p:nvSpPr>
          <p:cNvPr id="6" name="Date Placeholder 3">
            <a:extLst>
              <a:ext uri="{FF2B5EF4-FFF2-40B4-BE49-F238E27FC236}">
                <a16:creationId xmlns:a16="http://schemas.microsoft.com/office/drawing/2014/main" id="{6427862F-E230-6147-674A-1265B5B95F02}"/>
              </a:ext>
            </a:extLst>
          </p:cNvPr>
          <p:cNvSpPr>
            <a:spLocks noGrp="1"/>
          </p:cNvSpPr>
          <p:nvPr>
            <p:ph idx="2" sz="half" type="dt"/>
          </p:nvPr>
        </p:nvSpPr>
        <p:spPr>
          <a:xfrm>
            <a:off x="697706" y="4194356"/>
            <a:ext cx="2133600" cy="273844"/>
          </a:xfrm>
          <a:prstGeom prst="rect">
            <a:avLst/>
          </a:prstGeom>
        </p:spPr>
        <p:txBody>
          <a:bodyPr/>
          <a:lstStyle/>
          <a:p>
            <a:pPr lvl="0" indent="0" marL="0">
              <a:buNone/>
            </a:pPr>
            <a:r>
              <a:rPr/>
              <a:t>Published 18/11/2024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3AC6-2F50-4B91-B6DD-840E6B04BBBF}"/>
              </a:ext>
            </a:extLst>
          </p:cNvPr>
          <p:cNvSpPr>
            <a:spLocks noGrp="1"/>
          </p:cNvSpPr>
          <p:nvPr>
            <p:ph hasCustomPrompt="1" type="title"/>
          </p:nvPr>
        </p:nvSpPr>
        <p:spPr>
          <a:xfrm>
            <a:off x="623888" y="1940395"/>
            <a:ext cx="7886700" cy="466281"/>
          </a:xfrm>
        </p:spPr>
        <p:txBody>
          <a:bodyPr/>
          <a:lstStyle/>
          <a:p>
            <a:pPr lvl="0" indent="0" marL="0">
              <a:buNone/>
            </a:pPr>
            <a:r>
              <a:rPr/>
              <a:t>2. Years of life lost due to substance use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Years of life lost (YLL) is a measure of the impact of premature mortality, helpfully defined by Public Health England </a:t>
            </a:r>
            <a:r>
              <a:rPr>
                <a:hlinkClick r:id="rId2"/>
              </a:rPr>
              <a:t>here</a:t>
            </a:r>
            <a:r>
              <a:rPr/>
              <a:t>.</a:t>
            </a:r>
          </a:p>
          <a:p>
            <a:pPr lvl="0"/>
            <a:r>
              <a:rPr/>
              <a:t>Chudasama et al. (2022) investigated five methods for estimating YLL.</a:t>
            </a:r>
            <a:r>
              <a:rPr baseline="30000">
                <a:hlinkClick r:id="rId3" action="ppaction://hlinksldjump"/>
              </a:rPr>
              <a:t>2</a:t>
            </a:r>
            <a:r>
              <a:rPr/>
              <a:t> The first two methods are feasible with the available data for YLL from drug use and alcohol-specific deaths. Only the drug-related YLL could be segmented by geographical estimates of deprivation.</a:t>
            </a:r>
          </a:p>
          <a:p>
            <a:pPr lvl="0"/>
            <a:r>
              <a:rPr/>
              <a:t>All five methods are detailed in the supplementary PDF </a:t>
            </a:r>
            <a:r>
              <a:rPr>
                <a:hlinkClick r:id="rId4"/>
              </a:rPr>
              <a:t>here</a:t>
            </a:r>
            <a:r>
              <a:rPr/>
              <a: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849864E7-4D70-4211-A41C-CD2456D5D5C9}"/>
                  </a:ext>
                </a:extLst>
              </p:cNvPr>
              <p:cNvSpPr>
                <a:spLocks noGrp="1"/>
              </p:cNvSpPr>
              <p:nvPr>
                <p:ph hasCustomPrompt="1" idx="2" sz="half" type="body"/>
              </p:nvPr>
            </p:nvSpPr>
            <p:spPr/>
            <p:txBody>
              <a:bodyPr/>
              <a:lstStyle/>
              <a:p>
                <a:pPr lvl="0" indent="0" marL="0">
                  <a:buNone/>
                </a:pPr>
                <a:r>
                  <a:rPr/>
                  <a:t>The crude expected years of life lost is:</a:t>
                </a:r>
              </a:p>
              <a:p>
                <a:pPr lvl="0" indent="0" marL="0">
                  <a:buNone/>
                </a:pPr>
                <a14:m>
                  <m:oMathPara xmlns:m="http://schemas.openxmlformats.org/officeDocument/2006/math">
                    <m:oMathParaPr>
                      <m:jc m:val="center"/>
                    </m:oMathParaPr>
                    <m:oMath>
                      <m:r>
                        <m:t>Y</m:t>
                      </m:r>
                      <m:r>
                        <m:t>L</m:t>
                      </m:r>
                      <m:r>
                        <m:t>L</m:t>
                      </m:r>
                      <m:r>
                        <m:rPr>
                          <m:sty m:val="p"/>
                        </m:rPr>
                        <m:t>=</m:t>
                      </m:r>
                      <m:d>
                        <m:dPr>
                          <m:begChr m:val="("/>
                          <m:endChr m:val=")"/>
                          <m:sepChr m:val=""/>
                          <m:grow/>
                        </m:dPr>
                        <m:e>
                          <m:sSub>
                            <m:e>
                              <m:r>
                                <m:t>D</m:t>
                              </m:r>
                            </m:e>
                            <m:sub>
                              <m:r>
                                <m:t>x</m:t>
                              </m:r>
                            </m:sub>
                          </m:sSub>
                        </m:e>
                      </m:d>
                      <m:d>
                        <m:dPr>
                          <m:begChr m:val="("/>
                          <m:endChr m:val=")"/>
                          <m:sepChr m:val=""/>
                          <m:grow/>
                        </m:dPr>
                        <m:e>
                          <m:sSubSup>
                            <m:e>
                              <m:r>
                                <m:t>e</m:t>
                              </m:r>
                            </m:e>
                            <m:sub>
                              <m:r>
                                <m:t>x</m:t>
                              </m:r>
                            </m:sub>
                            <m:sup>
                              <m:r>
                                <m:t>s</m:t>
                              </m:r>
                            </m:sup>
                          </m:sSubSup>
                        </m:e>
                      </m:d>
                    </m:oMath>
                  </m:oMathPara>
                </a14:m>
              </a:p>
              <a:p>
                <a:pPr lvl="0" indent="0" marL="0">
                  <a:buNone/>
                </a:pPr>
                <a:r>
                  <a:rPr/>
                  <a:t>Where (D_x) is the number of deaths and (e_{x}^s) is the standard age of death from the external life expectancy.</a:t>
                </a:r>
              </a:p>
              <a:p>
                <a:pPr lvl="0"/>
                <a:r>
                  <a:rPr/>
                  <a:t>Total YLL associated with drug use was </a:t>
                </a:r>
                <a:r>
                  <a:rPr b="1"/>
                  <a:t>215,148</a:t>
                </a:r>
                <a:r>
                  <a:rPr/>
                  <a:t>.</a:t>
                </a:r>
              </a:p>
              <a:p>
                <a:pPr lvl="0"/>
                <a:r>
                  <a:rPr/>
                  <a:t>For comparison, Heald et al. (2024)</a:t>
                </a:r>
                <a:r>
                  <a:rPr baseline="30000">
                    <a:hlinkClick r:id="rId2" action="ppaction://hlinksldjump"/>
                  </a:rPr>
                  <a:t>3</a:t>
                </a:r>
                <a:r>
                  <a:rPr/>
                  <a:t> estimated the impact of obesity on YLL in England at 791,689 in 2019.</a:t>
                </a:r>
              </a:p>
              <a:p>
                <a:pPr lvl="0"/>
                <a:r>
                  <a:rPr/>
                  <a:t>Deaths at ages between 35 and 54 accounted for 60% of the YLL.</a:t>
                </a:r>
              </a:p>
            </p:txBody>
          </p:sp>
        </mc:Choice>
      </mc:AlternateContent>
      <p:pic>
        <p:nvPicPr>
          <p:cNvPr descr="plots/yll_plot_age_group.png" id="0" name="Picture 1"/>
          <p:cNvPicPr>
            <a:picLocks noGrp="1" noChangeAspect="1"/>
          </p:cNvPicPr>
          <p:nvPr/>
        </p:nvPicPr>
        <p:blipFill>
          <a:blip r:embed="rId3"/>
          <a:stretch>
            <a:fillRect/>
          </a:stretch>
        </p:blipFill>
        <p:spPr bwMode="auto">
          <a:xfrm>
            <a:off x="3886200" y="787400"/>
            <a:ext cx="4622800" cy="3556000"/>
          </a:xfrm>
          <a:prstGeom prst="rect">
            <a:avLst/>
          </a:prstGeom>
          <a:noFill/>
          <a:ln w="9525">
            <a:noFill/>
            <a:headEnd/>
            <a:tailEnd/>
          </a:ln>
        </p:spPr>
      </p:pic>
      <p:sp>
        <p:nvSpPr>
          <p:cNvPr id="7" name="Slide Number Placeholder 6">
            <a:extLst>
              <a:ext uri="{FF2B5EF4-FFF2-40B4-BE49-F238E27FC236}">
                <a16:creationId xmlns:a16="http://schemas.microsoft.com/office/drawing/2014/main" id="{F9A8E4A4-9320-483B-B798-ADCC1CC29F5B}"/>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3AC6-2F50-4B91-B6DD-840E6B04BBBF}"/>
              </a:ext>
            </a:extLst>
          </p:cNvPr>
          <p:cNvSpPr>
            <a:spLocks noGrp="1"/>
          </p:cNvSpPr>
          <p:nvPr>
            <p:ph hasCustomPrompt="1" type="title"/>
          </p:nvPr>
        </p:nvSpPr>
        <p:spPr>
          <a:xfrm>
            <a:off x="623888" y="1940395"/>
            <a:ext cx="7886700" cy="466281"/>
          </a:xfrm>
        </p:spPr>
        <p:txBody>
          <a:bodyPr/>
          <a:lstStyle/>
          <a:p>
            <a:pPr lvl="0" indent="0" marL="0">
              <a:buNone/>
            </a:pPr>
            <a:r>
              <a:rPr/>
              <a:t>2.0.1 References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270001" y="270001"/>
            <a:ext cx="8584622" cy="633629"/>
          </a:xfrm>
        </p:spPr>
        <p:txBody>
          <a:bodyPr/>
          <a:lstStyle/>
          <a:p>
            <a:pPr lvl="0" indent="0" marL="0">
              <a:buNone/>
            </a:pPr>
            <a:r>
              <a:rPr/>
              <a:t>Notes</a:t>
            </a:r>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indent="0" marL="0">
              <a:buNone/>
            </a:pPr>
            <a:r>
              <a:rPr sz="1800"/>
              <a:t>1. The criteria for this classification are described in </a:t>
            </a:r>
            <a:r>
              <a:rPr sz="1800">
                <a:latin typeface="Courier"/>
              </a:rPr>
              <a:t>Box 2</a:t>
            </a:r>
            <a:r>
              <a:rPr sz="1800"/>
              <a:t> of the </a:t>
            </a:r>
            <a:r>
              <a:rPr sz="1800">
                <a:latin typeface="Courier"/>
              </a:rPr>
              <a:t>Definition</a:t>
            </a:r>
            <a:r>
              <a:rPr sz="1800"/>
              <a:t> tab of the latest release of </a:t>
            </a:r>
            <a:r>
              <a:rPr sz="1800" i="1"/>
              <a:t>Deaths related to drug poisoning, England and Wales</a:t>
            </a:r>
            <a:r>
              <a:rPr sz="1800"/>
              <a:t>. Available </a:t>
            </a:r>
            <a:r>
              <a:rPr sz="1800">
                <a:hlinkClick r:id="rId2"/>
              </a:rPr>
              <a:t>here</a:t>
            </a:r>
            <a:r>
              <a:rPr sz="1800"/>
              <a:t>.</a:t>
            </a:r>
          </a:p>
          <a:p>
            <a:pPr lvl="0" indent="0" marL="0">
              <a:buNone/>
            </a:pPr>
            <a:r>
              <a:rPr sz="1800"/>
              <a:t>2. Chudasama, Y.V., Khunti, K., Gillies, C.L., Dhalwani, N.N., Davies, M.J., Yates, T., &amp; Zaccardi, F. (2022). Estimates of years of life lost depended on the method used: tutorial and comparative investigation. </a:t>
            </a:r>
            <a:r>
              <a:rPr sz="1800" i="1"/>
              <a:t>Journal of Clinical Epidemiology</a:t>
            </a:r>
            <a:r>
              <a:rPr sz="1800"/>
              <a:t>, 150, pp. 42–50. Available at: </a:t>
            </a:r>
            <a:r>
              <a:rPr sz="1800">
                <a:hlinkClick r:id="rId3"/>
              </a:rPr>
              <a:t>https://doi.org/10.1016/j.jclinepi.2022.06.012</a:t>
            </a:r>
            <a:r>
              <a:rPr sz="1800"/>
              <a:t> [Accessed 6 Nov. 2024].</a:t>
            </a:r>
          </a:p>
          <a:p>
            <a:pPr lvl="0" indent="0" marL="0">
              <a:buNone/>
            </a:pPr>
            <a:r>
              <a:rPr sz="1800"/>
              <a:t>3. Heald, A., Stedman, M., Fryer, A.A., Davies, M.B., Rutter, M.K., Gibson, J.M., &amp; Whyte, M. (2024). Counting the lifetime cost of obesity: Analysis based on national England data. </a:t>
            </a:r>
            <a:r>
              <a:rPr sz="1800" i="1"/>
              <a:t>Diabetes, Obesity and Metabolism</a:t>
            </a:r>
            <a:r>
              <a:rPr sz="1800"/>
              <a:t>, 26(4), pp. 1464–1478.</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3AC6-2F50-4B91-B6DD-840E6B04BBBF}"/>
              </a:ext>
            </a:extLst>
          </p:cNvPr>
          <p:cNvSpPr>
            <a:spLocks noGrp="1"/>
          </p:cNvSpPr>
          <p:nvPr>
            <p:ph hasCustomPrompt="1" type="title"/>
          </p:nvPr>
        </p:nvSpPr>
        <p:spPr>
          <a:xfrm>
            <a:off x="623888" y="1940395"/>
            <a:ext cx="7886700" cy="466281"/>
          </a:xfrm>
        </p:spPr>
        <p:txBody>
          <a:bodyPr/>
          <a:lstStyle/>
          <a:p>
            <a:pPr lvl="0" indent="0" marL="0">
              <a:buNone/>
            </a:pPr>
            <a:r>
              <a:rPr/>
              <a:t>1. Number of deaths associated with drug use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The ONS classifies death related to drug poisoning according to ICD-10 codes.</a:t>
            </a:r>
          </a:p>
          <a:p>
            <a:pPr lvl="0"/>
            <a:r>
              <a:rPr/>
              <a:t>Certain ICD-10 codes classify a death as a “drug misuse death”.</a:t>
            </a:r>
            <a:r>
              <a:rPr baseline="30000">
                <a:hlinkClick r:id="rId2" action="ppaction://hlinksldjump"/>
              </a:rPr>
              <a:t>1</a:t>
            </a:r>
          </a:p>
          <a:p>
            <a:pPr lvl="0"/>
            <a:r>
              <a:rPr/>
              <a:t>Each of these requires a specific substance (e.g. heroin) or substance category (e.g. opioids) to be indicated either in the ICD-10 code or on the death certificate.</a:t>
            </a:r>
          </a:p>
          <a:p>
            <a:pPr lvl="0"/>
            <a:r>
              <a:rPr/>
              <a:t>There are deaths each year where the ONS holds no information on the substance(s) involved (see table 1).</a:t>
            </a:r>
          </a:p>
          <a:p>
            <a:pPr lvl="0" indent="0" marL="0">
              <a:buNone/>
            </a:pPr>
            <a:r>
              <a:rPr/>
              <a:t>Table 1: Number of drug poisonings deaths without substance information.</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FDBA4-4D5B-4377-BB63-5EFB26E87BF2}"/>
              </a:ext>
            </a:extLst>
          </p:cNvPr>
          <p:cNvSpPr>
            <a:spLocks noGrp="1"/>
          </p:cNvSpPr>
          <p:nvPr>
            <p:ph idx="1"/>
          </p:nvPr>
        </p:nvSpPr>
        <p:spPr/>
        <p:txBody>
          <a:bodyPr/>
          <a:lstStyle/>
          <a:p>
            <a:pPr lvl="0"/>
            <a:r>
              <a:rPr/>
              <a:t>Some of these will be classified as related to drug misuse where an ICD-10 code indicates mental and behavioural disorders due to drug use (excluding alcohol and tobacco) without a specific substance (e.g. F19 “multiple drug use and use of other psychoactive substances”).</a:t>
            </a:r>
          </a:p>
          <a:p>
            <a:pPr lvl="0"/>
            <a:r>
              <a:rPr/>
              <a:t>Others, coded as accidental/intentional self-poisonings or self-poisonings of unknown intent, will not be classified as related to drug misuse unless a controlled drug under the Misuse of Drugs Act 1971 was mentioned on the death record.</a:t>
            </a:r>
          </a:p>
          <a:p>
            <a:pPr lvl="0"/>
            <a:r>
              <a:rPr/>
              <a:t>The data linkage between ONS mortality and NDTMS allows some of those deaths to be identified indirectly as related to drug misuse where the person that died had had contact with the drug treatment.</a:t>
            </a:r>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lots/plot_1.png" id="0" name="Picture 1"/>
          <p:cNvPicPr>
            <a:picLocks noGrp="1" noChangeAspect="1"/>
          </p:cNvPicPr>
          <p:nvPr/>
        </p:nvPicPr>
        <p:blipFill>
          <a:blip r:embed="rId2"/>
          <a:stretch>
            <a:fillRect/>
          </a:stretch>
        </p:blipFill>
        <p:spPr bwMode="auto">
          <a:xfrm>
            <a:off x="2209800" y="1079500"/>
            <a:ext cx="46990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eaths_associated_with_drug_use_files/figure-pptx/unnamed-chunk-2-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66700" y="1079500"/>
          <a:ext cx="8572500" cy="3251200"/>
        </p:xfrm>
        <a:graphic>
          <a:graphicData uri="http://schemas.openxmlformats.org/drawingml/2006/table">
            <a:tbl>
              <a:tblPr firstRow="0" bandRow="1">
                <a:tableStyleId>{5C22544A-7EE6-4342-B048-85BDC9FD1C3A}</a:tableStyleId>
              </a:tblPr>
              <a:tblGrid>
                <a:gridCol w="8572500"/>
              </a:tblGrid>
              <a:tr h="0">
                <a:tc>
                  <a:txBody>
                    <a:bodyPr/>
                    <a:lstStyle/>
                    <a:p>
                      <a:pPr lvl="0" indent="0" marL="0" algn="l">
                        <a:buNone/>
                      </a:pPr>
                      <a:r>
                        <a:rPr/>
                        <a:t>## Causes of non-poisoning deaths by treatment status</a:t>
                      </a:r>
                    </a:p>
                  </a:txBody>
                </a:tc>
              </a:tr>
              <a:tr h="0">
                <a:tc>
                  <a:txBody>
                    <a:bodyPr/>
                    <a:lstStyle/>
                    <a:p>
                      <a:pPr lvl="0" indent="0" marL="0" algn="l">
                        <a:buNone/>
                      </a:pPr>
                      <a:r>
                        <a:rPr/>
                        <a:t>::: {.cell} ::: {.cell-output-display}</a:t>
                      </a:r>
                    </a:p>
                  </a:txBody>
                </a:tc>
              </a:tr>
              <a:tr h="0">
                <a:tc>
                  <a:txBody>
                    <a:bodyPr/>
                    <a:lstStyle/>
                    <a:p>
                      <a:pPr lvl="0" indent="0" marL="0" algn="l">
                        <a:buNone/>
                      </a:pPr>
                      <a:r>
                        <a:rPr/>
                        <a:t>|Cause of death | Died in treatment| Died within a year of discharge| Died one or more years following discharge| |:———————————-|—————–:|——————————-:|——————————————:| |COVID-19 | 83| 42| 309| |Accidental injury | 123| 69| 275| |Intentional self-harm | 125| 88| 302| |Diseases of the digestive system | 161| 116| 625| |Neoplasms | 254| 176| 2,008| |Diseases of the respiratory system | 309| 127| 945| |Other causes | 312| 186| 1,042| |Diseases of the circulatory system | 370| 271| 1,816|</a:t>
                      </a:r>
                    </a:p>
                  </a:txBody>
                </a:tc>
              </a:tr>
              <a:tr h="0">
                <a:tc>
                  <a:txBody>
                    <a:bodyPr/>
                    <a:lstStyle/>
                    <a:p>
                      <a:pPr lvl="0" indent="0" marL="0" algn="l">
                        <a:buNone/>
                      </a:pPr>
                      <a:r>
                        <a:rPr/>
                        <a:t>::: :::</a:t>
                      </a:r>
                    </a:p>
                  </a:txBody>
                </a:tc>
              </a:tr>
            </a:tbl>
          </a:graphicData>
        </a:graphic>
      </p:graphicFrame>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eaths_associated_with_drug_use_files/figure-pptx/unnamed-chunk-4-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eaths_associated_with_drug_use_files/figure-pptx/unnamed-chunk-5-1.png" id="0" name="Picture 1"/>
          <p:cNvPicPr>
            <a:picLocks noGrp="1" noChangeAspect="1"/>
          </p:cNvPicPr>
          <p:nvPr/>
        </p:nvPicPr>
        <p:blipFill>
          <a:blip r:embed="rId2"/>
          <a:stretch>
            <a:fillRect/>
          </a:stretch>
        </p:blipFill>
        <p:spPr bwMode="auto">
          <a:xfrm>
            <a:off x="1295400" y="1079500"/>
            <a:ext cx="6502400" cy="3251200"/>
          </a:xfrm>
          <a:prstGeom prst="rect">
            <a:avLst/>
          </a:prstGeom>
          <a:noFill/>
          <a:ln w="9525">
            <a:noFill/>
            <a:headEnd/>
            <a:tailEnd/>
          </a:ln>
        </p:spPr>
      </p:pic>
      <p:sp>
        <p:nvSpPr>
          <p:cNvPr id="6" name="Slide Number Placeholder 5">
            <a:extLst>
              <a:ext uri="{FF2B5EF4-FFF2-40B4-BE49-F238E27FC236}">
                <a16:creationId xmlns:a16="http://schemas.microsoft.com/office/drawing/2014/main" id="{C6BF60EB-FBD0-41A4-B8B2-4945FC5CCAF7}"/>
              </a:ext>
            </a:extLst>
          </p:cNvPr>
          <p:cNvSpPr>
            <a:spLocks noGrp="1"/>
          </p:cNvSpPr>
          <p:nvPr>
            <p:ph idx="12" sz="quarter" type="sldNum"/>
          </p:nvPr>
        </p:nvSpPr>
        <p:spPr/>
        <p:txBody>
          <a:bodyPr/>
          <a:lstStyle/>
          <a:p>
            <a:pPr defTabSz="685800"/>
            <a:fld id="{06A44ADC-FBC0-4698-B0EC-1AD4A4060383}" type="slidenum">
              <a:rPr lang="en-GB" smtClean="0">
                <a:solidFill>
                  <a:prstClr val="black">
                    <a:tint val="75000"/>
                  </a:prstClr>
                </a:solidFill>
              </a:rPr>
              <a:pPr defTabSz="685800"/>
              <a:t>‹#›</a:t>
            </a:fld>
            <a:endParaRPr lang="en-GB">
              <a:solidFill>
                <a:prstClr val="black">
                  <a:tint val="75000"/>
                </a:prstClr>
              </a:solidFill>
            </a:endParaRPr>
          </a:p>
        </p:txBody>
      </p:sp>
    </p:spTree>
  </p:cSld>
</p:sld>
</file>

<file path=ppt/theme/theme1.xml><?xml version="1.0" encoding="utf-8"?>
<a:theme xmlns:a="http://schemas.openxmlformats.org/drawingml/2006/main" name="1_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associated with substance use</dc:title>
  <dc:creator>OHID</dc:creator>
  <cp:keywords/>
  <dcterms:created xsi:type="dcterms:W3CDTF">2024-11-18T16:45:24Z</dcterms:created>
  <dcterms:modified xsi:type="dcterms:W3CDTF">2024-11-18T16:45:24Z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Published 18/11/2024</vt:lpwstr>
  </property>
  <property fmtid="{D5CDD505-2E9C-101B-9397-08002B2CF9AE}" pid="6" name="date-format">
    <vt:lpwstr>[Published ]DD/MM/YYYY</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vealjs-plugins">
    <vt:lpwstr/>
  </property>
  <property fmtid="{D5CDD505-2E9C-101B-9397-08002B2CF9AE}" pid="13" name="subtitle">
    <vt:lpwstr>Premature mortality and life-years lost due to drug and alcohol use</vt:lpwstr>
  </property>
  <property fmtid="{D5CDD505-2E9C-101B-9397-08002B2CF9AE}" pid="14" name="toc-title">
    <vt:lpwstr>Table of contents</vt:lpwstr>
  </property>
</Properties>
</file>