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ngertips.phe.org.uk/static-reports/health-profile-for-england/definitions-regional.html#years-of-life-lost-yll" TargetMode="External" /><Relationship Id="rId3" Type="http://schemas.openxmlformats.org/officeDocument/2006/relationships/slide" Target="slide11.xml" /><Relationship Id="rId4" Type="http://schemas.openxmlformats.org/officeDocument/2006/relationships/hyperlink" Target="https://ars.els-cdn.com/content/image/1-s2.0-S0895435622001639-mmc1.pdf" TargetMode="External" /><Relationship Id="rId5" Type="http://schemas.openxmlformats.org/officeDocument/2006/relationships/slide" Target="slide11.xml" /><Relationship Id="rId6" Type="http://schemas.openxmlformats.org/officeDocument/2006/relationships/hyperlink" Target="https://www.gov.uk/government/publications/ministry-of-justice-better-outcomes-through-linked-data-bold" TargetMode="External" /><Relationship Id="rId7" Type="http://schemas.openxmlformats.org/officeDocument/2006/relationships/slide" Target="slide11.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ns.gov.uk/peoplepopulationandcommunity/birthsdeathsandmarriages/deaths/datasets/deathsrelatedtodrugpoisoningenglandandwalesreferencetabl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Untitled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Years of life lost due to substance use</a:t>
            </a:r>
          </a:p>
        </p:txBody>
      </p:sp>
      <p:sp>
        <p:nvSpPr>
          <p:cNvPr id="3" name="Content Placeholder 2"/>
          <p:cNvSpPr>
            <a:spLocks noGrp="1"/>
          </p:cNvSpPr>
          <p:nvPr>
            <p:ph idx="1"/>
          </p:nvPr>
        </p:nvSpPr>
        <p:spPr/>
        <p:txBody>
          <a:bodyPr/>
          <a:lstStyle/>
          <a:p>
            <a:pPr lvl="0" indent="0" marL="0">
              <a:buNone/>
            </a:pPr>
            <a:r>
              <a:rPr/>
              <a:t>Years of life lost (YLL) is a measure of the impact of premature mortality, helpfully defined by Public Health England </a:t>
            </a:r>
            <a:r>
              <a:rPr>
                <a:hlinkClick r:id="rId2"/>
              </a:rPr>
              <a:t>here</a:t>
            </a:r>
          </a:p>
          <a:p>
            <a:pPr lvl="0" indent="0" marL="0">
              <a:buNone/>
            </a:pPr>
            <a:r>
              <a:rPr/>
              <a:t>Chudasama et al. (2022) investigated five methods for estimating YLL</a:t>
            </a:r>
            <a:r>
              <a:rPr baseline="30000">
                <a:hlinkClick r:id="rId3" action="ppaction://hlinksldjump"/>
              </a:rPr>
              <a:t>2</a:t>
            </a:r>
            <a:r>
              <a:rPr/>
              <a:t>. The first two methods are feasible with the available data for YLL from drug use and alcohol specific deaths. Only the drug-related YLL could be segmented by geographical estimates of deprivation.</a:t>
            </a:r>
          </a:p>
          <a:p>
            <a:pPr lvl="0" indent="0" marL="0">
              <a:buNone/>
            </a:pPr>
            <a:r>
              <a:rPr/>
              <a:t>All five methods are detailed in the supplementary PDF </a:t>
            </a:r>
            <a:r>
              <a:rPr>
                <a:hlinkClick r:id="rId4"/>
              </a:rPr>
              <a:t>here</a:t>
            </a:r>
            <a:r>
              <a:rPr/>
              <a:t>.</a:t>
            </a:r>
          </a:p>
          <a:p>
            <a:pPr lvl="0" indent="0" marL="0">
              <a:spcBef>
                <a:spcPts val="3000"/>
              </a:spcBef>
              <a:buNone/>
            </a:pPr>
            <a:r>
              <a:rPr b="1"/>
              <a:t>Mortality data</a:t>
            </a:r>
          </a:p>
          <a:p>
            <a:pPr lvl="0"/>
            <a:r>
              <a:rPr/>
              <a:t>Deaths related to drug misuse as defined by the ONS</a:t>
            </a:r>
            <a:r>
              <a:rPr baseline="30000">
                <a:hlinkClick r:id="rId5" action="ppaction://hlinksldjump"/>
              </a:rPr>
              <a:t>3</a:t>
            </a:r>
            <a:r>
              <a:rPr/>
              <a:t>.</a:t>
            </a:r>
          </a:p>
          <a:p>
            <a:pPr lvl="0"/>
            <a:r>
              <a:rPr/>
              <a:t>Additional drugs related to drugs misuse that the ONS had insufficient data to classify, but can be inferred from the data linkage of ONS data with NDTMS data by </a:t>
            </a:r>
            <a:r>
              <a:rPr>
                <a:hlinkClick r:id="rId6"/>
              </a:rPr>
              <a:t>Better Outcomes through Linked data (BOLD)</a:t>
            </a:r>
            <a:r>
              <a:rPr/>
              <a:t> </a:t>
            </a:r>
            <a:r>
              <a:rPr baseline="30000">
                <a:hlinkClick r:id="rId7" action="ppaction://hlinksldjump"/>
              </a:rPr>
              <a:t>4</a:t>
            </a:r>
            <a:r>
              <a:rPr/>
              <a:t>.</a:t>
            </a:r>
          </a:p>
          <a:p>
            <a:pPr lvl="0"/>
            <a:r>
              <a:rPr/>
              <a:t>Alcohol specific deaths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The criteria for this classification are described in </a:t>
            </a:r>
            <a:r>
              <a:rPr sz="1800">
                <a:latin typeface="Courier"/>
              </a:rPr>
              <a:t>Box 2</a:t>
            </a:r>
            <a:r>
              <a:rPr sz="1800"/>
              <a:t> of the </a:t>
            </a:r>
            <a:r>
              <a:rPr sz="1800">
                <a:latin typeface="Courier"/>
              </a:rPr>
              <a:t>Definition</a:t>
            </a:r>
            <a:r>
              <a:rPr sz="1800"/>
              <a:t> tab of the latest relese of </a:t>
            </a:r>
            <a:r>
              <a:rPr sz="1800" i="1"/>
              <a:t>Deaths related to drug poisoning, England and Wales</a:t>
            </a:r>
            <a:r>
              <a:rPr sz="1800"/>
              <a:t> available </a:t>
            </a:r>
            <a:r>
              <a:rPr sz="1800">
                <a:hlinkClick r:id="rId2"/>
              </a:rPr>
              <a:t>here</a:t>
            </a:r>
            <a:r>
              <a:rPr sz="1800"/>
              <a:t>.</a:t>
            </a:r>
          </a:p>
          <a:p>
            <a:pPr lvl="0" indent="0" marL="0">
              <a:buNone/>
            </a:pPr>
            <a:r>
              <a:rPr sz="1800"/>
              <a:t>2. Chudasama, Y.V., Khunti, K., Gillies, C.L., Dhalwani, N.N., Davies, M.J., Yates, T., &amp; Zaccardi, F. (2022). Estimates of years of life lost depended on the method used: tutorial and comparative investigation. Journal of Clinical Epidemiology, 150, pp. 42-50. Available at: https://doi.org/10.1016/j.jclinepi.2022.06.012 [Accessed 6 Nov. 2024].</a:t>
            </a:r>
          </a:p>
          <a:p>
            <a:pPr lvl="0" indent="0" marL="0">
              <a:buNone/>
            </a:pPr>
            <a:r>
              <a:rPr sz="1800"/>
              <a:t>3. </a:t>
            </a:r>
            <a:r>
              <a:rPr sz="1800" i="1"/>
              <a:t>Not publicly available</a:t>
            </a:r>
          </a:p>
          <a:p>
            <a:pPr lvl="0" indent="0" marL="0">
              <a:buNone/>
            </a:pPr>
            <a:r>
              <a:rPr sz="1800"/>
              <a:t>4. </a:t>
            </a:r>
            <a:r>
              <a:rPr sz="1800" i="1"/>
              <a:t>Not publicly available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 1: What proportion of premature deaths, given a cutoff point e.g. 55, are due to drugs and alcohol.</a:t>
            </a:r>
          </a:p>
          <a:p>
            <a:pPr lvl="0"/>
            <a:r>
              <a:rPr/>
              <a:t>Ask 2: Years of life lost (YLL) as a measure of premature mortality</a:t>
            </a:r>
          </a:p>
          <a:p>
            <a:pPr lvl="0"/>
            <a:r>
              <a:rPr/>
              <a:t>Ask 3: Add IMD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Proportion of deaths</a:t>
            </a:r>
          </a:p>
        </p:txBody>
      </p:sp>
      <p:sp>
        <p:nvSpPr>
          <p:cNvPr id="3" name="Content Placeholder 2"/>
          <p:cNvSpPr>
            <a:spLocks noGrp="1"/>
          </p:cNvSpPr>
          <p:nvPr>
            <p:ph idx="1"/>
          </p:nvPr>
        </p:nvSpPr>
        <p:spPr/>
        <p:txBody>
          <a:bodyPr/>
          <a:lstStyle/>
          <a:p>
            <a:pPr lvl="0" indent="0" marL="0">
              <a:spcBef>
                <a:spcPts val="3000"/>
              </a:spcBef>
              <a:buNone/>
            </a:pPr>
            <a:r>
              <a:rPr b="1"/>
              <a:t>Number of deaths associated with drug use</a:t>
            </a:r>
          </a:p>
          <a:p>
            <a:pPr lvl="0" indent="0" marL="0">
              <a:buNone/>
            </a:pPr>
            <a:r>
              <a:rPr/>
              <a:t>The ONS classifies death related to drug poisoning according ICD-10 codes. Certain ICD-10 codes classify a death as a “drug misuse death”</a:t>
            </a:r>
            <a:r>
              <a:rPr baseline="30000">
                <a:hlinkClick r:id="rId2" action="ppaction://hlinksldjump"/>
              </a:rPr>
              <a:t>1</a:t>
            </a:r>
            <a:r>
              <a:rPr/>
              <a:t>. Each of these requires a specific substance (e.g. heroin) or substance category (e.g. opioids) to be indicated either in the ICD-10 code or on the death certificate.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There are deaths each year where the ONS holds no information on the substance(s) involved:</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ctr">
                        <a:buNone/>
                      </a:pPr>
                      <a:r>
                        <a:rPr/>
                        <a:t>Year of death registration</a:t>
                      </a:r>
                    </a:p>
                  </a:txBody>
                  <a:tcPr/>
                </a:tc>
                <a:tc>
                  <a:txBody>
                    <a:bodyPr/>
                    <a:lstStyle/>
                    <a:p>
                      <a:pPr lvl="0" indent="0" marL="0" algn="ctr">
                        <a:buNone/>
                      </a:pPr>
                      <a:r>
                        <a:rPr/>
                        <a:t>All drug poisonings</a:t>
                      </a:r>
                    </a:p>
                  </a:txBody>
                  <a:tcPr/>
                </a:tc>
                <a:tc>
                  <a:txBody>
                    <a:bodyPr/>
                    <a:lstStyle/>
                    <a:p>
                      <a:pPr lvl="0" indent="0" marL="0" algn="ctr">
                        <a:buNone/>
                      </a:pPr>
                      <a:r>
                        <a:rPr/>
                        <a:t>Number of deaths without substance information</a:t>
                      </a:r>
                    </a:p>
                  </a:txBody>
                  <a:tcPr/>
                </a:tc>
                <a:tc>
                  <a:txBody>
                    <a:bodyPr/>
                    <a:lstStyle/>
                    <a:p>
                      <a:pPr lvl="0" indent="0" marL="0" algn="ctr">
                        <a:buNone/>
                      </a:pPr>
                      <a:r>
                        <a:rPr/>
                        <a:t>Percentage without substance information</a:t>
                      </a:r>
                    </a:p>
                  </a:txBody>
                  <a:tcPr/>
                </a:tc>
              </a:tr>
              <a:tr h="0">
                <a:tc>
                  <a:txBody>
                    <a:bodyPr/>
                    <a:lstStyle/>
                    <a:p>
                      <a:pPr lvl="0" indent="0" marL="0" algn="ctr">
                        <a:buNone/>
                      </a:pPr>
                      <a:r>
                        <a:rPr/>
                        <a:t>2023</a:t>
                      </a:r>
                    </a:p>
                  </a:txBody>
                </a:tc>
                <a:tc>
                  <a:txBody>
                    <a:bodyPr/>
                    <a:lstStyle/>
                    <a:p>
                      <a:pPr lvl="0" indent="0" marL="0" algn="ctr">
                        <a:buNone/>
                      </a:pPr>
                      <a:r>
                        <a:rPr/>
                        <a:t>5,448</a:t>
                      </a:r>
                    </a:p>
                  </a:txBody>
                </a:tc>
                <a:tc>
                  <a:txBody>
                    <a:bodyPr/>
                    <a:lstStyle/>
                    <a:p>
                      <a:pPr lvl="0" indent="0" marL="0" algn="ctr">
                        <a:buNone/>
                      </a:pPr>
                      <a:r>
                        <a:rPr/>
                        <a:t>1,245</a:t>
                      </a:r>
                    </a:p>
                  </a:txBody>
                </a:tc>
                <a:tc>
                  <a:txBody>
                    <a:bodyPr/>
                    <a:lstStyle/>
                    <a:p>
                      <a:pPr lvl="0" indent="0" marL="0" algn="ctr">
                        <a:buNone/>
                      </a:pPr>
                      <a:r>
                        <a:rPr/>
                        <a:t>22.9</a:t>
                      </a:r>
                    </a:p>
                  </a:txBody>
                </a:tc>
              </a:tr>
              <a:tr h="0">
                <a:tc>
                  <a:txBody>
                    <a:bodyPr/>
                    <a:lstStyle/>
                    <a:p>
                      <a:pPr lvl="0" indent="0" marL="0" algn="ctr">
                        <a:buNone/>
                      </a:pPr>
                      <a:r>
                        <a:rPr/>
                        <a:t>2022</a:t>
                      </a:r>
                    </a:p>
                  </a:txBody>
                </a:tc>
                <a:tc>
                  <a:txBody>
                    <a:bodyPr/>
                    <a:lstStyle/>
                    <a:p>
                      <a:pPr lvl="0" indent="0" marL="0" algn="ctr">
                        <a:buNone/>
                      </a:pPr>
                      <a:r>
                        <a:rPr/>
                        <a:t>4,907</a:t>
                      </a:r>
                    </a:p>
                  </a:txBody>
                </a:tc>
                <a:tc>
                  <a:txBody>
                    <a:bodyPr/>
                    <a:lstStyle/>
                    <a:p>
                      <a:pPr lvl="0" indent="0" marL="0" algn="ctr">
                        <a:buNone/>
                      </a:pPr>
                      <a:r>
                        <a:rPr/>
                        <a:t>1,239</a:t>
                      </a:r>
                    </a:p>
                  </a:txBody>
                </a:tc>
                <a:tc>
                  <a:txBody>
                    <a:bodyPr/>
                    <a:lstStyle/>
                    <a:p>
                      <a:pPr lvl="0" indent="0" marL="0" algn="ctr">
                        <a:buNone/>
                      </a:pPr>
                      <a:r>
                        <a:rPr/>
                        <a:t>25.2</a:t>
                      </a:r>
                    </a:p>
                  </a:txBody>
                </a:tc>
              </a:tr>
              <a:tr h="0">
                <a:tc>
                  <a:txBody>
                    <a:bodyPr/>
                    <a:lstStyle/>
                    <a:p>
                      <a:pPr lvl="0" indent="0" marL="0" algn="ctr">
                        <a:buNone/>
                      </a:pPr>
                      <a:r>
                        <a:rPr/>
                        <a:t>2021</a:t>
                      </a:r>
                    </a:p>
                  </a:txBody>
                </a:tc>
                <a:tc>
                  <a:txBody>
                    <a:bodyPr/>
                    <a:lstStyle/>
                    <a:p>
                      <a:pPr lvl="0" indent="0" marL="0" algn="ctr">
                        <a:buNone/>
                      </a:pPr>
                      <a:r>
                        <a:rPr/>
                        <a:t>4,859</a:t>
                      </a:r>
                    </a:p>
                  </a:txBody>
                </a:tc>
                <a:tc>
                  <a:txBody>
                    <a:bodyPr/>
                    <a:lstStyle/>
                    <a:p>
                      <a:pPr lvl="0" indent="0" marL="0" algn="ctr">
                        <a:buNone/>
                      </a:pPr>
                      <a:r>
                        <a:rPr/>
                        <a:t>1,219</a:t>
                      </a:r>
                    </a:p>
                  </a:txBody>
                </a:tc>
                <a:tc>
                  <a:txBody>
                    <a:bodyPr/>
                    <a:lstStyle/>
                    <a:p>
                      <a:pPr lvl="0" indent="0" marL="0" algn="ctr">
                        <a:buNone/>
                      </a:pPr>
                      <a:r>
                        <a:rPr/>
                        <a:t>25.1</a:t>
                      </a:r>
                    </a:p>
                  </a:txBody>
                </a:tc>
              </a:tr>
              <a:tr h="0">
                <a:tc>
                  <a:txBody>
                    <a:bodyPr/>
                    <a:lstStyle/>
                    <a:p>
                      <a:pPr lvl="0" indent="0" marL="0" algn="ctr">
                        <a:buNone/>
                      </a:pPr>
                      <a:r>
                        <a:rPr/>
                        <a:t>2020</a:t>
                      </a:r>
                    </a:p>
                  </a:txBody>
                </a:tc>
                <a:tc>
                  <a:txBody>
                    <a:bodyPr/>
                    <a:lstStyle/>
                    <a:p>
                      <a:pPr lvl="0" indent="0" marL="0" algn="ctr">
                        <a:buNone/>
                      </a:pPr>
                      <a:r>
                        <a:rPr/>
                        <a:t>4,561</a:t>
                      </a:r>
                    </a:p>
                  </a:txBody>
                </a:tc>
                <a:tc>
                  <a:txBody>
                    <a:bodyPr/>
                    <a:lstStyle/>
                    <a:p>
                      <a:pPr lvl="0" indent="0" marL="0" algn="ctr">
                        <a:buNone/>
                      </a:pPr>
                      <a:r>
                        <a:rPr/>
                        <a:t>1,050</a:t>
                      </a:r>
                    </a:p>
                  </a:txBody>
                </a:tc>
                <a:tc>
                  <a:txBody>
                    <a:bodyPr/>
                    <a:lstStyle/>
                    <a:p>
                      <a:pPr lvl="0" indent="0" marL="0" algn="ctr">
                        <a:buNone/>
                      </a:pPr>
                      <a:r>
                        <a:rPr/>
                        <a:t>23.0</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Some of these will be classified as related to drug misuse where an ICD-10 code indicates mental and behavioural disorders due to drug use (excluding alcohol and tobacco) without a specific substance (e.g. F19 “multiple drug use and use of other psychoactive substances”). But others, broadly those coded as accidental/intentional self-poisonings or self-poisonings of unknown intent, will not be classfified as related to drug misuse unless a controlled drug under Misuse of Drugs Act 1971 was mentioned on the death record.</a:t>
            </a:r>
          </a:p>
          <a:p>
            <a:pPr lvl="0" indent="0" marL="0">
              <a:buNone/>
            </a:pPr>
            <a:r>
              <a:rPr/>
              <a:t>The data linkage between ONS mortality and NDTMS allows some of those deaths to be identified indirectly as related to drug misuse where the person that died had had contact with the drug treatment system within a year of their date of death.</a:t>
            </a:r>
          </a:p>
          <a:p>
            <a:pPr lvl="0" indent="0" marL="0">
              <a:spcBef>
                <a:spcPts val="3000"/>
              </a:spcBef>
              <a:buNone/>
            </a:pPr>
            <a:r>
              <a:rPr b="1"/>
              <a:t>National data, all 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1-1.png" id="0" name="Picture 1"/>
          <p:cNvPicPr>
            <a:picLocks noGrp="1" noChangeAspect="1"/>
          </p:cNvPicPr>
          <p:nvPr/>
        </p:nvPicPr>
        <p:blipFill>
          <a:blip r:embed="rId2"/>
          <a:stretch>
            <a:fillRect/>
          </a:stretch>
        </p:blipFill>
        <p:spPr bwMode="auto">
          <a:xfrm>
            <a:off x="2692400" y="1193800"/>
            <a:ext cx="37719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498940174" name=""/>
          <p:cNvGraphicFramePr>
            <a:graphicFrameLocks noGrp="true"/>
          </p:cNvGraphicFramePr>
          <p:nvPr/>
        </p:nvGraphicFramePr>
        <p:xfrm rot="0">
          <a:off x="914400" y="1828800"/>
          <a:ext cx="9144000" cy="5486400"/>
        </p:xfrm>
        <a:graphic>
          <a:graphicData uri="http://schemas.openxmlformats.org/drawingml/2006/table">
            <a:tbl>
              <a:tblPr/>
              <a:tblGrid>
                <a:gridCol w="1828800"/>
                <a:gridCol w="1828800"/>
                <a:gridCol w="1828800"/>
                <a:gridCol w="1828800"/>
              </a:tblGrid>
              <a:tr h="228600">
                <a:tc>
                  <a:txBody>
                    <a:bodyPr/>
                    <a:lstStyle/>
                    <a:p>
                      <a:pPr algn="l" marL="63500" marR="63500">
                        <a:lnSpc>
                          <a:spcPct val="100000"/>
                        </a:lnSpc>
                        <a:spcBef>
                          <a:spcPts val="500"/>
                        </a:spcBef>
                        <a:spcAft>
                          <a:spcPts val="500"/>
                        </a:spcAft>
                        <a:buNone/>
                      </a:pPr>
                      <a:r>
                        <a:rPr cap="none" sz="1100" i="0" b="1" u="none">
                          <a:solidFill>
                            <a:srgbClr val="DFDFDF">
                              <a:alpha val="100000"/>
                            </a:srgbClr>
                          </a:solidFill>
                          <a:latin typeface="Arial"/>
                          <a:cs typeface="Arial"/>
                          <a:ea typeface="Arial"/>
                          <a:sym typeface="Arial"/>
                        </a:rPr>
                        <a:t>Cause of death</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FF0000">
                          <a:alpha val="100000"/>
                        </a:srgbClr>
                      </a:solid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1" u="none">
                          <a:solidFill>
                            <a:srgbClr val="DFDFDF">
                              <a:alpha val="100000"/>
                            </a:srgbClr>
                          </a:solidFill>
                          <a:latin typeface="Arial"/>
                          <a:cs typeface="Arial"/>
                          <a:ea typeface="Arial"/>
                          <a:sym typeface="Arial"/>
                        </a:rPr>
                        <a:t>Died in treatment</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FF0000">
                          <a:alpha val="100000"/>
                        </a:srgbClr>
                      </a:solid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1" u="none">
                          <a:solidFill>
                            <a:srgbClr val="DFDFDF">
                              <a:alpha val="100000"/>
                            </a:srgbClr>
                          </a:solidFill>
                          <a:latin typeface="Arial"/>
                          <a:cs typeface="Arial"/>
                          <a:ea typeface="Arial"/>
                          <a:sym typeface="Arial"/>
                        </a:rPr>
                        <a:t>Died within a year of discharge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FF0000">
                          <a:alpha val="100000"/>
                        </a:srgbClr>
                      </a:solid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1" u="none">
                          <a:solidFill>
                            <a:srgbClr val="DFDFDF">
                              <a:alpha val="100000"/>
                            </a:srgbClr>
                          </a:solidFill>
                          <a:latin typeface="Arial"/>
                          <a:cs typeface="Arial"/>
                          <a:ea typeface="Arial"/>
                          <a:sym typeface="Arial"/>
                        </a:rPr>
                        <a:t>Died one or more years following discharge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FF0000">
                          <a:alpha val="100000"/>
                        </a:srgbClr>
                      </a:solid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COVID-19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Accidental injury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275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Intentional self-harm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88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302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Diseases of the digestive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Neoplasms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254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2,008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Diseases of the respiratory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127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945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Other causes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312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1,042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r h="228600">
                <a:tc>
                  <a:txBody>
                    <a:bodyPr/>
                    <a:lstStyle/>
                    <a:p>
                      <a:pPr algn="l"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Diseases of the circulatory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370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271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c>
                  <a:txBody>
                    <a:bodyPr/>
                    <a:lstStyle/>
                    <a:p>
                      <a:pPr algn="r" marL="63500" marR="63500">
                        <a:lnSpc>
                          <a:spcPct val="100000"/>
                        </a:lnSpc>
                        <a:spcBef>
                          <a:spcPts val="500"/>
                        </a:spcBef>
                        <a:spcAft>
                          <a:spcPts val="500"/>
                        </a:spcAft>
                        <a:buNone/>
                      </a:pPr>
                      <a:r>
                        <a:rPr cap="none" sz="1100" i="0" b="0" u="none">
                          <a:solidFill>
                            <a:srgbClr val="DFDFDF">
                              <a:alpha val="100000"/>
                            </a:srgbClr>
                          </a:solidFill>
                          <a:latin typeface="Arial"/>
                          <a:cs typeface="Arial"/>
                          <a:ea typeface="Arial"/>
                          <a:sym typeface="Arial"/>
                        </a:rPr>
                        <a:t>1,816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242424">
                        <a:alpha val="10000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National data, by age group</a:t>
            </a:r>
          </a:p>
        </p:txBody>
      </p:sp>
      <p:pic>
        <p:nvPicPr>
          <p:cNvPr descr="ppt_output_files/figure-pptx/unnamed-chunk-3-1.png" id="0" name="Picture 1"/>
          <p:cNvPicPr>
            <a:picLocks noGrp="1" noChangeAspect="1"/>
          </p:cNvPicPr>
          <p:nvPr/>
        </p:nvPicPr>
        <p:blipFill>
          <a:blip r:embed="rId2"/>
          <a:stretch>
            <a:fillRect/>
          </a:stretch>
        </p:blipFill>
        <p:spPr bwMode="auto">
          <a:xfrm>
            <a:off x="3683000" y="203200"/>
            <a:ext cx="4864100" cy="43815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4-1.png" id="0" name="Picture 1"/>
          <p:cNvPicPr>
            <a:picLocks noGrp="1" noChangeAspect="1"/>
          </p:cNvPicPr>
          <p:nvPr/>
        </p:nvPicPr>
        <p:blipFill>
          <a:blip r:embed="rId2"/>
          <a:stretch>
            <a:fillRect/>
          </a:stretch>
        </p:blipFill>
        <p:spPr bwMode="auto">
          <a:xfrm>
            <a:off x="2692400" y="1193800"/>
            <a:ext cx="37719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
  <cp:keywords/>
  <dcterms:created xsi:type="dcterms:W3CDTF">2024-11-12T10:50:16Z</dcterms:created>
  <dcterms:modified xsi:type="dcterms:W3CDTF">2024-11-12T10:50:16Z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visual</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toc-title">
    <vt:lpwstr>Table of contents</vt:lpwstr>
  </property>
</Properties>
</file>