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6" Type="http://schemas.openxmlformats.org/officeDocument/2006/relationships/tableStyles" Target="tableStyles.xml" /><Relationship Id="rId1" Type="http://schemas.openxmlformats.org/officeDocument/2006/relationships/slideMaster" Target="slideMasters/slideMaster1.xml" /><Relationship Id="rId15" Type="http://schemas.openxmlformats.org/officeDocument/2006/relationships/theme" Target="theme/theme1.xml" /><Relationship Id="rId14" Type="http://schemas.openxmlformats.org/officeDocument/2006/relationships/viewProps" Target="viewProps.xml" /><Relationship Id="rId1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endParaRPr dirty="0" lang="en-GB">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dirty="0" lang="en-GB">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3581247676"/>
      </p:ext>
    </p:extLst>
  </p:cSld>
  <p:clrMap accent1="accent1" accent2="accent2" accent3="accent3" accent4="accent4" accent5="accent5" accent6="accent6" bg1="lt1" bg2="lt2" folHlink="folHlink" hlink="hlink" tx1="dk1" tx2="dk2"/>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1"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1"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ns.gov.uk/peoplepopulationandcommunity/birthsdeathsandmarriages/deaths/datasets/deathsrelatedtodrugpoisoningenglandandwalesreferencetable" TargetMode="External" /><Relationship Id="rId3" Type="http://schemas.openxmlformats.org/officeDocument/2006/relationships/hyperlink" Target="https://doi.org/10.1016/j.jclinepi.2022.06.012"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hyperlink" Target="https://fingertips.phe.org.uk/static-reports/health-profile-for-england/definitions-regional.html#years-of-life-lost-yll" TargetMode="External" /><Relationship Id="rId3" Type="http://schemas.openxmlformats.org/officeDocument/2006/relationships/slide" Target="slide11.xml" /><Relationship Id="rId4" Type="http://schemas.openxmlformats.org/officeDocument/2006/relationships/hyperlink" Target="https://ars.els-cdn.com/content/image/1-s2.0-S0895435622001639-mmc1.pdf" TargetMode="External" /><Relationship Id="rId5" Type="http://schemas.openxmlformats.org/officeDocument/2006/relationships/slide" Target="slide11.xml" /><Relationship Id="rId6"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Premature mortality and life-years lost due to drug and alcohol use</a:t>
            </a:r>
            <a:br/>
            <a:br/>
            <a:r>
              <a:rPr/>
              <a:t>OHID</a:t>
            </a:r>
          </a:p>
        </p:txBody>
      </p:sp>
      <p:sp>
        <p:nvSpPr>
          <p:cNvPr id="6" name="Date Placeholder 3">
            <a:extLst>
              <a:ext uri="{FF2B5EF4-FFF2-40B4-BE49-F238E27FC236}">
                <a16:creationId xmlns:a16="http://schemas.microsoft.com/office/drawing/2014/main" id="{6427862F-E230-6147-674A-1265B5B95F02}"/>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18/11/2024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spcBef>
                <a:spcPts val="3000"/>
              </a:spcBef>
              <a:buNone/>
            </a:pPr>
            <a:r>
              <a:rPr b="1"/>
              <a:t>References</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Notes</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sz="1800"/>
              <a:t>1. The criteria for this classification are described in </a:t>
            </a:r>
            <a:r>
              <a:rPr sz="1800">
                <a:latin typeface="Courier"/>
              </a:rPr>
              <a:t>Box 2</a:t>
            </a:r>
            <a:r>
              <a:rPr sz="1800"/>
              <a:t> of the </a:t>
            </a:r>
            <a:r>
              <a:rPr sz="1800">
                <a:latin typeface="Courier"/>
              </a:rPr>
              <a:t>Definition</a:t>
            </a:r>
            <a:r>
              <a:rPr sz="1800"/>
              <a:t> tab of the latest release of </a:t>
            </a:r>
            <a:r>
              <a:rPr sz="1800" i="1"/>
              <a:t>Deaths related to drug poisoning, England and Wales</a:t>
            </a:r>
            <a:r>
              <a:rPr sz="1800"/>
              <a:t>. Available </a:t>
            </a:r>
            <a:r>
              <a:rPr sz="1800">
                <a:hlinkClick r:id="rId2"/>
              </a:rPr>
              <a:t>here</a:t>
            </a:r>
            <a:r>
              <a:rPr sz="1800"/>
              <a:t>.</a:t>
            </a:r>
          </a:p>
          <a:p>
            <a:pPr lvl="0" indent="0" marL="0">
              <a:buNone/>
            </a:pPr>
            <a:r>
              <a:rPr sz="1800"/>
              <a:t>2. Chudasama, Y.V., Khunti, K., Gillies, C.L., Dhalwani, N.N., Davies, M.J., Yates, T., &amp; Zaccardi, F. (2022). Estimates of years of life lost depended on the method used: tutorial and comparative investigation. </a:t>
            </a:r>
            <a:r>
              <a:rPr sz="1800" i="1"/>
              <a:t>Journal of Clinical Epidemiology</a:t>
            </a:r>
            <a:r>
              <a:rPr sz="1800"/>
              <a:t>, 150, pp. 42–50. Available at: </a:t>
            </a:r>
            <a:r>
              <a:rPr sz="1800">
                <a:hlinkClick r:id="rId3"/>
              </a:rPr>
              <a:t>https://doi.org/10.1016/j.jclinepi.2022.06.012</a:t>
            </a:r>
            <a:r>
              <a:rPr sz="1800"/>
              <a:t> [Accessed 6 Nov. 2024].</a:t>
            </a:r>
          </a:p>
          <a:p>
            <a:pPr lvl="0" indent="0" marL="0">
              <a:buNone/>
            </a:pPr>
            <a:r>
              <a:rPr sz="1800"/>
              <a:t>3. Heald, A., Stedman, M., Fryer, A.A., Davies, M.B., Rutter, M.K., Gibson, J.M., &amp; Whyte, M. (2024). Counting the lifetime cost of obesity: Analysis based on national England data. </a:t>
            </a:r>
            <a:r>
              <a:rPr sz="1800" i="1"/>
              <a:t>Diabetes, Obesity and Metabolism</a:t>
            </a:r>
            <a:r>
              <a:rPr sz="1800"/>
              <a:t>, 26(4), pp. 1464–1478.</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Number of deaths associated with drug use</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a:r>
              <a:rPr/>
              <a:t>The ONS classifies death related to drug poisoning according to ICD-10 codes.</a:t>
            </a:r>
          </a:p>
          <a:p>
            <a:pPr lvl="0"/>
            <a:r>
              <a:rPr/>
              <a:t>Certain ICD-10 codes classify a death as a “drug misuse death”.</a:t>
            </a:r>
            <a:r>
              <a:rPr baseline="30000">
                <a:hlinkClick r:id="rId2" action="ppaction://hlinksldjump"/>
              </a:rPr>
              <a:t>1</a:t>
            </a:r>
          </a:p>
          <a:p>
            <a:pPr lvl="0"/>
            <a:r>
              <a:rPr/>
              <a:t>Each of these requires a specific substance (e.g. heroin) or substance category (e.g. opioids) to be indicated either in the ICD-10 code or on the death certificate.</a:t>
            </a:r>
          </a:p>
          <a:p>
            <a:pPr lvl="0" indent="0" marL="0">
              <a:buNone/>
            </a:pPr>
            <a:r>
              <a:rPr/>
              <a:t>There are deaths each year where the ONS holds no information on the substance(s) involved.</a:t>
            </a:r>
          </a:p>
        </p:txBody>
      </p:sp>
      <p:graphicFrame>
        <p:nvGraphicFramePr>
          <p:cNvPr id="6" name="Content Placeholder 5"/>
          <p:cNvGraphicFramePr>
            <a:graphicFrameLocks noGrp="1"/>
          </p:cNvGraphicFramePr>
          <p:nvPr>
            <p:ph idx="1"/>
          </p:nvPr>
        </p:nvGraphicFramePr>
        <p:xfrm>
          <a:off x="3886200" y="736600"/>
          <a:ext cx="4622800" cy="3644900"/>
        </p:xfrm>
        <a:graphic>
          <a:graphicData uri="http://schemas.openxmlformats.org/drawingml/2006/table">
            <a:tbl>
              <a:tblPr firstRow="1" bandRow="1">
                <a:tableStyleId>{5C22544A-7EE6-4342-B048-85BDC9FD1C3A}</a:tableStyleId>
              </a:tblPr>
              <a:tblGrid>
                <a:gridCol w="1003300"/>
                <a:gridCol w="1003300"/>
                <a:gridCol w="1371600"/>
                <a:gridCol w="1244600"/>
              </a:tblGrid>
              <a:tr h="0">
                <a:tc>
                  <a:txBody>
                    <a:bodyPr/>
                    <a:lstStyle/>
                    <a:p>
                      <a:pPr lvl="0" indent="0" marL="0" algn="ctr">
                        <a:buNone/>
                      </a:pPr>
                      <a:r>
                        <a:rPr/>
                        <a:t>Year of death registration</a:t>
                      </a:r>
                    </a:p>
                  </a:txBody>
                  <a:tcPr/>
                </a:tc>
                <a:tc>
                  <a:txBody>
                    <a:bodyPr/>
                    <a:lstStyle/>
                    <a:p>
                      <a:pPr lvl="0" indent="0" marL="0" algn="ctr">
                        <a:buNone/>
                      </a:pPr>
                      <a:r>
                        <a:rPr/>
                        <a:t>All drug poisonings</a:t>
                      </a:r>
                    </a:p>
                  </a:txBody>
                  <a:tcPr/>
                </a:tc>
                <a:tc>
                  <a:txBody>
                    <a:bodyPr/>
                    <a:lstStyle/>
                    <a:p>
                      <a:pPr lvl="0" indent="0" marL="0" algn="ctr">
                        <a:buNone/>
                      </a:pPr>
                      <a:r>
                        <a:rPr/>
                        <a:t>Number of deaths without substance information</a:t>
                      </a:r>
                    </a:p>
                  </a:txBody>
                  <a:tcPr/>
                </a:tc>
                <a:tc>
                  <a:txBody>
                    <a:bodyPr/>
                    <a:lstStyle/>
                    <a:p>
                      <a:pPr lvl="0" indent="0" marL="0" algn="ctr">
                        <a:buNone/>
                      </a:pPr>
                      <a:r>
                        <a:rPr/>
                        <a:t>Percentage without substance information</a:t>
                      </a:r>
                    </a:p>
                  </a:txBody>
                  <a:tcPr/>
                </a:tc>
              </a:tr>
              <a:tr h="0">
                <a:tc>
                  <a:txBody>
                    <a:bodyPr/>
                    <a:lstStyle/>
                    <a:p>
                      <a:pPr lvl="0" indent="0" marL="0" algn="ctr">
                        <a:buNone/>
                      </a:pPr>
                      <a:r>
                        <a:rPr/>
                        <a:t>2023</a:t>
                      </a:r>
                    </a:p>
                  </a:txBody>
                </a:tc>
                <a:tc>
                  <a:txBody>
                    <a:bodyPr/>
                    <a:lstStyle/>
                    <a:p>
                      <a:pPr lvl="0" indent="0" marL="0" algn="ctr">
                        <a:buNone/>
                      </a:pPr>
                      <a:r>
                        <a:rPr/>
                        <a:t>5,448</a:t>
                      </a:r>
                    </a:p>
                  </a:txBody>
                </a:tc>
                <a:tc>
                  <a:txBody>
                    <a:bodyPr/>
                    <a:lstStyle/>
                    <a:p>
                      <a:pPr lvl="0" indent="0" marL="0" algn="ctr">
                        <a:buNone/>
                      </a:pPr>
                      <a:r>
                        <a:rPr/>
                        <a:t>1,245</a:t>
                      </a:r>
                    </a:p>
                  </a:txBody>
                </a:tc>
                <a:tc>
                  <a:txBody>
                    <a:bodyPr/>
                    <a:lstStyle/>
                    <a:p>
                      <a:pPr lvl="0" indent="0" marL="0" algn="ctr">
                        <a:buNone/>
                      </a:pPr>
                      <a:r>
                        <a:rPr/>
                        <a:t>22.9</a:t>
                      </a:r>
                    </a:p>
                  </a:txBody>
                </a:tc>
              </a:tr>
              <a:tr h="0">
                <a:tc>
                  <a:txBody>
                    <a:bodyPr/>
                    <a:lstStyle/>
                    <a:p>
                      <a:pPr lvl="0" indent="0" marL="0" algn="ctr">
                        <a:buNone/>
                      </a:pPr>
                      <a:r>
                        <a:rPr/>
                        <a:t>2022</a:t>
                      </a:r>
                    </a:p>
                  </a:txBody>
                </a:tc>
                <a:tc>
                  <a:txBody>
                    <a:bodyPr/>
                    <a:lstStyle/>
                    <a:p>
                      <a:pPr lvl="0" indent="0" marL="0" algn="ctr">
                        <a:buNone/>
                      </a:pPr>
                      <a:r>
                        <a:rPr/>
                        <a:t>4,907</a:t>
                      </a:r>
                    </a:p>
                  </a:txBody>
                </a:tc>
                <a:tc>
                  <a:txBody>
                    <a:bodyPr/>
                    <a:lstStyle/>
                    <a:p>
                      <a:pPr lvl="0" indent="0" marL="0" algn="ctr">
                        <a:buNone/>
                      </a:pPr>
                      <a:r>
                        <a:rPr/>
                        <a:t>1,239</a:t>
                      </a:r>
                    </a:p>
                  </a:txBody>
                </a:tc>
                <a:tc>
                  <a:txBody>
                    <a:bodyPr/>
                    <a:lstStyle/>
                    <a:p>
                      <a:pPr lvl="0" indent="0" marL="0" algn="ctr">
                        <a:buNone/>
                      </a:pPr>
                      <a:r>
                        <a:rPr/>
                        <a:t>25.2</a:t>
                      </a:r>
                    </a:p>
                  </a:txBody>
                </a:tc>
              </a:tr>
              <a:tr h="0">
                <a:tc>
                  <a:txBody>
                    <a:bodyPr/>
                    <a:lstStyle/>
                    <a:p>
                      <a:pPr lvl="0" indent="0" marL="0" algn="ctr">
                        <a:buNone/>
                      </a:pPr>
                      <a:r>
                        <a:rPr/>
                        <a:t>2021</a:t>
                      </a:r>
                    </a:p>
                  </a:txBody>
                </a:tc>
                <a:tc>
                  <a:txBody>
                    <a:bodyPr/>
                    <a:lstStyle/>
                    <a:p>
                      <a:pPr lvl="0" indent="0" marL="0" algn="ctr">
                        <a:buNone/>
                      </a:pPr>
                      <a:r>
                        <a:rPr/>
                        <a:t>4,859</a:t>
                      </a:r>
                    </a:p>
                  </a:txBody>
                </a:tc>
                <a:tc>
                  <a:txBody>
                    <a:bodyPr/>
                    <a:lstStyle/>
                    <a:p>
                      <a:pPr lvl="0" indent="0" marL="0" algn="ctr">
                        <a:buNone/>
                      </a:pPr>
                      <a:r>
                        <a:rPr/>
                        <a:t>1,219</a:t>
                      </a:r>
                    </a:p>
                  </a:txBody>
                </a:tc>
                <a:tc>
                  <a:txBody>
                    <a:bodyPr/>
                    <a:lstStyle/>
                    <a:p>
                      <a:pPr lvl="0" indent="0" marL="0" algn="ctr">
                        <a:buNone/>
                      </a:pPr>
                      <a:r>
                        <a:rPr/>
                        <a:t>25.1</a:t>
                      </a:r>
                    </a:p>
                  </a:txBody>
                </a:tc>
              </a:tr>
              <a:tr h="0">
                <a:tc>
                  <a:txBody>
                    <a:bodyPr/>
                    <a:lstStyle/>
                    <a:p>
                      <a:pPr lvl="0" indent="0" marL="0" algn="ctr">
                        <a:buNone/>
                      </a:pPr>
                      <a:r>
                        <a:rPr/>
                        <a:t>2020</a:t>
                      </a:r>
                    </a:p>
                  </a:txBody>
                </a:tc>
                <a:tc>
                  <a:txBody>
                    <a:bodyPr/>
                    <a:lstStyle/>
                    <a:p>
                      <a:pPr lvl="0" indent="0" marL="0" algn="ctr">
                        <a:buNone/>
                      </a:pPr>
                      <a:r>
                        <a:rPr/>
                        <a:t>4,561</a:t>
                      </a:r>
                    </a:p>
                  </a:txBody>
                </a:tc>
                <a:tc>
                  <a:txBody>
                    <a:bodyPr/>
                    <a:lstStyle/>
                    <a:p>
                      <a:pPr lvl="0" indent="0" marL="0" algn="ctr">
                        <a:buNone/>
                      </a:pPr>
                      <a:r>
                        <a:rPr/>
                        <a:t>1,050</a:t>
                      </a:r>
                    </a:p>
                  </a:txBody>
                </a:tc>
                <a:tc>
                  <a:txBody>
                    <a:bodyPr/>
                    <a:lstStyle/>
                    <a:p>
                      <a:pPr lvl="0" indent="0" marL="0" algn="ctr">
                        <a:buNone/>
                      </a:pPr>
                      <a:r>
                        <a:rPr/>
                        <a:t>23.0</a:t>
                      </a:r>
                    </a:p>
                  </a:txBody>
                </a:tc>
              </a:tr>
            </a:tbl>
          </a:graphicData>
        </a:graphic>
      </p:graphicFrame>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lvl="0"/>
            <a:r>
              <a:rPr/>
              <a:t>Others, coded as accidental/intentional self-poisonings or self-poisonings of unknown intent, will not be classified as related to drug misuse unless a controlled drug under the Misuse of Drugs Act 1971 was mentioned on the death record.</a:t>
            </a:r>
          </a:p>
          <a:p>
            <a:pPr lvl="0"/>
            <a:r>
              <a:rPr/>
              <a:t>The data linkage between ONS mortality and NDTMS allows some of those deaths to be identified indirectly as related to drug misuse where the person that died had had contact with the drug treatment.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lots/plot_1.png" id="0" name="Picture 1"/>
          <p:cNvPicPr>
            <a:picLocks noGrp="1" noChangeAspect="1"/>
          </p:cNvPicPr>
          <p:nvPr/>
        </p:nvPicPr>
        <p:blipFill>
          <a:blip r:embed="rId2"/>
          <a:stretch>
            <a:fillRect/>
          </a:stretch>
        </p:blipFill>
        <p:spPr bwMode="auto">
          <a:xfrm>
            <a:off x="2209800" y="1079500"/>
            <a:ext cx="46990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2-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902269530" name=""/>
          <p:cNvGraphicFramePr>
            <a:graphicFrameLocks noGrp="true"/>
          </p:cNvGraphicFramePr>
          <p:nvPr/>
        </p:nvGraphicFramePr>
        <p:xfrm rot="0">
          <a:off x="914400" y="1828800"/>
          <a:ext cx="9144000" cy="5486400"/>
        </p:xfrm>
        <a:graphic>
          <a:graphicData uri="http://schemas.openxmlformats.org/drawingml/2006/table">
            <a:tbl>
              <a:tblPr/>
              <a:tblGrid>
                <a:gridCol w="1828800"/>
                <a:gridCol w="1828800"/>
                <a:gridCol w="1828800"/>
                <a:gridCol w="1828800"/>
              </a:tblGrid>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Cause of death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in treatment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within a year of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one or more years following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COVID-19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Accidental injury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Intentional self-harm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digestive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Neoplasms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respiratory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Other causes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circulatory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4-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5-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indent="0" marL="0">
                  <a:spcBef>
                    <a:spcPts val="3000"/>
                  </a:spcBef>
                  <a:buNone/>
                </a:pPr>
                <a:r>
                  <a:rPr b="1"/>
                  <a:t>Years of life lost due to substance use</a:t>
                </a:r>
              </a:p>
              <a:p>
                <a:pPr lvl="0"/>
                <a:r>
                  <a:rPr/>
                  <a:t>Years of life lost (YLL) is a measure of the impact of premature mortality, helpfully defined by Public Health England </a:t>
                </a:r>
                <a:r>
                  <a:rPr>
                    <a:hlinkClick r:id="rId2"/>
                  </a:rPr>
                  <a:t>here</a:t>
                </a:r>
                <a:r>
                  <a:rPr/>
                  <a:t>.</a:t>
                </a:r>
              </a:p>
              <a:p>
                <a:pPr lvl="0"/>
                <a:r>
                  <a:rPr/>
                  <a:t>Chudasama et al. (2022) investigated five methods for estimating YLL.</a:t>
                </a:r>
                <a:r>
                  <a:rPr baseline="30000">
                    <a:hlinkClick r:id="rId3" action="ppaction://hlinksldjump"/>
                  </a:rPr>
                  <a:t>2</a:t>
                </a:r>
                <a:r>
                  <a:rPr/>
                  <a:t> The first two methods are feasible with the available data for YLL from drug use and alcohol-specific deaths. Only the drug-related YLL could be segmented by geographical estimates of deprivation.</a:t>
                </a:r>
              </a:p>
              <a:p>
                <a:pPr lvl="0"/>
                <a:r>
                  <a:rPr/>
                  <a:t>All five methods are detailed in the supplementary PDF </a:t>
                </a:r>
                <a:r>
                  <a:rPr>
                    <a:hlinkClick r:id="rId4"/>
                  </a:rPr>
                  <a:t>here</a:t>
                </a:r>
                <a:r>
                  <a:rPr/>
                  <a:t>.</a:t>
                </a:r>
              </a:p>
              <a:p>
                <a:pPr lvl="0" indent="0" marL="0">
                  <a:buNone/>
                </a:pPr>
                <a:r>
                  <a:rPr/>
                  <a:t>The crude expected years of life lost is:</a:t>
                </a:r>
              </a:p>
              <a:p>
                <a:pPr lvl="0" indent="0" marL="0">
                  <a:buNone/>
                </a:pPr>
                <a14:m>
                  <m:oMathPara xmlns:m="http://schemas.openxmlformats.org/officeDocument/2006/math">
                    <m:oMathParaPr>
                      <m:jc m:val="center"/>
                    </m:oMathParaPr>
                    <m:oMath>
                      <m:r>
                        <m:t>Y</m:t>
                      </m:r>
                      <m:r>
                        <m:t>L</m:t>
                      </m:r>
                      <m:r>
                        <m:t>L</m:t>
                      </m:r>
                      <m:r>
                        <m:rPr>
                          <m:sty m:val="p"/>
                        </m:rPr>
                        <m:t>=</m:t>
                      </m:r>
                      <m:d>
                        <m:dPr>
                          <m:begChr m:val="("/>
                          <m:endChr m:val=")"/>
                          <m:sepChr m:val=""/>
                          <m:grow/>
                        </m:dPr>
                        <m:e>
                          <m:sSub>
                            <m:e>
                              <m:r>
                                <m:t>D</m:t>
                              </m:r>
                            </m:e>
                            <m:sub>
                              <m:r>
                                <m:t>x</m:t>
                              </m:r>
                            </m:sub>
                          </m:sSub>
                        </m:e>
                      </m:d>
                      <m:d>
                        <m:dPr>
                          <m:begChr m:val="("/>
                          <m:endChr m:val=")"/>
                          <m:sepChr m:val=""/>
                          <m:grow/>
                        </m:dPr>
                        <m:e>
                          <m:sSubSup>
                            <m:e>
                              <m:r>
                                <m:t>e</m:t>
                              </m:r>
                            </m:e>
                            <m:sub>
                              <m:r>
                                <m:t>x</m:t>
                              </m:r>
                            </m:sub>
                            <m:sup>
                              <m:r>
                                <m:t>s</m:t>
                              </m:r>
                            </m:sup>
                          </m:sSubSup>
                        </m:e>
                      </m:d>
                    </m:oMath>
                  </m:oMathPara>
                </a14:m>
              </a:p>
              <a:p>
                <a:pPr lvl="0" indent="0" marL="0">
                  <a:buNone/>
                </a:pPr>
                <a:r>
                  <a:rPr/>
                  <a:t>Where (D_x) is the number of deaths and (e_{x}^s) is the standard age of death from the external life expectancy.</a:t>
                </a:r>
              </a:p>
              <a:p>
                <a:pPr lvl="0"/>
                <a:r>
                  <a:rPr/>
                  <a:t>Total YLL associated with drug use was </a:t>
                </a:r>
                <a:r>
                  <a:rPr b="1"/>
                  <a:t>215,148</a:t>
                </a:r>
                <a:r>
                  <a:rPr/>
                  <a:t>.</a:t>
                </a:r>
              </a:p>
              <a:p>
                <a:pPr lvl="0"/>
                <a:r>
                  <a:rPr/>
                  <a:t>For comparison, Heald et al. (2024)</a:t>
                </a:r>
                <a:r>
                  <a:rPr baseline="30000">
                    <a:hlinkClick r:id="rId5" action="ppaction://hlinksldjump"/>
                  </a:rPr>
                  <a:t>3</a:t>
                </a:r>
                <a:r>
                  <a:rPr/>
                  <a:t> estimated the impact of obesity on YLL in England at 791,689 in 2019.</a:t>
                </a:r>
              </a:p>
              <a:p>
                <a:pPr lvl="0"/>
                <a:r>
                  <a:rPr/>
                  <a:t>Deaths at ages between 35 and 54 accounted for 60% of the YLL.</a:t>
                </a:r>
              </a:p>
            </p:txBody>
          </p:sp>
        </mc:Choice>
      </mc:AlternateContent>
      <p:pic>
        <p:nvPicPr>
          <p:cNvPr descr="plots/yll_plot_age_group.png" id="0" name="Picture 1"/>
          <p:cNvPicPr>
            <a:picLocks noGrp="1" noChangeAspect="1"/>
          </p:cNvPicPr>
          <p:nvPr/>
        </p:nvPicPr>
        <p:blipFill>
          <a:blip r:embed="rId6"/>
          <a:stretch>
            <a:fillRect/>
          </a:stretch>
        </p:blipFill>
        <p:spPr bwMode="auto">
          <a:xfrm>
            <a:off x="3886200" y="787400"/>
            <a:ext cx="4622800" cy="3556000"/>
          </a:xfrm>
          <a:prstGeom prst="rect">
            <a:avLst/>
          </a:prstGeom>
          <a:noFill/>
          <a:ln w="9525">
            <a:noFill/>
            <a:headEnd/>
            <a:tailEnd/>
          </a:ln>
        </p:spPr>
      </p:pic>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OHID</dc:creator>
  <cp:keywords/>
  <dcterms:created xsi:type="dcterms:W3CDTF">2024-11-18T16:25:14Z</dcterms:created>
  <dcterms:modified xsi:type="dcterms:W3CDTF">2024-11-18T16:25:14Z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Published 18/11/2024</vt:lpwstr>
  </property>
  <property fmtid="{D5CDD505-2E9C-101B-9397-08002B2CF9AE}" pid="6" name="date-format">
    <vt:lpwstr>[Published ]DD/MM/YYYY</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vealjs-plugins">
    <vt:lpwstr/>
  </property>
  <property fmtid="{D5CDD505-2E9C-101B-9397-08002B2CF9AE}" pid="13" name="subtitle">
    <vt:lpwstr>Premature mortality and life-years lost due to drug and alcohol use</vt:lpwstr>
  </property>
  <property fmtid="{D5CDD505-2E9C-101B-9397-08002B2CF9AE}" pid="14" name="toc-title">
    <vt:lpwstr>Table of contents</vt:lpwstr>
  </property>
</Properties>
</file>