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51"/>
          <a:sy d="100" n="151"/>
        </p:scale>
        <p:origin x="474" y="1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316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253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54877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172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5215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pPr defTabSz="685800"/>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Tree>
    <p:extLst>
      <p:ext uri="{BB962C8B-B14F-4D97-AF65-F5344CB8AC3E}">
        <p14:creationId xmlns:p14="http://schemas.microsoft.com/office/powerpoint/2010/main" val="128839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dirty="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5838116" y="943548"/>
            <a:ext cx="371475" cy="185738"/>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77471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8077943-3D51-438C-8FB7-BEE503748A1B}"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4639622"/>
            <a:ext cx="9143997" cy="503878"/>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99867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8"/>
            <a:ext cx="8254090" cy="4335236"/>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808210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353290" y="4775088"/>
            <a:ext cx="3063242" cy="249494"/>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444927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41357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171450" indent="-171450">
              <a:lnSpc>
                <a:spcPct val="90000"/>
              </a:lnSpc>
              <a:spcBef>
                <a:spcPts val="0"/>
              </a:spcBef>
              <a:spcAft>
                <a:spcPts val="450"/>
              </a:spcAft>
              <a:buFont typeface="Arial" panose="020B0604020202020204" pitchFamily="34" charset="0"/>
              <a:buChar char="•"/>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vl9pPr marL="2743200" indent="0">
              <a:buNone/>
              <a:defRPr/>
            </a:lvl9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8636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3661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556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514350" indent="-171450">
              <a:buFont typeface="Arial" panose="020B0604020202020204" pitchFamily="34" charset="0"/>
              <a:buChar cha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43810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853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461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0969092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anchor="t" anchorCtr="0" bIns="45720" lIns="91440" rIns="91440" rtlCol="0" tIns="45720" vert="horz">
            <a:spAutoFit/>
          </a:bodyPr>
          <a:lstStyle/>
          <a:p>
            <a:r>
              <a:rPr lang="en-US"/>
              <a:t>Click to edit Master title style</a:t>
            </a:r>
            <a:endParaRPr dirty="0"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idx="3" sz="quarter" type="ftr"/>
          </p:nvPr>
        </p:nvSpPr>
        <p:spPr>
          <a:xfrm>
            <a:off x="3333750" y="4767263"/>
            <a:ext cx="4785014"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endParaRPr dirty="0" lang="en-GB">
              <a:solidFill>
                <a:prstClr val="black">
                  <a:tint val="75000"/>
                </a:prstClr>
              </a:solidFill>
            </a:endParaRPr>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idx="4" sz="quarter" type="sldNum"/>
          </p:nvPr>
        </p:nvSpPr>
        <p:spPr>
          <a:xfrm>
            <a:off x="8283286" y="4767263"/>
            <a:ext cx="569768"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fld id="{06A44ADC-FBC0-4698-B0EC-1AD4A4060383}" type="slidenum">
              <a:rPr lang="en-GB" smtClean="0">
                <a:solidFill>
                  <a:prstClr val="black">
                    <a:tint val="75000"/>
                  </a:prstClr>
                </a:solidFill>
              </a:rPr>
              <a:pPr defTabSz="685800"/>
              <a:t>‹#›</a:t>
            </a:fld>
            <a:endParaRPr dirty="0" lang="en-GB">
              <a:solidFill>
                <a:prstClr val="black">
                  <a:tint val="75000"/>
                </a:prstClr>
              </a:solidFill>
            </a:endParaRPr>
          </a:p>
        </p:txBody>
      </p:sp>
      <p:sp>
        <p:nvSpPr>
          <p:cNvPr id="4" name="Content Placeholder 2">
            <a:extLst>
              <a:ext uri="{FF2B5EF4-FFF2-40B4-BE49-F238E27FC236}">
                <a16:creationId xmlns:a16="http://schemas.microsoft.com/office/drawing/2014/main" id="{EBDF3556-2EB3-6357-B7D8-BEF9376CE238}"/>
              </a:ext>
            </a:extLst>
          </p:cNvPr>
          <p:cNvSpPr txBox="1">
            <a:spLocks/>
          </p:cNvSpPr>
          <p:nvPr userDrawn="1"/>
        </p:nvSpPr>
        <p:spPr>
          <a:xfrm>
            <a:off x="270000" y="1080000"/>
            <a:ext cx="8584622" cy="3263504"/>
          </a:xfrm>
          <a:prstGeom prst="rect">
            <a:avLst/>
          </a:prstGeom>
        </p:spPr>
        <p:txBody>
          <a:bodyPr/>
          <a:lstStyle>
            <a:lvl1pPr algn="l" defTabSz="685800" eaLnBrk="1" hangingPunct="1" indent="-285750" latinLnBrk="0" marL="285750" rtl="0">
              <a:lnSpc>
                <a:spcPct val="90000"/>
              </a:lnSpc>
              <a:spcBef>
                <a:spcPts val="0"/>
              </a:spcBef>
              <a:spcAft>
                <a:spcPts val="900"/>
              </a:spcAft>
              <a:buFont charset="0" panose="020B0604020202020204" pitchFamily="34" typeface="Arial"/>
              <a:buChar char="•"/>
              <a:defRPr b="0" dirty="0" kern="1200" lang="en-US" sz="1575">
                <a:solidFill>
                  <a:schemeClr val="tx1"/>
                </a:solidFill>
                <a:latin typeface="+mn-lt"/>
                <a:ea typeface="+mn-ea"/>
                <a:cs typeface="+mn-cs"/>
              </a:defRPr>
            </a:lvl1pPr>
            <a:lvl2pPr algn="l" defTabSz="685800" eaLnBrk="1" hangingPunct="1" indent="-171450" latinLnBrk="0" marL="171450" rtl="0">
              <a:lnSpc>
                <a:spcPct val="90000"/>
              </a:lnSpc>
              <a:spcBef>
                <a:spcPts val="0"/>
              </a:spcBef>
              <a:spcAft>
                <a:spcPts val="450"/>
              </a:spcAft>
              <a:buFont charset="0" panose="020B0604020202020204" pitchFamily="34" typeface="Arial"/>
              <a:buChar char="•"/>
              <a:defRPr b="0" dirty="0" kern="1200" lang="en-US" sz="1200">
                <a:solidFill>
                  <a:schemeClr val="tx1"/>
                </a:solidFill>
                <a:latin typeface="+mn-lt"/>
                <a:ea typeface="+mn-ea"/>
                <a:cs typeface="+mn-cs"/>
              </a:defRPr>
            </a:lvl2pPr>
            <a:lvl3pPr algn="l" defTabSz="685800" eaLnBrk="1" hangingPunct="1" indent="0" latinLnBrk="0" marL="0" rtl="0">
              <a:lnSpc>
                <a:spcPct val="90000"/>
              </a:lnSpc>
              <a:spcBef>
                <a:spcPts val="0"/>
              </a:spcBef>
              <a:spcAft>
                <a:spcPts val="450"/>
              </a:spcAft>
              <a:buFont charset="0" panose="020B0604020202020204" pitchFamily="34" typeface="Arial"/>
              <a:buNone/>
              <a:defRPr dirty="0" kern="1200" lang="en-US" sz="1200">
                <a:solidFill>
                  <a:schemeClr val="tx1"/>
                </a:solidFill>
                <a:latin typeface="+mn-lt"/>
                <a:ea typeface="+mn-ea"/>
                <a:cs typeface="+mn-cs"/>
              </a:defRPr>
            </a:lvl3pPr>
            <a:lvl4pPr algn="l" defTabSz="685800" eaLnBrk="1" hangingPunct="1" indent="-171450" latinLnBrk="0" marL="0" rtl="0">
              <a:lnSpc>
                <a:spcPct val="90000"/>
              </a:lnSpc>
              <a:spcBef>
                <a:spcPts val="375"/>
              </a:spcBef>
              <a:buFont charset="0" panose="020B0604020202020204" pitchFamily="34" typeface="Arial"/>
              <a:buChar char="•"/>
              <a:defRPr dirty="0" kern="1200" lang="en-US" sz="1200">
                <a:solidFill>
                  <a:schemeClr val="tx1"/>
                </a:solidFill>
                <a:latin typeface="+mn-lt"/>
                <a:ea typeface="+mn-ea"/>
                <a:cs typeface="+mn-cs"/>
              </a:defRPr>
            </a:lvl4pPr>
            <a:lvl5pPr algn="l" defTabSz="685800" eaLnBrk="1" hangingPunct="1" indent="-171450" latinLnBrk="0" marL="345600"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a:lstStyle>
          <a:p>
            <a:r>
              <a:rPr dirty="0" lang="en-GB"/>
              <a:t>Click to edit Master text styles</a:t>
            </a:r>
          </a:p>
          <a:p>
            <a:pPr lvl="1"/>
            <a:r>
              <a:rPr dirty="0" lang="en-GB"/>
              <a:t>Second level</a:t>
            </a:r>
          </a:p>
          <a:p>
            <a:pPr lvl="4"/>
            <a:r>
              <a:rPr dirty="0" lang="en-GB"/>
              <a:t>Third level</a:t>
            </a:r>
          </a:p>
          <a:p>
            <a:pPr lvl="4"/>
            <a:r>
              <a:rPr dirty="0" lang="en-GB"/>
              <a:t>Fourth level</a:t>
            </a:r>
          </a:p>
          <a:p>
            <a:pPr lvl="4"/>
            <a:r>
              <a:rPr dirty="0" lang="en-GB"/>
              <a:t>Fifth level</a:t>
            </a:r>
          </a:p>
          <a:p>
            <a:pPr lvl="1"/>
            <a:endParaRPr dirty="0" lang="en-GB"/>
          </a:p>
        </p:txBody>
      </p:sp>
    </p:spTree>
    <p:extLst>
      <p:ext uri="{BB962C8B-B14F-4D97-AF65-F5344CB8AC3E}">
        <p14:creationId xmlns:p14="http://schemas.microsoft.com/office/powerpoint/2010/main" val="3581247676"/>
      </p:ext>
    </p:extLst>
  </p:cSld>
  <p:clrMap accent1="accent1" accent2="accent2" accent3="accent3" accent4="accent4" accent5="accent5" accent6="accent6" bg1="lt1" bg2="lt2" folHlink="folHlink" hlink="hlink" tx1="dk1" tx2="dk2"/>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p:txStyles>
    <p:titleStyle>
      <a:lvl1pPr algn="l" defTabSz="685800" eaLnBrk="1" hangingPunct="1" latinLnBrk="0" rtl="0">
        <a:lnSpc>
          <a:spcPct val="90000"/>
        </a:lnSpc>
        <a:spcBef>
          <a:spcPct val="0"/>
        </a:spcBef>
        <a:buNone/>
        <a:defRPr b="1" dirty="0" kern="1200" lang="en-GB" sz="24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b="1" dirty="0" kern="1200" lang="en-US" smtClean="0" sz="1575">
          <a:solidFill>
            <a:schemeClr val="tx1"/>
          </a:solidFill>
          <a:latin typeface="+mn-lt"/>
          <a:ea typeface="+mn-ea"/>
          <a:cs typeface="+mn-cs"/>
        </a:defRPr>
      </a:lvl1pPr>
      <a:lvl2pPr algn="l" defTabSz="685800" eaLnBrk="1" hangingPunct="1" indent="-171450" latinLnBrk="0" marL="514350" rtl="0">
        <a:lnSpc>
          <a:spcPct val="90000"/>
        </a:lnSpc>
        <a:spcBef>
          <a:spcPts val="375"/>
        </a:spcBef>
        <a:buFont charset="0" panose="020B0604020202020204" pitchFamily="34" typeface="Arial"/>
        <a:buChar char="•"/>
        <a:defRPr b="1" dirty="0" kern="1200" lang="en-US" smtClean="0" sz="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3pPr>
      <a:lvl4pPr algn="l" defTabSz="685800" eaLnBrk="1" hangingPunct="1" indent="-214313" latinLnBrk="0" marL="42863"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4pPr>
      <a:lvl5pPr algn="l" defTabSz="685800" eaLnBrk="1" hangingPunct="1" indent="-214313" latinLnBrk="0" marL="388463"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ingertips.phe.org.uk/static-reports/health-profile-for-england/definitions-regional.html#years-of-life-lost-yll" TargetMode="External" /><Relationship Id="rId3" Type="http://schemas.openxmlformats.org/officeDocument/2006/relationships/slide" Target="slide12.xml" /><Relationship Id="rId4" Type="http://schemas.openxmlformats.org/officeDocument/2006/relationships/hyperlink" Target="https://ars.els-cdn.com/content/image/1-s2.0-S0895435622001639-mmc1.pdf"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2.xml" /><Relationship Id="rId3" Type="http://schemas.openxmlformats.org/officeDocument/2006/relationships/hyperlink" Target="https://www.gov.uk/government/publications/ministry-of-justice-better-outcomes-through-linked-data-bold" TargetMode="External" /><Relationship Id="rId4" Type="http://schemas.openxmlformats.org/officeDocument/2006/relationships/slide" Target="slide1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ns.gov.uk/peoplepopulationandcommunity/birthsdeathsandmarriages/deaths/datasets/deathsrelatedtodrugpoisoningenglandandwalesreferencetable"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slide" Target="slide12.xml" /><Relationship Id="rId3" Type="http://schemas.openxmlformats.org/officeDocument/2006/relationships/slide" Target="slide1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hasCustomPrompt="1" type="ctrTitle"/>
          </p:nvPr>
        </p:nvSpPr>
        <p:spPr>
          <a:xfrm>
            <a:off x="697781" y="1912252"/>
            <a:ext cx="6858000" cy="445507"/>
          </a:xfrm>
        </p:spPr>
        <p:txBody>
          <a:bodyPr/>
          <a:lstStyle/>
          <a:p>
            <a:pPr lvl="0" indent="0" marL="0">
              <a:buNone/>
            </a:pPr>
            <a:r>
              <a:rPr/>
              <a:t>Deaths associated with substance use</a:t>
            </a:r>
          </a:p>
        </p:txBody>
      </p:sp>
      <p:sp>
        <p:nvSpPr>
          <p:cNvPr id="3" name="Subtitle 2">
            <a:extLst>
              <a:ext uri="{FF2B5EF4-FFF2-40B4-BE49-F238E27FC236}">
                <a16:creationId xmlns:a16="http://schemas.microsoft.com/office/drawing/2014/main" id="{786283A4-33DB-4552-9007-D12033D1E1CF}"/>
              </a:ext>
            </a:extLst>
          </p:cNvPr>
          <p:cNvSpPr>
            <a:spLocks noGrp="1"/>
          </p:cNvSpPr>
          <p:nvPr>
            <p:ph hasCustomPrompt="1" idx="1" type="subTitle"/>
          </p:nvPr>
        </p:nvSpPr>
        <p:spPr>
          <a:xfrm>
            <a:off x="697781" y="3117165"/>
            <a:ext cx="6858000" cy="300082"/>
          </a:xfrm>
          <a:prstGeom prst="rect">
            <a:avLst/>
          </a:prstGeom>
        </p:spPr>
        <p:txBody>
          <a:bodyPr/>
          <a:lstStyle/>
          <a:p>
            <a:pPr lvl="0" indent="0" marL="0">
              <a:buNone/>
            </a:pPr>
            <a:r>
              <a:rPr/>
              <a:t>Premature mortality and life-years lost due to drug and alcohol use</a:t>
            </a:r>
            <a:br/>
            <a:br/>
          </a:p>
        </p:txBody>
      </p:sp>
      <p:sp>
        <p:nvSpPr>
          <p:cNvPr id="6" name="Date Placeholder 3">
            <a:extLst>
              <a:ext uri="{FF2B5EF4-FFF2-40B4-BE49-F238E27FC236}">
                <a16:creationId xmlns:a16="http://schemas.microsoft.com/office/drawing/2014/main" id="{6427862F-E230-6147-674A-1265B5B95F02}"/>
              </a:ext>
            </a:extLst>
          </p:cNvPr>
          <p:cNvSpPr>
            <a:spLocks noGrp="1"/>
          </p:cNvSpPr>
          <p:nvPr>
            <p:ph idx="2" sz="half" type="dt"/>
          </p:nvPr>
        </p:nvSpPr>
        <p:spPr>
          <a:xfrm>
            <a:off x="697706" y="4194356"/>
            <a:ext cx="2133600" cy="273844"/>
          </a:xfrm>
          <a:prstGeom prst="rect">
            <a:avLst/>
          </a:prstGeom>
        </p:spPr>
        <p:txBody>
          <a:bodyPr/>
          <a:lstStyle/>
          <a:p>
            <a:pPr lvl="0" indent="0" marL="0">
              <a:buNone/>
            </a:pPr>
            <a:r>
              <a:rPr/>
              <a:t>Published 12/11/2024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2. Years of life lost due to substance use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Years of life lost (YLL) is a measure of the impact of premature mortality, helpfully defined by Public Health England </a:t>
            </a:r>
            <a:r>
              <a:rPr>
                <a:hlinkClick r:id="rId2"/>
              </a:rPr>
              <a:t>here</a:t>
            </a:r>
          </a:p>
          <a:p>
            <a:pPr lvl="0" indent="0" marL="0">
              <a:buNone/>
            </a:pPr>
            <a:r>
              <a:rPr/>
              <a:t>Chudasama et al. (2022) investigated five methods for estimating YLL</a:t>
            </a:r>
            <a:r>
              <a:rPr baseline="30000">
                <a:hlinkClick r:id="rId3" action="ppaction://hlinksldjump"/>
              </a:rPr>
              <a:t>3</a:t>
            </a:r>
            <a:r>
              <a:rPr/>
              <a:t>. The first two methods are feasible with the available data for YLL from drug use and alcohol specific deaths. Only the drug-related YLL could be segmented by geographical estimates of deprivation.</a:t>
            </a:r>
          </a:p>
          <a:p>
            <a:pPr lvl="0" indent="0" marL="0">
              <a:buNone/>
            </a:pPr>
            <a:r>
              <a:rPr/>
              <a:t>All five methods are detailed in the supplementary PDF </a:t>
            </a:r>
            <a:r>
              <a:rPr>
                <a:hlinkClick r:id="rId4"/>
              </a:rPr>
              <a:t>here</a:t>
            </a:r>
            <a:r>
              <a:rPr/>
              <a: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spcBef>
                <a:spcPts val="3000"/>
              </a:spcBef>
              <a:buNone/>
            </a:pPr>
            <a:r>
              <a:rPr b="1"/>
              <a:t>Mortality data</a:t>
            </a:r>
          </a:p>
          <a:p>
            <a:pPr lvl="0"/>
            <a:r>
              <a:rPr/>
              <a:t>Deaths related to drug misuse as defined by the ONS</a:t>
            </a:r>
            <a:r>
              <a:rPr baseline="30000">
                <a:hlinkClick r:id="rId2" action="ppaction://hlinksldjump"/>
              </a:rPr>
              <a:t>4</a:t>
            </a:r>
            <a:r>
              <a:rPr/>
              <a:t>.</a:t>
            </a:r>
          </a:p>
          <a:p>
            <a:pPr lvl="0"/>
            <a:r>
              <a:rPr/>
              <a:t>Additional drugs related to drugs misuse that the ONS had insufficient data to classify, but can be inferred from the data linkage of ONS data with NDTMS data by </a:t>
            </a:r>
            <a:r>
              <a:rPr>
                <a:hlinkClick r:id="rId3"/>
              </a:rPr>
              <a:t>Better Outcomes through Linked data (BOLD)</a:t>
            </a:r>
            <a:r>
              <a:rPr/>
              <a:t> </a:t>
            </a:r>
            <a:r>
              <a:rPr baseline="30000">
                <a:hlinkClick r:id="rId4" action="ppaction://hlinksldjump"/>
              </a:rPr>
              <a:t>5</a:t>
            </a:r>
            <a:r>
              <a:rPr/>
              <a:t>.</a:t>
            </a:r>
          </a:p>
          <a:p>
            <a:pPr lvl="0"/>
            <a:r>
              <a:rPr/>
              <a:t>Alcohol specific deaths</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Notes</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sz="1800"/>
              <a:t>1. The criteria for this classification are described in </a:t>
            </a:r>
            <a:r>
              <a:rPr sz="1800">
                <a:latin typeface="Courier"/>
              </a:rPr>
              <a:t>Box 2</a:t>
            </a:r>
            <a:r>
              <a:rPr sz="1800"/>
              <a:t> of the </a:t>
            </a:r>
            <a:r>
              <a:rPr sz="1800">
                <a:latin typeface="Courier"/>
              </a:rPr>
              <a:t>Definition</a:t>
            </a:r>
            <a:r>
              <a:rPr sz="1800"/>
              <a:t> tab of the latest relese of </a:t>
            </a:r>
            <a:r>
              <a:rPr sz="1800" i="1"/>
              <a:t>Deaths related to drug poisoning, England and Wales</a:t>
            </a:r>
            <a:r>
              <a:rPr sz="1800"/>
              <a:t> available </a:t>
            </a:r>
            <a:r>
              <a:rPr sz="1800">
                <a:hlinkClick r:id="rId2"/>
              </a:rPr>
              <a:t>here</a:t>
            </a:r>
            <a:r>
              <a:rPr sz="1800"/>
              <a:t>.</a:t>
            </a:r>
          </a:p>
          <a:p>
            <a:pPr lvl="0" indent="0" marL="0">
              <a:buNone/>
            </a:pPr>
            <a:r>
              <a:rPr sz="1800"/>
              <a:t>2. This is the first four rows of </a:t>
            </a:r>
            <a:r>
              <a:rPr sz="1800">
                <a:latin typeface="Courier"/>
              </a:rPr>
              <a:t>Table 11</a:t>
            </a:r>
            <a:r>
              <a:rPr sz="1800"/>
              <a:t> in the same release.</a:t>
            </a:r>
          </a:p>
          <a:p>
            <a:pPr lvl="0" indent="0" marL="0">
              <a:buNone/>
            </a:pPr>
            <a:r>
              <a:rPr sz="1800"/>
              <a:t>3. Chudasama, Y.V., Khunti, K., Gillies, C.L., Dhalwani, N.N., Davies, M.J., Yates, T., &amp; Zaccardi, F. (2022). Estimates of years of life lost depended on the method used: tutorial and comparative investigation. Journal of Clinical Epidemiology, 150, pp. 42-50. Available at: https://doi.org/10.1016/j.jclinepi.2022.06.012 [Accessed 6 Nov. 2024].</a:t>
            </a:r>
          </a:p>
          <a:p>
            <a:pPr lvl="0" indent="0" marL="0">
              <a:buNone/>
            </a:pPr>
            <a:r>
              <a:rPr sz="1800"/>
              <a:t>4. </a:t>
            </a:r>
            <a:r>
              <a:rPr sz="1800" i="1"/>
              <a:t>Not publicly available</a:t>
            </a:r>
          </a:p>
          <a:p>
            <a:pPr lvl="0" indent="0" marL="0">
              <a:buNone/>
            </a:pPr>
            <a:r>
              <a:rPr sz="1800"/>
              <a:t>5. </a:t>
            </a:r>
            <a:r>
              <a:rPr sz="1800" i="1"/>
              <a:t>Not publicly available</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Ask 1: What proportion of premature deaths, given a cutoff point e.g. 55, are due to drugs and alcohol.</a:t>
            </a:r>
          </a:p>
          <a:p>
            <a:pPr lvl="0"/>
            <a:r>
              <a:rPr/>
              <a:t>Ask 2: Years of life lost (YLL) as a measure of premature mortality</a:t>
            </a:r>
          </a:p>
          <a:p>
            <a:pPr lvl="0"/>
            <a:r>
              <a:rPr/>
              <a:t>Ask 3: Add IMD</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lvl="0" indent="0" marL="0">
              <a:buNone/>
            </a:pPr>
            <a:r>
              <a:rPr/>
              <a:t>1. Number of deaths associated with drug use</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hasCustomPrompt="1" idx="2" sz="half" type="body"/>
          </p:nvPr>
        </p:nvSpPr>
        <p:spPr/>
        <p:txBody>
          <a:bodyPr/>
          <a:lstStyle/>
          <a:p>
            <a:pPr lvl="0" indent="0" marL="0">
              <a:buNone/>
            </a:pPr>
            <a:r>
              <a:rPr/>
              <a:t>The ONS classifies death related to drug poisoning according ICD-10 codes. Certain ICD-10 codes classify a death as a “drug misuse death”</a:t>
            </a:r>
            <a:r>
              <a:rPr baseline="30000">
                <a:hlinkClick r:id="rId2" action="ppaction://hlinksldjump"/>
              </a:rPr>
              <a:t>1</a:t>
            </a:r>
            <a:r>
              <a:rPr/>
              <a:t>. Each of these requires a specific substance (e.g. heroin) or substance category (e.g. opioids) to be indicated either in the ICD-10 code or on the death certificate.</a:t>
            </a:r>
          </a:p>
          <a:p>
            <a:pPr lvl="0" indent="0" marL="0">
              <a:buNone/>
            </a:pPr>
            <a:r>
              <a:rPr/>
              <a:t>There are deaths each year where the ONS holds no information on the substance(s) involved </a:t>
            </a:r>
            <a:r>
              <a:rPr baseline="30000">
                <a:hlinkClick r:id="rId3" action="ppaction://hlinksldjump"/>
              </a:rPr>
              <a:t>2</a:t>
            </a:r>
          </a:p>
        </p:txBody>
      </p:sp>
      <p:graphicFrame>
        <p:nvGraphicFramePr>
          <p:cNvPr id="6" name="Content Placeholder 5"/>
          <p:cNvGraphicFramePr>
            <a:graphicFrameLocks noGrp="1"/>
          </p:cNvGraphicFramePr>
          <p:nvPr>
            <p:ph idx="1"/>
          </p:nvPr>
        </p:nvGraphicFramePr>
        <p:xfrm>
          <a:off x="3886200" y="736600"/>
          <a:ext cx="4622800" cy="3644900"/>
        </p:xfrm>
        <a:graphic>
          <a:graphicData uri="http://schemas.openxmlformats.org/drawingml/2006/table">
            <a:tbl>
              <a:tblPr firstRow="1" bandRow="1">
                <a:tableStyleId>{5C22544A-7EE6-4342-B048-85BDC9FD1C3A}</a:tableStyleId>
              </a:tblPr>
              <a:tblGrid>
                <a:gridCol w="1155700"/>
                <a:gridCol w="1155700"/>
                <a:gridCol w="1155700"/>
                <a:gridCol w="1155700"/>
              </a:tblGrid>
              <a:tr h="0">
                <a:tc>
                  <a:txBody>
                    <a:bodyPr/>
                    <a:lstStyle/>
                    <a:p>
                      <a:pPr lvl="0" indent="0" marL="0" algn="ctr">
                        <a:buNone/>
                      </a:pPr>
                      <a:r>
                        <a:rPr/>
                        <a:t>Year of death registration</a:t>
                      </a:r>
                    </a:p>
                  </a:txBody>
                  <a:tcPr/>
                </a:tc>
                <a:tc>
                  <a:txBody>
                    <a:bodyPr/>
                    <a:lstStyle/>
                    <a:p>
                      <a:pPr lvl="0" indent="0" marL="0" algn="ctr">
                        <a:buNone/>
                      </a:pPr>
                      <a:r>
                        <a:rPr/>
                        <a:t>All drug poisonings</a:t>
                      </a:r>
                    </a:p>
                  </a:txBody>
                  <a:tcPr/>
                </a:tc>
                <a:tc>
                  <a:txBody>
                    <a:bodyPr/>
                    <a:lstStyle/>
                    <a:p>
                      <a:pPr lvl="0" indent="0" marL="0" algn="ctr">
                        <a:buNone/>
                      </a:pPr>
                      <a:r>
                        <a:rPr/>
                        <a:t>Number of deaths without substance information</a:t>
                      </a:r>
                    </a:p>
                  </a:txBody>
                  <a:tcPr/>
                </a:tc>
                <a:tc>
                  <a:txBody>
                    <a:bodyPr/>
                    <a:lstStyle/>
                    <a:p>
                      <a:pPr lvl="0" indent="0" marL="0" algn="ctr">
                        <a:buNone/>
                      </a:pPr>
                      <a:r>
                        <a:rPr/>
                        <a:t>Percentage without substance information</a:t>
                      </a:r>
                    </a:p>
                  </a:txBody>
                  <a:tcPr/>
                </a:tc>
              </a:tr>
              <a:tr h="0">
                <a:tc>
                  <a:txBody>
                    <a:bodyPr/>
                    <a:lstStyle/>
                    <a:p>
                      <a:pPr lvl="0" indent="0" marL="0" algn="ctr">
                        <a:buNone/>
                      </a:pPr>
                      <a:r>
                        <a:rPr/>
                        <a:t>2023</a:t>
                      </a:r>
                    </a:p>
                  </a:txBody>
                </a:tc>
                <a:tc>
                  <a:txBody>
                    <a:bodyPr/>
                    <a:lstStyle/>
                    <a:p>
                      <a:pPr lvl="0" indent="0" marL="0" algn="ctr">
                        <a:buNone/>
                      </a:pPr>
                      <a:r>
                        <a:rPr/>
                        <a:t>5,448</a:t>
                      </a:r>
                    </a:p>
                  </a:txBody>
                </a:tc>
                <a:tc>
                  <a:txBody>
                    <a:bodyPr/>
                    <a:lstStyle/>
                    <a:p>
                      <a:pPr lvl="0" indent="0" marL="0" algn="ctr">
                        <a:buNone/>
                      </a:pPr>
                      <a:r>
                        <a:rPr/>
                        <a:t>1,245</a:t>
                      </a:r>
                    </a:p>
                  </a:txBody>
                </a:tc>
                <a:tc>
                  <a:txBody>
                    <a:bodyPr/>
                    <a:lstStyle/>
                    <a:p>
                      <a:pPr lvl="0" indent="0" marL="0" algn="ctr">
                        <a:buNone/>
                      </a:pPr>
                      <a:r>
                        <a:rPr/>
                        <a:t>22.9</a:t>
                      </a:r>
                    </a:p>
                  </a:txBody>
                </a:tc>
              </a:tr>
              <a:tr h="0">
                <a:tc>
                  <a:txBody>
                    <a:bodyPr/>
                    <a:lstStyle/>
                    <a:p>
                      <a:pPr lvl="0" indent="0" marL="0" algn="ctr">
                        <a:buNone/>
                      </a:pPr>
                      <a:r>
                        <a:rPr/>
                        <a:t>2022</a:t>
                      </a:r>
                    </a:p>
                  </a:txBody>
                </a:tc>
                <a:tc>
                  <a:txBody>
                    <a:bodyPr/>
                    <a:lstStyle/>
                    <a:p>
                      <a:pPr lvl="0" indent="0" marL="0" algn="ctr">
                        <a:buNone/>
                      </a:pPr>
                      <a:r>
                        <a:rPr/>
                        <a:t>4,907</a:t>
                      </a:r>
                    </a:p>
                  </a:txBody>
                </a:tc>
                <a:tc>
                  <a:txBody>
                    <a:bodyPr/>
                    <a:lstStyle/>
                    <a:p>
                      <a:pPr lvl="0" indent="0" marL="0" algn="ctr">
                        <a:buNone/>
                      </a:pPr>
                      <a:r>
                        <a:rPr/>
                        <a:t>1,239</a:t>
                      </a:r>
                    </a:p>
                  </a:txBody>
                </a:tc>
                <a:tc>
                  <a:txBody>
                    <a:bodyPr/>
                    <a:lstStyle/>
                    <a:p>
                      <a:pPr lvl="0" indent="0" marL="0" algn="ctr">
                        <a:buNone/>
                      </a:pPr>
                      <a:r>
                        <a:rPr/>
                        <a:t>25.2</a:t>
                      </a:r>
                    </a:p>
                  </a:txBody>
                </a:tc>
              </a:tr>
              <a:tr h="0">
                <a:tc>
                  <a:txBody>
                    <a:bodyPr/>
                    <a:lstStyle/>
                    <a:p>
                      <a:pPr lvl="0" indent="0" marL="0" algn="ctr">
                        <a:buNone/>
                      </a:pPr>
                      <a:r>
                        <a:rPr/>
                        <a:t>2021</a:t>
                      </a:r>
                    </a:p>
                  </a:txBody>
                </a:tc>
                <a:tc>
                  <a:txBody>
                    <a:bodyPr/>
                    <a:lstStyle/>
                    <a:p>
                      <a:pPr lvl="0" indent="0" marL="0" algn="ctr">
                        <a:buNone/>
                      </a:pPr>
                      <a:r>
                        <a:rPr/>
                        <a:t>4,859</a:t>
                      </a:r>
                    </a:p>
                  </a:txBody>
                </a:tc>
                <a:tc>
                  <a:txBody>
                    <a:bodyPr/>
                    <a:lstStyle/>
                    <a:p>
                      <a:pPr lvl="0" indent="0" marL="0" algn="ctr">
                        <a:buNone/>
                      </a:pPr>
                      <a:r>
                        <a:rPr/>
                        <a:t>1,219</a:t>
                      </a:r>
                    </a:p>
                  </a:txBody>
                </a:tc>
                <a:tc>
                  <a:txBody>
                    <a:bodyPr/>
                    <a:lstStyle/>
                    <a:p>
                      <a:pPr lvl="0" indent="0" marL="0" algn="ctr">
                        <a:buNone/>
                      </a:pPr>
                      <a:r>
                        <a:rPr/>
                        <a:t>25.1</a:t>
                      </a:r>
                    </a:p>
                  </a:txBody>
                </a:tc>
              </a:tr>
              <a:tr h="0">
                <a:tc>
                  <a:txBody>
                    <a:bodyPr/>
                    <a:lstStyle/>
                    <a:p>
                      <a:pPr lvl="0" indent="0" marL="0" algn="ctr">
                        <a:buNone/>
                      </a:pPr>
                      <a:r>
                        <a:rPr/>
                        <a:t>2020</a:t>
                      </a:r>
                    </a:p>
                  </a:txBody>
                </a:tc>
                <a:tc>
                  <a:txBody>
                    <a:bodyPr/>
                    <a:lstStyle/>
                    <a:p>
                      <a:pPr lvl="0" indent="0" marL="0" algn="ctr">
                        <a:buNone/>
                      </a:pPr>
                      <a:r>
                        <a:rPr/>
                        <a:t>4,561</a:t>
                      </a:r>
                    </a:p>
                  </a:txBody>
                </a:tc>
                <a:tc>
                  <a:txBody>
                    <a:bodyPr/>
                    <a:lstStyle/>
                    <a:p>
                      <a:pPr lvl="0" indent="0" marL="0" algn="ctr">
                        <a:buNone/>
                      </a:pPr>
                      <a:r>
                        <a:rPr/>
                        <a:t>1,050</a:t>
                      </a:r>
                    </a:p>
                  </a:txBody>
                </a:tc>
                <a:tc>
                  <a:txBody>
                    <a:bodyPr/>
                    <a:lstStyle/>
                    <a:p>
                      <a:pPr lvl="0" indent="0" marL="0" algn="ctr">
                        <a:buNone/>
                      </a:pPr>
                      <a:r>
                        <a:rPr/>
                        <a:t>23.0</a:t>
                      </a:r>
                    </a:p>
                  </a:txBody>
                </a:tc>
              </a:tr>
            </a:tbl>
          </a:graphicData>
        </a:graphic>
      </p:graphicFrame>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Some of these will be classified as related to drug misuse where an ICD-10 code indicates mental and behavioural disorders due to drug use (excluding alcohol and tobacco) without a specific substance (e.g. F19 “multiple drug use and use of other psychoactive substances”).</a:t>
            </a:r>
          </a:p>
          <a:p>
            <a:pPr lvl="0" indent="0" marL="0">
              <a:buNone/>
            </a:pPr>
            <a:r>
              <a:rPr/>
              <a:t>But others, broadly those coded as accidental/intentional self-poisonings or self-poisonings of unknown intent, will not be classfified as related to drug misuse unless a controlled drug under Misuse of Drugs Act 1971 was mentioned on the death record.</a:t>
            </a:r>
          </a:p>
          <a:p>
            <a:pPr lvl="0" indent="0" marL="0">
              <a:buNone/>
            </a:pPr>
            <a:r>
              <a:rPr/>
              <a:t>The data linkage between ONS mortality and NDTMS allows some of those deaths to be identified indirectly as related to drug misuse where the person that died had had contact with the drug treatment system within a year of their date of death.</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1-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2-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730808067" name=""/>
          <p:cNvGraphicFramePr>
            <a:graphicFrameLocks noGrp="true"/>
          </p:cNvGraphicFramePr>
          <p:nvPr/>
        </p:nvGraphicFramePr>
        <p:xfrm rot="0">
          <a:off x="914400" y="1828800"/>
          <a:ext cx="9144000" cy="5486400"/>
        </p:xfrm>
        <a:graphic>
          <a:graphicData uri="http://schemas.openxmlformats.org/drawingml/2006/table">
            <a:tbl>
              <a:tblPr/>
              <a:tblGrid>
                <a:gridCol w="1828800"/>
                <a:gridCol w="1828800"/>
                <a:gridCol w="1828800"/>
                <a:gridCol w="1828800"/>
              </a:tblGrid>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Cause of death</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in treatment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within a year of discharge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Died one or more years following discharge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COVID-19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Accidental injury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Intentional self-harm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digestive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Neoplasms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respiratory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945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Other causes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312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1,042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Diseases of the circulatory system</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370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4-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pt_output_files/figure-pptx/unnamed-chunk-5-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theme/theme1.xml><?xml version="1.0" encoding="utf-8"?>
<a:theme xmlns:a="http://schemas.openxmlformats.org/drawingml/2006/main" name="1_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Deaths associated with substance use</dc:title>
  <dc:creator/>
  <cp:keywords/>
  <dcterms:created xsi:type="dcterms:W3CDTF">2024-11-12T15:19:20Z</dcterms:created>
  <dcterms:modified xsi:type="dcterms:W3CDTF">2024-11-12T15:19:20Z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Published 12/11/2024</vt:lpwstr>
  </property>
  <property fmtid="{D5CDD505-2E9C-101B-9397-08002B2CF9AE}" pid="3" name="date-format">
    <vt:lpwstr>[Published ]DD/MM/YYYY</vt:lpwstr>
  </property>
  <property fmtid="{D5CDD505-2E9C-101B-9397-08002B2CF9AE}" pid="4" name="execute">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subtitle">
    <vt:lpwstr>Premature mortality and life-years lost due to drug and alcohol use</vt:lpwstr>
  </property>
  <property fmtid="{D5CDD505-2E9C-101B-9397-08002B2CF9AE}" pid="9" name="toc-title">
    <vt:lpwstr>Table of contents</vt:lpwstr>
  </property>
</Properties>
</file>