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1"/>
          <a:sy d="100" n="151"/>
        </p:scale>
        <p:origin x="474" y="14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27862F-E230-6147-674A-1265B5B9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7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eaVert"/>
          <a:lstStyle>
            <a:lvl1pPr>
              <a:defRPr b="0"/>
            </a:lvl1pPr>
            <a:lvl2pPr>
              <a:defRPr b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 b="0"/>
            </a:lvl1pPr>
            <a:lvl2pPr>
              <a:defRPr b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85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7D6D622-D4C9-4D81-8088-68670676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2463EA7-3DCD-46CC-BCD6-3E8540997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1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42220B4-8533-4BB1-80BA-E1339D715F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8077943-3D51-438C-8FB7-BEE503748A1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850A890B-1EF9-4A39-A8E9-98EC6C1E3FC6}"/>
              </a:ext>
            </a:extLst>
          </p:cNvPr>
          <p:cNvGrpSpPr/>
          <p:nvPr userDrawn="1"/>
        </p:nvGrpSpPr>
        <p:grpSpPr>
          <a:xfrm>
            <a:off x="0" y="4639622"/>
            <a:ext cx="9143997" cy="503878"/>
            <a:chOff x="0" y="6186162"/>
            <a:chExt cx="12191996" cy="671837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EE9C6A64-468C-4C85-A1FD-A80B259B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57" b="50000"/>
            <a:stretch>
              <a:fillRect/>
            </a:stretch>
          </p:blipFill>
          <p:spPr>
            <a:xfrm>
              <a:off x="0" y="6186162"/>
              <a:ext cx="12191996" cy="67183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DAD9B60E-63FB-4273-B7F3-D28AE809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53" y="6366784"/>
              <a:ext cx="4084323" cy="332658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9867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8"/>
            <a:ext cx="8254090" cy="4335236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B2742F34-E012-46D2-9333-8FE327E6C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0B94536-D4A8-40D0-B90D-AAC0226F64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1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57299A4-B185-4363-A346-5E011056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0" y="4775088"/>
            <a:ext cx="3063242" cy="2494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444927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5063CC6-7758-4AF4-88D1-2D485B8C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9pPr marL="2743200" indent="0"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7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556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 marL="514350" indent="-171450"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54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0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386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b="0"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054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b="0"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0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9092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slideLayouts/slideLayout19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424732"/>
          </a:xfrm>
          <a:prstGeom prst="rect">
            <a:avLst/>
          </a:prstGeom>
        </p:spPr>
        <p:txBody>
          <a:bodyPr anchor="t" anchorCtr="0" bIns="45720" lIns="91440" rIns="91440" rtlCol="0" tIns="45720" vert="horz">
            <a:sp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anchor="b" anchorCtr="0" bIns="36000" lIns="91440" rIns="91440" rtlCol="0" tIns="3600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dirty="0"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anchor="b" anchorCtr="0" bIns="36000" lIns="91440" rIns="91440" rtlCol="0" tIns="3600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dirty="0"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DF3556-2EB3-6357-B7D8-BEF9376CE238}"/>
              </a:ext>
            </a:extLst>
          </p:cNvPr>
          <p:cNvSpPr txBox="1">
            <a:spLocks/>
          </p:cNvSpPr>
          <p:nvPr userDrawn="1"/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algn="l" defTabSz="685800" eaLnBrk="1" hangingPunct="1" indent="-285750" latinLnBrk="0" marL="285750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charset="0" panose="020B0604020202020204" pitchFamily="34" typeface="Arial"/>
              <a:buChar char="•"/>
              <a:defRPr b="0" dirty="0" kern="1200" lang="en-US" sz="157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85800" eaLnBrk="1" hangingPunct="1" indent="-171450" latinLnBrk="0" marL="171450" rtl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charset="0" panose="020B0604020202020204" pitchFamily="34" typeface="Arial"/>
              <a:buChar char="•"/>
              <a:defRPr b="0"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85800" eaLnBrk="1" hangingPunct="1" indent="0" latinLnBrk="0" marL="0" rtl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charset="0" panose="020B0604020202020204" pitchFamily="34" typeface="Arial"/>
              <a:buNone/>
              <a:defRPr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85800" eaLnBrk="1" hangingPunct="1" indent="-171450" latinLnBrk="0" marL="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dirty="0" kern="1200" lang="en-US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685800" eaLnBrk="1" hangingPunct="1" indent="-171450" latinLnBrk="0" marL="34560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dirty="0" kern="1200" lang="en-GB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charset="0" panose="020B0604020202020204" pitchFamily="34" typeface="Arial"/>
              <a:buChar char="•"/>
              <a:defRPr kern="1200"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4"/>
            <a:r>
              <a:rPr dirty="0" lang="en-GB"/>
              <a:t>Third level</a:t>
            </a:r>
          </a:p>
          <a:p>
            <a:pPr lvl="4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</a:p>
          <a:p>
            <a:pPr lvl="1"/>
            <a:endParaRPr dirty="0" lang="en-GB"/>
          </a:p>
        </p:txBody>
      </p:sp>
    </p:spTree>
    <p:extLst>
      <p:ext uri="{BB962C8B-B14F-4D97-AF65-F5344CB8AC3E}">
        <p14:creationId xmlns:p14="http://schemas.microsoft.com/office/powerpoint/2010/main" val="358124767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b="1" dirty="0" kern="1200" lang="en-GB" sz="2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b="1" dirty="0" kern="1200" lang="en-US" smtClean="0" sz="1575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b="1"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214313" latinLnBrk="0" marL="42863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US" smtClean="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214313" latinLnBrk="0" marL="388463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dirty="0" kern="1200" lang="en-GB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ingertips.phe.org.uk/static-reports/health-profile-for-england/definitions-regional.html#years-of-life-lost-yll" TargetMode="External" /><Relationship Id="rId3" Type="http://schemas.openxmlformats.org/officeDocument/2006/relationships/slide" Target="slide5.xml" /><Relationship Id="rId4" Type="http://schemas.openxmlformats.org/officeDocument/2006/relationships/hyperlink" Target="https://ars.els-cdn.com/content/image/1-s2.0-S0895435622001639-mmc1.pdf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slide" Target="slide5.xml" /><Relationship Id="rId3" Type="http://schemas.openxmlformats.org/officeDocument/2006/relationships/image" Target="../media/image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5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jclinepi.2022.06.012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697781" y="1912252"/>
            <a:ext cx="6858000" cy="445507"/>
          </a:xfrm>
        </p:spPr>
        <p:txBody>
          <a:bodyPr/>
          <a:lstStyle/>
          <a:p>
            <a:pPr lvl="0" indent="0" marL="0">
              <a:buNone/>
            </a:pPr>
            <a:r>
              <a:rPr/>
              <a:t>Years of life lost associated with drug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OHID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27862F-E230-6147-674A-1265B5B95F02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Published 19/11/2024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Years of life lost (YLL) is a measure of the impact of premature mortality, helpfully defined by Public Health England </a:t>
            </a:r>
            <a:r>
              <a:rPr>
                <a:hlinkClick r:id="rId2"/>
              </a:rPr>
              <a:t>here</a:t>
            </a:r>
            <a:r>
              <a:rPr/>
              <a:t>.</a:t>
            </a:r>
          </a:p>
          <a:p>
            <a:pPr lvl="0"/>
            <a:r>
              <a:rPr/>
              <a:t>Chudasama et al. (2022) investigated five methods for estimating YLL.</a:t>
            </a:r>
            <a:r>
              <a:rPr baseline="30000">
                <a:hlinkClick r:id="rId3" action="ppaction://hlinksldjump"/>
              </a:rPr>
              <a:t>1</a:t>
            </a:r>
            <a:r>
              <a:rPr/>
              <a:t> The first two methods are feasible with the available data for YLL from drug use and alcohol-specific deaths. Only the drug-related YLL could be segmented by geographical estimates of deprivation.</a:t>
            </a:r>
          </a:p>
          <a:p>
            <a:pPr lvl="0"/>
            <a:r>
              <a:rPr/>
              <a:t>All five methods are detailed in the supplementary PDF </a:t>
            </a:r>
            <a:r>
              <a:rPr>
                <a:hlinkClick r:id="rId4"/>
              </a:rPr>
              <a:t>here</a:t>
            </a:r>
            <a:r>
              <a:rPr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49864E7-4D70-4211-A41C-CD2456D5D5C9}"/>
                  </a:ext>
                </a:extLst>
              </p:cNvPr>
              <p:cNvSpPr>
                <a:spLocks noGrp="1"/>
              </p:cNvSpPr>
              <p:nvPr>
                <p:ph hasCustomPrompt="1"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crude expected years of life lost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L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D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e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  <m:sup>
                              <m:r>
                                <m:t>s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is the number of deaths and </a:t>
                </a:r>
                <a14:m>
                  <m:oMath xmlns:m="http://schemas.openxmlformats.org/officeDocument/2006/math">
                    <m:sSubSup>
                      <m:e>
                        <m:r>
                          <m:t>e</m:t>
                        </m:r>
                      </m:e>
                      <m:sub>
                        <m:r>
                          <m:t>x</m:t>
                        </m:r>
                      </m:sub>
                      <m:sup>
                        <m:r>
                          <m:t>s</m:t>
                        </m:r>
                      </m:sup>
                    </m:sSubSup>
                  </m:oMath>
                </a14:m>
                <a:r>
                  <a:rPr/>
                  <a:t> is the standard age of death from the external life expectancy.</a:t>
                </a:r>
              </a:p>
              <a:p>
                <a:pPr lvl="0"/>
                <a:r>
                  <a:rPr/>
                  <a:t>Total YLL associated with drug use was 210,786.</a:t>
                </a:r>
              </a:p>
              <a:p>
                <a:pPr lvl="0"/>
                <a:r>
                  <a:rPr/>
                  <a:t>For comparison, Heald et al. (2024)</a:t>
                </a:r>
                <a:r>
                  <a:rPr baseline="30000">
                    <a:hlinkClick r:id="rId2" action="ppaction://hlinksldjump"/>
                  </a:rPr>
                  <a:t>2</a:t>
                </a:r>
                <a:r>
                  <a:rPr/>
                  <a:t> estimated the impact of obesity on YLL in England at 791,689 in 2019.</a:t>
                </a:r>
              </a:p>
              <a:p>
                <a:pPr lvl="0"/>
                <a:r>
                  <a:rPr/>
                  <a:t>Deaths at ages between 35 and 54 accounted for 60% of the YLL.</a:t>
                </a:r>
              </a:p>
            </p:txBody>
          </p:sp>
        </mc:Choice>
      </mc:AlternateContent>
      <p:pic>
        <p:nvPicPr>
          <p:cNvPr descr="fig:  plots/yll_plot_age_gro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52900" y="736600"/>
            <a:ext cx="40767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886200" y="3873500"/>
            <a:ext cx="462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Crude YLL by age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1 YLL method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FDBA4-4D5B-4377-BB63-5EFB26E87B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Adding discounting and age-weighting.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K</m:t>
                              </m:r>
                              <m:r>
                                <m:t>C</m:t>
                              </m:r>
                              <m:sSup>
                                <m:e>
                                  <m:r>
                                    <m:t>e</m:t>
                                  </m:r>
                                </m:e>
                                <m:sup>
                                  <m:r>
                                    <m:t>r</m:t>
                                  </m:r>
                                </m:sup>
                              </m:sSup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p>
                                    <m:e>
                                      <m:r>
                                        <m:t>n</m:t>
                                      </m:r>
                                    </m:e>
                                    <m:sup>
                                      <m:r>
                                        <m:t>a</m:t>
                                      </m:r>
                                    </m:sup>
                                  </m:sSup>
                                  <m:r>
                                    <m:t>x</m:t>
                                  </m:r>
                                </m:e>
                              </m:d>
                            </m:num>
                            <m:den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r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p>
                                <m:e>
                                  <m:r>
                                    <m:t>e</m:t>
                                  </m:r>
                                </m:e>
                                <m:sup>
                                  <m:r>
                                    <m:t>z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sepChr m:val=""/>
                                  <m:grow/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r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β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Sup>
                                        <m:e>
                                          <m: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m:t>x</m:t>
                                          </m:r>
                                        </m:sub>
                                        <m:sup>
                                          <m:r>
                                            <m:t>s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t>x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aseline="30000">
                    <a:hlinkClick r:id="rId2" action="ppaction://hlinksldjump"/>
                  </a:rPr>
                  <a:t>3</a:t>
                </a:r>
                <a:r>
                  <a:rPr/>
                  <a:t> The discount rate (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) is based on the concept that future mortality outcomes have less value than the present mortality outcomes. The discounting rate is a continuous and exponential function, therefore the higher the discount rate, the lower the impact is in the future. The usual time for the discounting rate is set at 3% per year. Age weighting is used because it enables the YLL equation to value differently at various ages, i.e. the value of years lived by a young adult could be noted to be worth more than that of a very young or an old individual. So, the parameters were estimated at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0.1658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0.04</m:t>
                    </m:r>
                  </m:oMath>
                </a14:m>
                <a:r>
                  <a:rPr/>
                  <a:t> to account for this, which was calibrated and chosen from the 1990 GBD study.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Chudasama, Y.V., Khunti, K., Gillies, C.L., Dhalwani, N.N., Davies, M.J., Yates, T., &amp; Zaccardi, F. (2022). Estimates of years of life lost depended on the method used: tutorial and comparative investigation. </a:t>
            </a:r>
            <a:r>
              <a:rPr sz="1800" i="1"/>
              <a:t>Journal of Clinical Epidemiology</a:t>
            </a:r>
            <a:r>
              <a:rPr sz="1800"/>
              <a:t>, 150, pp. 42–50. Available at: </a:t>
            </a:r>
            <a:r>
              <a:rPr sz="1800">
                <a:hlinkClick r:id="rId2"/>
              </a:rPr>
              <a:t>https://doi.org/10.1016/j.jclinepi.2022.06.012</a:t>
            </a:r>
            <a:r>
              <a:rPr sz="1800"/>
              <a:t> [Accessed 6 Nov. 2024].</a:t>
            </a:r>
          </a:p>
          <a:p>
            <a:pPr lvl="0" indent="0" marL="0">
              <a:buNone/>
            </a:pPr>
            <a:r>
              <a:rPr sz="1800"/>
              <a:t>2. Heald, A., Stedman, M., Fryer, A.A., Davies, M.B., Rutter, M.K., Gibson, J.M., &amp; Whyte, M. (2024). Counting the lifetime cost of obesity: Analysis based on national England data. </a:t>
            </a:r>
            <a:r>
              <a:rPr sz="1800" i="1"/>
              <a:t>Diabetes, Obesity and Metabolism</a:t>
            </a:r>
            <a:r>
              <a:rPr sz="1800"/>
              <a:t>, 26(4), pp. 1464–1478.</a:t>
            </a:r>
          </a:p>
          <a:p>
            <a:pPr lvl="0" indent="0" marL="0">
              <a:buNone/>
            </a:pPr>
            <a:r>
              <a:rPr sz="1800"/>
              <a:t>3. Aragón, T.J., Lichtensztajn, D.Y., Katcher, B.S., Reiter, R. and Katz, M.H., 2007. Calculating Expected Years of Life Lost to Rank the Leading Causes of Premature Death in San Francisco. </a:t>
            </a:r>
            <a:r>
              <a:rPr sz="1800" i="1"/>
              <a:t>San Francisco Department of Public Health</a:t>
            </a:r>
            <a:r>
              <a:rPr sz="180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</p:sld>
</file>

<file path=ppt/theme/theme1.xml><?xml version="1.0" encoding="utf-8"?>
<a:theme xmlns:a="http://schemas.openxmlformats.org/drawingml/2006/main" name="1_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Years of life lost associated with drug use</dc:title>
  <dc:creator>OHID</dc:creator>
  <cp:keywords/>
  <dcterms:created xsi:type="dcterms:W3CDTF">2024-11-19T13:13:09Z</dcterms:created>
  <dcterms:modified xsi:type="dcterms:W3CDTF">2024-11-19T13:13:09Z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Published 19/11/2024</vt:lpwstr>
  </property>
  <property fmtid="{D5CDD505-2E9C-101B-9397-08002B2CF9AE}" pid="4" name="date-format">
    <vt:lpwstr>[Published ]DD/MM/YYYY</vt:lpwstr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toc-title">
    <vt:lpwstr>Table of contents</vt:lpwstr>
  </property>
</Properties>
</file>