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>
      <p:cViewPr varScale="1">
        <p:scale>
          <a:sx n="146" d="100"/>
          <a:sy n="146" d="100"/>
        </p:scale>
        <p:origin x="6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6"/>
            <a:ext cx="824607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231372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92" y="433880"/>
            <a:ext cx="59674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592" y="1197405"/>
            <a:ext cx="5967443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8658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c.noaa.gov/gis/svrgi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63" y="3207978"/>
            <a:ext cx="8246070" cy="1527050"/>
          </a:xfrm>
        </p:spPr>
        <p:txBody>
          <a:bodyPr>
            <a:normAutofit/>
          </a:bodyPr>
          <a:lstStyle/>
          <a:p>
            <a:r>
              <a:rPr lang="en-US" dirty="0"/>
              <a:t>Tornadoes: Nature's Circle Pit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231372" cy="610820"/>
          </a:xfrm>
        </p:spPr>
        <p:txBody>
          <a:bodyPr/>
          <a:lstStyle/>
          <a:p>
            <a:r>
              <a:rPr lang="en-US" dirty="0"/>
              <a:t>April’2021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 </a:t>
            </a:r>
            <a:r>
              <a:rPr lang="en-US" dirty="0" err="1"/>
              <a:t>Pfisterer</a:t>
            </a:r>
            <a:endParaRPr lang="en-US" dirty="0"/>
          </a:p>
          <a:p>
            <a:r>
              <a:rPr lang="en-US" dirty="0"/>
              <a:t>Ajinkya </a:t>
            </a:r>
            <a:r>
              <a:rPr lang="en-US" dirty="0" err="1"/>
              <a:t>Bhonsle</a:t>
            </a:r>
            <a:r>
              <a:rPr lang="en-US" dirty="0"/>
              <a:t> (AJ)</a:t>
            </a:r>
          </a:p>
          <a:p>
            <a:r>
              <a:rPr lang="en-US" dirty="0"/>
              <a:t>Ryan Strong</a:t>
            </a:r>
          </a:p>
          <a:p>
            <a:r>
              <a:rPr lang="en-US" dirty="0"/>
              <a:t>Sandeep </a:t>
            </a:r>
            <a:r>
              <a:rPr lang="en-US" dirty="0" err="1"/>
              <a:t>Kolwalkar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73929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Interesting facts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1BFEFB-C059-A64D-93F7-C956BDCA271B}"/>
              </a:ext>
            </a:extLst>
          </p:cNvPr>
          <p:cNvSpPr/>
          <p:nvPr/>
        </p:nvSpPr>
        <p:spPr>
          <a:xfrm>
            <a:off x="178828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B2C05-08B0-654F-B76B-28A4619A3661}"/>
              </a:ext>
            </a:extLst>
          </p:cNvPr>
          <p:cNvSpPr/>
          <p:nvPr/>
        </p:nvSpPr>
        <p:spPr>
          <a:xfrm>
            <a:off x="3138810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2CB7D-6C9E-3346-91ED-9DE11437E20D}"/>
              </a:ext>
            </a:extLst>
          </p:cNvPr>
          <p:cNvSpPr/>
          <p:nvPr/>
        </p:nvSpPr>
        <p:spPr>
          <a:xfrm>
            <a:off x="6169395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B02D3-C353-9B4E-BECC-87B7DE6E7C96}"/>
              </a:ext>
            </a:extLst>
          </p:cNvPr>
          <p:cNvSpPr txBox="1"/>
          <p:nvPr/>
        </p:nvSpPr>
        <p:spPr>
          <a:xfrm>
            <a:off x="584855" y="2251144"/>
            <a:ext cx="198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+1000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9B538-D04D-4846-8FE5-A77CAC3DA165}"/>
              </a:ext>
            </a:extLst>
          </p:cNvPr>
          <p:cNvSpPr txBox="1"/>
          <p:nvPr/>
        </p:nvSpPr>
        <p:spPr>
          <a:xfrm>
            <a:off x="769484" y="3196865"/>
            <a:ext cx="19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tornadoes per year in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CC8A6-8AC7-974E-B368-C3474F095D02}"/>
              </a:ext>
            </a:extLst>
          </p:cNvPr>
          <p:cNvSpPr txBox="1"/>
          <p:nvPr/>
        </p:nvSpPr>
        <p:spPr>
          <a:xfrm>
            <a:off x="3488577" y="2273535"/>
            <a:ext cx="198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+1700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AB72-9F0A-3241-965E-9099D157214A}"/>
              </a:ext>
            </a:extLst>
          </p:cNvPr>
          <p:cNvSpPr txBox="1"/>
          <p:nvPr/>
        </p:nvSpPr>
        <p:spPr>
          <a:xfrm>
            <a:off x="3566701" y="3196865"/>
            <a:ext cx="19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casualties per year in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2A25B-610B-2B4C-A454-6914473E31BF}"/>
              </a:ext>
            </a:extLst>
          </p:cNvPr>
          <p:cNvSpPr txBox="1"/>
          <p:nvPr/>
        </p:nvSpPr>
        <p:spPr>
          <a:xfrm>
            <a:off x="6451262" y="2328327"/>
            <a:ext cx="241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$2B-$3B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F406-FF09-B147-9429-58C11711972A}"/>
              </a:ext>
            </a:extLst>
          </p:cNvPr>
          <p:cNvSpPr txBox="1"/>
          <p:nvPr/>
        </p:nvSpPr>
        <p:spPr>
          <a:xfrm>
            <a:off x="6551158" y="3159324"/>
            <a:ext cx="221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property loss per year in US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51DCB-20EC-4843-9F2D-9CF1EB2139E9}"/>
              </a:ext>
            </a:extLst>
          </p:cNvPr>
          <p:cNvSpPr/>
          <p:nvPr/>
        </p:nvSpPr>
        <p:spPr>
          <a:xfrm>
            <a:off x="71777" y="1542514"/>
            <a:ext cx="90004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Summary: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This dataset was extracted from </a:t>
            </a:r>
            <a:r>
              <a:rPr lang="en-US" sz="12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NOAA's National Weather Service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and consists of elements that define the impact of tornadoes across the US region. 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Type of Data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         Numerical variable: year, injuries, grade(mag),Lat, Lon, loss(property), width, length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         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Categorical variable: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StateName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Statement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The impact of tornadoes on the environment and human life is devastating and through our data we are showing how regions in the US are affected</a:t>
            </a: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Questions: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How many casualties have occurred  in US in the past few years?</a:t>
            </a:r>
          </a:p>
          <a:p>
            <a:pPr fontAlgn="base"/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 startAt="2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Which region in the US are affected by tornadoes?</a:t>
            </a:r>
          </a:p>
          <a:p>
            <a:pPr fontAlgn="base">
              <a:buFont typeface="+mj-lt"/>
              <a:buAutoNum type="arabicPeriod" startAt="2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 startAt="3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What are the different grades of the tornadoes?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2983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" y="2792661"/>
            <a:ext cx="2739540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preprocessing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Convert to </a:t>
            </a:r>
            <a:r>
              <a:rPr lang="en-US" sz="2000" dirty="0" err="1"/>
              <a:t>geojson</a:t>
            </a:r>
            <a:endParaRPr lang="en-US" sz="20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B6F715C-B2AF-204D-AFCF-82EBE37C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02815"/>
            <a:ext cx="2008163" cy="933767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47F5910B-D38D-414D-AC51-B618EF93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7" y="1511356"/>
            <a:ext cx="2363599" cy="93376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BC187BB-3208-914C-862A-4A17E44B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96" y="1511155"/>
            <a:ext cx="1094007" cy="950851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8EC720DA-2A62-264C-A23F-C4762B07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99" y="1996906"/>
            <a:ext cx="1094007" cy="453475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E738854B-EF2E-FB43-BC7A-96636104319E}"/>
              </a:ext>
            </a:extLst>
          </p:cNvPr>
          <p:cNvSpPr txBox="1">
            <a:spLocks/>
          </p:cNvSpPr>
          <p:nvPr/>
        </p:nvSpPr>
        <p:spPr>
          <a:xfrm>
            <a:off x="2821797" y="2792661"/>
            <a:ext cx="3500403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ETL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Data pipeline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718027B5-1EF0-0D47-83EA-837363DF4CDA}"/>
              </a:ext>
            </a:extLst>
          </p:cNvPr>
          <p:cNvSpPr txBox="1">
            <a:spLocks/>
          </p:cNvSpPr>
          <p:nvPr/>
        </p:nvSpPr>
        <p:spPr>
          <a:xfrm>
            <a:off x="5946345" y="2792661"/>
            <a:ext cx="3500403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Flask App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Visualization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Map displays</a:t>
            </a:r>
          </a:p>
          <a:p>
            <a:pPr algn="l"/>
            <a:endParaRPr lang="en-US" dirty="0"/>
          </a:p>
        </p:txBody>
      </p:sp>
      <p:pic>
        <p:nvPicPr>
          <p:cNvPr id="28" name="Picture 27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9675347-3087-F344-A1EA-E9B9F9A66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99" y="1503587"/>
            <a:ext cx="1094007" cy="453475"/>
          </a:xfrm>
          <a:prstGeom prst="rect">
            <a:avLst/>
          </a:prstGeom>
        </p:spPr>
      </p:pic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43AE27-5E95-8D47-9D38-9B1B1A953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02" y="1508366"/>
            <a:ext cx="985162" cy="9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0CDDD-55E7-C145-B973-7A7BAB1226B6}"/>
              </a:ext>
            </a:extLst>
          </p:cNvPr>
          <p:cNvSpPr txBox="1"/>
          <p:nvPr/>
        </p:nvSpPr>
        <p:spPr>
          <a:xfrm>
            <a:off x="2281425" y="2419045"/>
            <a:ext cx="412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2113635"/>
            <a:ext cx="7482545" cy="2276294"/>
          </a:xfrm>
        </p:spPr>
        <p:txBody>
          <a:bodyPr/>
          <a:lstStyle/>
          <a:p>
            <a:pPr algn="l"/>
            <a:r>
              <a:rPr lang="en-US" dirty="0"/>
              <a:t>Show a growing trend(5-10 </a:t>
            </a:r>
            <a:r>
              <a:rPr lang="en-US" dirty="0" err="1"/>
              <a:t>yr</a:t>
            </a:r>
            <a:r>
              <a:rPr lang="en-US" dirty="0"/>
              <a:t>) of tornadoes, casualties, property loss to understand patterns</a:t>
            </a:r>
          </a:p>
          <a:p>
            <a:pPr algn="l"/>
            <a:r>
              <a:rPr lang="en-US" dirty="0"/>
              <a:t>More filters(layers) to interactive map</a:t>
            </a:r>
          </a:p>
          <a:p>
            <a:pPr algn="l"/>
            <a:r>
              <a:rPr lang="en-US" dirty="0"/>
              <a:t>More Visualizations - Clustering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C018F-AE4A-A040-8872-0E6C42160D14}"/>
              </a:ext>
            </a:extLst>
          </p:cNvPr>
          <p:cNvSpPr txBox="1"/>
          <p:nvPr/>
        </p:nvSpPr>
        <p:spPr>
          <a:xfrm>
            <a:off x="2281425" y="2419045"/>
            <a:ext cx="412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75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2113635"/>
            <a:ext cx="5650085" cy="2276294"/>
          </a:xfrm>
        </p:spPr>
        <p:txBody>
          <a:bodyPr/>
          <a:lstStyle/>
          <a:p>
            <a:pPr algn="l"/>
            <a:r>
              <a:rPr lang="en-US" dirty="0"/>
              <a:t>Show a 10-15 year trend</a:t>
            </a:r>
          </a:p>
          <a:p>
            <a:pPr algn="l"/>
            <a:r>
              <a:rPr lang="en-US" dirty="0"/>
              <a:t>Map layers….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On-screen Show (16:9)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Tornadoes: Nature's Circle Pit</vt:lpstr>
      <vt:lpstr>Team Members</vt:lpstr>
      <vt:lpstr>Interesting facts</vt:lpstr>
      <vt:lpstr>Data Set</vt:lpstr>
      <vt:lpstr>Tools</vt:lpstr>
      <vt:lpstr>PowerPoint Presentation</vt:lpstr>
      <vt:lpstr>Next Steps</vt:lpstr>
      <vt:lpstr>PowerPoint Presentation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2021-04-23T22:37:00Z</dcterms:modified>
</cp:coreProperties>
</file>