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1"/>
  </p:notesMasterIdLst>
  <p:sldIdLst>
    <p:sldId id="256" r:id="rId2"/>
    <p:sldId id="259" r:id="rId3"/>
    <p:sldId id="257" r:id="rId4"/>
    <p:sldId id="261" r:id="rId5"/>
    <p:sldId id="258" r:id="rId6"/>
    <p:sldId id="260" r:id="rId7"/>
    <p:sldId id="262" r:id="rId8"/>
    <p:sldId id="264" r:id="rId9"/>
    <p:sldId id="263" r:id="rId1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1A00"/>
    <a:srgbClr val="C79E37"/>
    <a:srgbClr val="202E54"/>
    <a:srgbClr val="FF2549"/>
    <a:srgbClr val="1D3A00"/>
    <a:srgbClr val="007033"/>
    <a:srgbClr val="5EEC3C"/>
    <a:srgbClr val="990099"/>
    <a:srgbClr val="CC0099"/>
    <a:srgbClr val="FE92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27"/>
  </p:normalViewPr>
  <p:slideViewPr>
    <p:cSldViewPr>
      <p:cViewPr varScale="1">
        <p:scale>
          <a:sx n="146" d="100"/>
          <a:sy n="146" d="100"/>
        </p:scale>
        <p:origin x="640" y="6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4/23/21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8965" y="2724456"/>
            <a:ext cx="8246070" cy="1832460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5" y="4404210"/>
            <a:ext cx="8231372" cy="610820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586585"/>
            <a:ext cx="8246070" cy="763526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502815"/>
            <a:ext cx="8246070" cy="3359508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7592" y="433880"/>
            <a:ext cx="5967443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7592" y="1197405"/>
            <a:ext cx="5967443" cy="3511061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317" y="586585"/>
            <a:ext cx="8093365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808224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280621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808224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280621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4/23/21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4/23/21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4/23/21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pc.noaa.gov/gis/svrgis/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3663" y="3207978"/>
            <a:ext cx="8246070" cy="1527050"/>
          </a:xfrm>
        </p:spPr>
        <p:txBody>
          <a:bodyPr>
            <a:normAutofit/>
          </a:bodyPr>
          <a:lstStyle/>
          <a:p>
            <a:r>
              <a:rPr lang="en-US" dirty="0"/>
              <a:t>Tornadoes: Nature's Circle Pit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5" y="4404210"/>
            <a:ext cx="8231372" cy="610820"/>
          </a:xfrm>
        </p:spPr>
        <p:txBody>
          <a:bodyPr/>
          <a:lstStyle/>
          <a:p>
            <a:r>
              <a:rPr lang="en-US" dirty="0"/>
              <a:t>April’2021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Team Members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Brie </a:t>
            </a:r>
            <a:r>
              <a:rPr lang="en-US" dirty="0" err="1"/>
              <a:t>Pfisterer</a:t>
            </a:r>
            <a:endParaRPr lang="en-US" dirty="0"/>
          </a:p>
          <a:p>
            <a:r>
              <a:rPr lang="en-US" dirty="0"/>
              <a:t>Ajinkya </a:t>
            </a:r>
            <a:r>
              <a:rPr lang="en-US" dirty="0" err="1"/>
              <a:t>Bhonsle</a:t>
            </a:r>
            <a:r>
              <a:rPr lang="en-US" dirty="0"/>
              <a:t> (AJ)</a:t>
            </a:r>
          </a:p>
          <a:p>
            <a:r>
              <a:rPr lang="en-US" dirty="0"/>
              <a:t>Ryan Strong</a:t>
            </a:r>
          </a:p>
          <a:p>
            <a:r>
              <a:rPr lang="en-US" dirty="0"/>
              <a:t>Sandeep </a:t>
            </a:r>
            <a:r>
              <a:rPr lang="en-US" dirty="0" err="1"/>
              <a:t>Kolwalkar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6" y="739290"/>
            <a:ext cx="8246070" cy="763526"/>
          </a:xfrm>
        </p:spPr>
        <p:txBody>
          <a:bodyPr>
            <a:normAutofit/>
          </a:bodyPr>
          <a:lstStyle/>
          <a:p>
            <a:r>
              <a:rPr lang="en-US" dirty="0"/>
              <a:t>Interesting facts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21BFEFB-C059-A64D-93F7-C956BDCA271B}"/>
              </a:ext>
            </a:extLst>
          </p:cNvPr>
          <p:cNvSpPr/>
          <p:nvPr/>
        </p:nvSpPr>
        <p:spPr>
          <a:xfrm>
            <a:off x="178828" y="1808224"/>
            <a:ext cx="2797218" cy="229057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24B2C05-08B0-654F-B76B-28A4619A3661}"/>
              </a:ext>
            </a:extLst>
          </p:cNvPr>
          <p:cNvSpPr/>
          <p:nvPr/>
        </p:nvSpPr>
        <p:spPr>
          <a:xfrm>
            <a:off x="3138810" y="1808224"/>
            <a:ext cx="2797218" cy="229057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812CB7D-6C9E-3346-91ED-9DE11437E20D}"/>
              </a:ext>
            </a:extLst>
          </p:cNvPr>
          <p:cNvSpPr/>
          <p:nvPr/>
        </p:nvSpPr>
        <p:spPr>
          <a:xfrm>
            <a:off x="6169395" y="1808224"/>
            <a:ext cx="2797218" cy="229057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6B02D3-C353-9B4E-BECC-87B7DE6E7C96}"/>
              </a:ext>
            </a:extLst>
          </p:cNvPr>
          <p:cNvSpPr txBox="1"/>
          <p:nvPr/>
        </p:nvSpPr>
        <p:spPr>
          <a:xfrm>
            <a:off x="584855" y="2251144"/>
            <a:ext cx="19851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+1000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F9B538-D04D-4846-8FE5-A77CAC3DA165}"/>
              </a:ext>
            </a:extLst>
          </p:cNvPr>
          <p:cNvSpPr txBox="1"/>
          <p:nvPr/>
        </p:nvSpPr>
        <p:spPr>
          <a:xfrm>
            <a:off x="769484" y="3196865"/>
            <a:ext cx="19851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bg1"/>
                </a:solidFill>
              </a:rPr>
              <a:t>tornadoes per year in US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ACC8A6-8AC7-974E-B368-C3474F095D02}"/>
              </a:ext>
            </a:extLst>
          </p:cNvPr>
          <p:cNvSpPr txBox="1"/>
          <p:nvPr/>
        </p:nvSpPr>
        <p:spPr>
          <a:xfrm>
            <a:off x="3488577" y="2273535"/>
            <a:ext cx="19851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+1700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DDAB72-9F0A-3241-965E-9099D157214A}"/>
              </a:ext>
            </a:extLst>
          </p:cNvPr>
          <p:cNvSpPr txBox="1"/>
          <p:nvPr/>
        </p:nvSpPr>
        <p:spPr>
          <a:xfrm>
            <a:off x="3566701" y="3196865"/>
            <a:ext cx="19851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bg1"/>
                </a:solidFill>
              </a:rPr>
              <a:t>casualties per year in US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42A25B-610B-2B4C-A454-6914473E31BF}"/>
              </a:ext>
            </a:extLst>
          </p:cNvPr>
          <p:cNvSpPr txBox="1"/>
          <p:nvPr/>
        </p:nvSpPr>
        <p:spPr>
          <a:xfrm>
            <a:off x="6451262" y="2328327"/>
            <a:ext cx="24140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$2B-$3B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6DF406-FF09-B147-9429-58C11711972A}"/>
              </a:ext>
            </a:extLst>
          </p:cNvPr>
          <p:cNvSpPr txBox="1"/>
          <p:nvPr/>
        </p:nvSpPr>
        <p:spPr>
          <a:xfrm>
            <a:off x="6551158" y="3159324"/>
            <a:ext cx="22142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bg1"/>
                </a:solidFill>
              </a:rPr>
              <a:t>property loss per year in US</a:t>
            </a:r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Set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B51DCB-20EC-4843-9F2D-9CF1EB2139E9}"/>
              </a:ext>
            </a:extLst>
          </p:cNvPr>
          <p:cNvSpPr/>
          <p:nvPr/>
        </p:nvSpPr>
        <p:spPr>
          <a:xfrm>
            <a:off x="71777" y="1542514"/>
            <a:ext cx="900044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</a:rPr>
              <a:t>Summary: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This dataset was extracted from </a:t>
            </a:r>
            <a:r>
              <a:rPr lang="en-US" sz="1200" dirty="0">
                <a:latin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NOAA's National Weather Service</a:t>
            </a:r>
            <a:r>
              <a:rPr lang="en-US" sz="1200" dirty="0">
                <a:latin typeface="Arial" panose="020B0604020202020204" pitchFamily="34" charset="0"/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and consists of elements that define the impact of tornadoes across the US region. </a:t>
            </a:r>
            <a:endParaRPr lang="en-US" sz="1200" dirty="0">
              <a:solidFill>
                <a:schemeClr val="bg1"/>
              </a:solidFill>
            </a:endParaRPr>
          </a:p>
          <a:p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</a:rPr>
              <a:t>Type of Data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: </a:t>
            </a:r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</a:rPr>
              <a:t>          Numerical variable: year, injuries, grade(mag),Lat, Lon, loss(property), width, length</a:t>
            </a:r>
            <a:endParaRPr lang="en-US" sz="1200" dirty="0">
              <a:solidFill>
                <a:schemeClr val="bg1"/>
              </a:solidFill>
            </a:endParaRPr>
          </a:p>
          <a:p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          </a:t>
            </a:r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</a:rPr>
              <a:t>Categorical variable: </a:t>
            </a:r>
            <a:r>
              <a:rPr lang="en-US" sz="1200" b="1" dirty="0" err="1">
                <a:solidFill>
                  <a:schemeClr val="bg1"/>
                </a:solidFill>
                <a:latin typeface="Arial" panose="020B0604020202020204" pitchFamily="34" charset="0"/>
              </a:rPr>
              <a:t>StateName</a:t>
            </a:r>
            <a:endParaRPr lang="en-US" sz="1200" dirty="0">
              <a:solidFill>
                <a:schemeClr val="bg1"/>
              </a:solidFill>
            </a:endParaRPr>
          </a:p>
          <a:p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</a:rPr>
              <a:t>Statement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: The impact of tornadoes on the environment and human life is devastating and through our data we are showing how regions in the US are affected</a:t>
            </a:r>
          </a:p>
          <a:p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</a:rPr>
              <a:t>Questions: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</a:p>
          <a:p>
            <a:endParaRPr lang="en-US" sz="1200" dirty="0">
              <a:solidFill>
                <a:schemeClr val="bg1"/>
              </a:solidFill>
            </a:endParaRPr>
          </a:p>
          <a:p>
            <a:pPr fontAlgn="base">
              <a:buFont typeface="+mj-lt"/>
              <a:buAutoNum type="arabicPeriod"/>
            </a:pP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 How many casualties have occurred  in US in the past few years?</a:t>
            </a:r>
          </a:p>
          <a:p>
            <a:pPr fontAlgn="base"/>
            <a:endParaRPr lang="en-US" sz="12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fontAlgn="base">
              <a:buFont typeface="+mj-lt"/>
              <a:buAutoNum type="arabicPeriod" startAt="2"/>
            </a:pP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 Which region in the US are affected by tornadoes?</a:t>
            </a:r>
          </a:p>
          <a:p>
            <a:pPr fontAlgn="base">
              <a:buFont typeface="+mj-lt"/>
              <a:buAutoNum type="arabicPeriod" startAt="2"/>
            </a:pPr>
            <a:endParaRPr lang="en-US" sz="12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fontAlgn="base">
              <a:buFont typeface="+mj-lt"/>
              <a:buAutoNum type="arabicPeriod" startAt="3"/>
            </a:pP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 What are the different grades of the tornadoes?</a:t>
            </a:r>
            <a:br>
              <a:rPr lang="en-US" sz="1200" dirty="0">
                <a:solidFill>
                  <a:schemeClr val="bg1"/>
                </a:solidFill>
              </a:rPr>
            </a:br>
            <a:br>
              <a:rPr lang="en-US" sz="1200" dirty="0">
                <a:solidFill>
                  <a:schemeClr val="bg1"/>
                </a:solidFill>
              </a:rPr>
            </a:b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4044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54375" y="329830"/>
            <a:ext cx="8093365" cy="763525"/>
          </a:xfrm>
        </p:spPr>
        <p:txBody>
          <a:bodyPr>
            <a:normAutofit/>
          </a:bodyPr>
          <a:lstStyle/>
          <a:p>
            <a:r>
              <a:rPr lang="en-US" dirty="0"/>
              <a:t>Tools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1" y="2792661"/>
            <a:ext cx="2739540" cy="2276294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Data preprocessing</a:t>
            </a:r>
          </a:p>
          <a:p>
            <a:pPr algn="l"/>
            <a:endParaRPr lang="en-US" sz="2000" dirty="0"/>
          </a:p>
          <a:p>
            <a:pPr algn="l"/>
            <a:r>
              <a:rPr lang="en-US" sz="2000" dirty="0"/>
              <a:t>Convert to </a:t>
            </a:r>
            <a:r>
              <a:rPr lang="en-US" sz="2000" dirty="0" err="1"/>
              <a:t>geojson</a:t>
            </a:r>
            <a:endParaRPr lang="en-US" sz="2000" dirty="0"/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FB6F715C-B2AF-204D-AFCF-82EBE37C5D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55" y="1502815"/>
            <a:ext cx="2008163" cy="933767"/>
          </a:xfrm>
          <a:prstGeom prst="rect">
            <a:avLst/>
          </a:prstGeom>
        </p:spPr>
      </p:pic>
      <p:pic>
        <p:nvPicPr>
          <p:cNvPr id="20" name="Picture 19" descr="Logo&#10;&#10;Description automatically generated">
            <a:extLst>
              <a:ext uri="{FF2B5EF4-FFF2-40B4-BE49-F238E27FC236}">
                <a16:creationId xmlns:a16="http://schemas.microsoft.com/office/drawing/2014/main" id="{47F5910B-D38D-414D-AC51-B618EF93F9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797" y="1511356"/>
            <a:ext cx="2363599" cy="933767"/>
          </a:xfrm>
          <a:prstGeom prst="rect">
            <a:avLst/>
          </a:prstGeom>
        </p:spPr>
      </p:pic>
      <p:pic>
        <p:nvPicPr>
          <p:cNvPr id="22" name="Picture 21" descr="Icon&#10;&#10;Description automatically generated">
            <a:extLst>
              <a:ext uri="{FF2B5EF4-FFF2-40B4-BE49-F238E27FC236}">
                <a16:creationId xmlns:a16="http://schemas.microsoft.com/office/drawing/2014/main" id="{DBC187BB-3208-914C-862A-4A17E44B8D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5196" y="1511155"/>
            <a:ext cx="1094007" cy="950851"/>
          </a:xfrm>
          <a:prstGeom prst="rect">
            <a:avLst/>
          </a:prstGeom>
        </p:spPr>
      </p:pic>
      <p:pic>
        <p:nvPicPr>
          <p:cNvPr id="24" name="Picture 23" descr="Text&#10;&#10;Description automatically generated">
            <a:extLst>
              <a:ext uri="{FF2B5EF4-FFF2-40B4-BE49-F238E27FC236}">
                <a16:creationId xmlns:a16="http://schemas.microsoft.com/office/drawing/2014/main" id="{8EC720DA-2A62-264C-A23F-C4762B0798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1999" y="1996906"/>
            <a:ext cx="1094007" cy="453475"/>
          </a:xfrm>
          <a:prstGeom prst="rect">
            <a:avLst/>
          </a:prstGeom>
        </p:spPr>
      </p:pic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E738854B-EF2E-FB43-BC7A-96636104319E}"/>
              </a:ext>
            </a:extLst>
          </p:cNvPr>
          <p:cNvSpPr txBox="1">
            <a:spLocks/>
          </p:cNvSpPr>
          <p:nvPr/>
        </p:nvSpPr>
        <p:spPr>
          <a:xfrm>
            <a:off x="2821797" y="2792661"/>
            <a:ext cx="3500403" cy="22762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ctr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ctr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ctr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ctr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ctr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/>
              <a:t>ETL </a:t>
            </a:r>
          </a:p>
          <a:p>
            <a:pPr algn="l"/>
            <a:endParaRPr lang="en-US" sz="2000" dirty="0"/>
          </a:p>
          <a:p>
            <a:pPr algn="l"/>
            <a:r>
              <a:rPr lang="en-US" sz="2000" dirty="0"/>
              <a:t>Data pipeline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718027B5-1EF0-0D47-83EA-837363DF4CDA}"/>
              </a:ext>
            </a:extLst>
          </p:cNvPr>
          <p:cNvSpPr txBox="1">
            <a:spLocks/>
          </p:cNvSpPr>
          <p:nvPr/>
        </p:nvSpPr>
        <p:spPr>
          <a:xfrm>
            <a:off x="5946345" y="2792661"/>
            <a:ext cx="3500403" cy="22762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ctr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ctr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ctr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ctr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ctr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/>
              <a:t>Flask App</a:t>
            </a:r>
          </a:p>
          <a:p>
            <a:pPr algn="l"/>
            <a:endParaRPr lang="en-US" sz="2000" dirty="0"/>
          </a:p>
          <a:p>
            <a:pPr algn="l"/>
            <a:r>
              <a:rPr lang="en-US" sz="2000" dirty="0"/>
              <a:t>Visualization</a:t>
            </a:r>
          </a:p>
          <a:p>
            <a:pPr algn="l"/>
            <a:endParaRPr lang="en-US" sz="2000" dirty="0"/>
          </a:p>
          <a:p>
            <a:pPr algn="l"/>
            <a:r>
              <a:rPr lang="en-US" sz="2000" dirty="0"/>
              <a:t>Map displays</a:t>
            </a:r>
          </a:p>
          <a:p>
            <a:pPr algn="l"/>
            <a:endParaRPr lang="en-US" dirty="0"/>
          </a:p>
        </p:txBody>
      </p:sp>
      <p:pic>
        <p:nvPicPr>
          <p:cNvPr id="28" name="Picture 27" descr="A picture containing text, tableware, dishware, plate&#10;&#10;Description automatically generated">
            <a:extLst>
              <a:ext uri="{FF2B5EF4-FFF2-40B4-BE49-F238E27FC236}">
                <a16:creationId xmlns:a16="http://schemas.microsoft.com/office/drawing/2014/main" id="{49675347-3087-F344-A1EA-E9B9F9A66B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1999" y="1503587"/>
            <a:ext cx="1094007" cy="453475"/>
          </a:xfrm>
          <a:prstGeom prst="rect">
            <a:avLst/>
          </a:prstGeom>
        </p:spPr>
      </p:pic>
      <p:pic>
        <p:nvPicPr>
          <p:cNvPr id="30" name="Picture 29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143AE27-5E95-8D47-9D38-9B1B1A9538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8802" y="1508366"/>
            <a:ext cx="985162" cy="928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E40CDDD-55E7-C145-B973-7A7BAB1226B6}"/>
              </a:ext>
            </a:extLst>
          </p:cNvPr>
          <p:cNvSpPr txBox="1"/>
          <p:nvPr/>
        </p:nvSpPr>
        <p:spPr>
          <a:xfrm>
            <a:off x="2281425" y="2419045"/>
            <a:ext cx="41230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Next Steps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296260" y="2113635"/>
            <a:ext cx="7482545" cy="2276294"/>
          </a:xfrm>
        </p:spPr>
        <p:txBody>
          <a:bodyPr/>
          <a:lstStyle/>
          <a:p>
            <a:pPr algn="l"/>
            <a:r>
              <a:rPr lang="en-US" dirty="0"/>
              <a:t>Show a growing trend(5-10 </a:t>
            </a:r>
            <a:r>
              <a:rPr lang="en-US" dirty="0" err="1"/>
              <a:t>yr</a:t>
            </a:r>
            <a:r>
              <a:rPr lang="en-US" dirty="0"/>
              <a:t>) of tornadoes, casualties, property loss to understand patterns</a:t>
            </a:r>
          </a:p>
          <a:p>
            <a:pPr algn="l"/>
            <a:r>
              <a:rPr lang="en-US" dirty="0"/>
              <a:t>More filters(layers) to interactive map</a:t>
            </a:r>
          </a:p>
          <a:p>
            <a:pPr algn="l"/>
            <a:r>
              <a:rPr lang="en-US" dirty="0"/>
              <a:t>More Visualizations - Clustering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308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59C018F-AE4A-A040-8872-0E6C42160D14}"/>
              </a:ext>
            </a:extLst>
          </p:cNvPr>
          <p:cNvSpPr txBox="1"/>
          <p:nvPr/>
        </p:nvSpPr>
        <p:spPr>
          <a:xfrm>
            <a:off x="2281425" y="2419045"/>
            <a:ext cx="41230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</a:rPr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1075292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Learnings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296260" y="2113635"/>
            <a:ext cx="5650085" cy="2276294"/>
          </a:xfrm>
        </p:spPr>
        <p:txBody>
          <a:bodyPr/>
          <a:lstStyle/>
          <a:p>
            <a:pPr algn="l"/>
            <a:r>
              <a:rPr lang="en-US" dirty="0"/>
              <a:t>Show a 10-15 year trend</a:t>
            </a:r>
          </a:p>
          <a:p>
            <a:pPr algn="l"/>
            <a:r>
              <a:rPr lang="en-US" dirty="0"/>
              <a:t>Map layers….</a:t>
            </a:r>
          </a:p>
          <a:p>
            <a:pPr algn="l"/>
            <a:r>
              <a:rPr lang="en-US" dirty="0"/>
              <a:t> 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188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244</Words>
  <Application>Microsoft Macintosh PowerPoint</Application>
  <PresentationFormat>On-screen Show (16:9)</PresentationFormat>
  <Paragraphs>50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Tornadoes: Nature's Circle Pit</vt:lpstr>
      <vt:lpstr>Team Members</vt:lpstr>
      <vt:lpstr>Interesting facts</vt:lpstr>
      <vt:lpstr>Data Set</vt:lpstr>
      <vt:lpstr>Tools</vt:lpstr>
      <vt:lpstr>PowerPoint Presentation</vt:lpstr>
      <vt:lpstr>Next Steps</vt:lpstr>
      <vt:lpstr>PowerPoint Presentation</vt:lpstr>
      <vt:lpstr>Learnings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2021-04-23T17:51:15Z</dcterms:modified>
</cp:coreProperties>
</file>