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59" r:id="rId3"/>
    <p:sldId id="257" r:id="rId4"/>
    <p:sldId id="261" r:id="rId5"/>
    <p:sldId id="258" r:id="rId6"/>
    <p:sldId id="260" r:id="rId7"/>
    <p:sldId id="263" r:id="rId8"/>
    <p:sldId id="262" r:id="rId9"/>
    <p:sldId id="264"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A00"/>
    <a:srgbClr val="C79E37"/>
    <a:srgbClr val="202E54"/>
    <a:srgbClr val="FF2549"/>
    <a:srgbClr val="1D3A00"/>
    <a:srgbClr val="007033"/>
    <a:srgbClr val="5EEC3C"/>
    <a:srgbClr val="990099"/>
    <a:srgbClr val="CC0099"/>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65" d="100"/>
          <a:sy n="165" d="100"/>
        </p:scale>
        <p:origin x="664" y="-4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the surface winds come from the direction of the Gulf of Mexico, bringing in warm, moist air at the surface, and the winds aloft come from over the Rocky Mountains and are relatively dry.</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winds over the central part of the U.S are correct for making thunderstorms, they often bring together the right combination of the vertical temperature and moisture profile most likely to produce tornadoes.</a:t>
            </a:r>
          </a:p>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6"/>
            <a:ext cx="8246070" cy="183246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404210"/>
            <a:ext cx="8231372" cy="610820"/>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4/24/21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27592" y="433880"/>
            <a:ext cx="5967443"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27592" y="1197405"/>
            <a:ext cx="5967443"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4/24/21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586585"/>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4/24/21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pc.noaa.gov/gis/svrgis/"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663" y="3207978"/>
            <a:ext cx="8246070" cy="1527050"/>
          </a:xfrm>
        </p:spPr>
        <p:txBody>
          <a:bodyPr>
            <a:normAutofit/>
          </a:bodyPr>
          <a:lstStyle/>
          <a:p>
            <a:r>
              <a:rPr lang="en-US" dirty="0"/>
              <a:t>Tornadoes: Nature's Circle Pit</a:t>
            </a:r>
          </a:p>
        </p:txBody>
      </p:sp>
      <p:sp>
        <p:nvSpPr>
          <p:cNvPr id="3" name="Subtitle 2"/>
          <p:cNvSpPr>
            <a:spLocks noGrp="1"/>
          </p:cNvSpPr>
          <p:nvPr>
            <p:ph type="subTitle" idx="1"/>
          </p:nvPr>
        </p:nvSpPr>
        <p:spPr>
          <a:xfrm>
            <a:off x="448965" y="4404210"/>
            <a:ext cx="8231372" cy="610820"/>
          </a:xfrm>
        </p:spPr>
        <p:txBody>
          <a:bodyPr/>
          <a:lstStyle/>
          <a:p>
            <a:r>
              <a:rPr lang="en-US" dirty="0"/>
              <a:t>April’2021</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Team Members</a:t>
            </a:r>
          </a:p>
        </p:txBody>
      </p:sp>
      <p:sp>
        <p:nvSpPr>
          <p:cNvPr id="5" name="Content Placeholder 4"/>
          <p:cNvSpPr>
            <a:spLocks noGrp="1"/>
          </p:cNvSpPr>
          <p:nvPr>
            <p:ph idx="1"/>
          </p:nvPr>
        </p:nvSpPr>
        <p:spPr/>
        <p:txBody>
          <a:bodyPr/>
          <a:lstStyle/>
          <a:p>
            <a:r>
              <a:rPr lang="en-US" dirty="0"/>
              <a:t>Brie </a:t>
            </a:r>
            <a:r>
              <a:rPr lang="en-US" dirty="0" err="1"/>
              <a:t>Pfisterer</a:t>
            </a:r>
            <a:endParaRPr lang="en-US" dirty="0"/>
          </a:p>
          <a:p>
            <a:r>
              <a:rPr lang="en-US" dirty="0"/>
              <a:t>Ajinkya </a:t>
            </a:r>
            <a:r>
              <a:rPr lang="en-US" dirty="0" err="1"/>
              <a:t>Bhonsle</a:t>
            </a:r>
            <a:r>
              <a:rPr lang="en-US" dirty="0"/>
              <a:t> (AJ)</a:t>
            </a:r>
          </a:p>
          <a:p>
            <a:r>
              <a:rPr lang="en-US" dirty="0"/>
              <a:t>Ryan Strong</a:t>
            </a:r>
          </a:p>
          <a:p>
            <a:r>
              <a:rPr lang="en-US" dirty="0"/>
              <a:t>Sandeep </a:t>
            </a:r>
            <a:r>
              <a:rPr lang="en-US" dirty="0" err="1"/>
              <a:t>Kolwalkar</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739290"/>
            <a:ext cx="8246070" cy="763526"/>
          </a:xfrm>
        </p:spPr>
        <p:txBody>
          <a:bodyPr>
            <a:normAutofit/>
          </a:bodyPr>
          <a:lstStyle/>
          <a:p>
            <a:r>
              <a:rPr lang="en-US" dirty="0"/>
              <a:t>Interesting facts</a:t>
            </a:r>
          </a:p>
        </p:txBody>
      </p:sp>
      <p:sp>
        <p:nvSpPr>
          <p:cNvPr id="6" name="Oval 5">
            <a:extLst>
              <a:ext uri="{FF2B5EF4-FFF2-40B4-BE49-F238E27FC236}">
                <a16:creationId xmlns:a16="http://schemas.microsoft.com/office/drawing/2014/main" id="{D21BFEFB-C059-A64D-93F7-C956BDCA271B}"/>
              </a:ext>
            </a:extLst>
          </p:cNvPr>
          <p:cNvSpPr/>
          <p:nvPr/>
        </p:nvSpPr>
        <p:spPr>
          <a:xfrm>
            <a:off x="178828" y="1808224"/>
            <a:ext cx="2797218" cy="22905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24B2C05-08B0-654F-B76B-28A4619A3661}"/>
              </a:ext>
            </a:extLst>
          </p:cNvPr>
          <p:cNvSpPr/>
          <p:nvPr/>
        </p:nvSpPr>
        <p:spPr>
          <a:xfrm>
            <a:off x="3138810" y="1808224"/>
            <a:ext cx="2797218" cy="22905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812CB7D-6C9E-3346-91ED-9DE11437E20D}"/>
              </a:ext>
            </a:extLst>
          </p:cNvPr>
          <p:cNvSpPr/>
          <p:nvPr/>
        </p:nvSpPr>
        <p:spPr>
          <a:xfrm>
            <a:off x="6169395" y="1808224"/>
            <a:ext cx="2797218" cy="22905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66B02D3-C353-9B4E-BECC-87B7DE6E7C96}"/>
              </a:ext>
            </a:extLst>
          </p:cNvPr>
          <p:cNvSpPr txBox="1"/>
          <p:nvPr/>
        </p:nvSpPr>
        <p:spPr>
          <a:xfrm>
            <a:off x="584855" y="2251144"/>
            <a:ext cx="1985164" cy="923330"/>
          </a:xfrm>
          <a:prstGeom prst="rect">
            <a:avLst/>
          </a:prstGeom>
          <a:noFill/>
        </p:spPr>
        <p:txBody>
          <a:bodyPr wrap="square" rtlCol="0">
            <a:spAutoFit/>
          </a:bodyPr>
          <a:lstStyle/>
          <a:p>
            <a:pPr algn="ctr"/>
            <a:r>
              <a:rPr lang="en-US" sz="5400" dirty="0">
                <a:solidFill>
                  <a:schemeClr val="bg1"/>
                </a:solidFill>
              </a:rPr>
              <a:t>+1000</a:t>
            </a:r>
          </a:p>
        </p:txBody>
      </p:sp>
      <p:sp>
        <p:nvSpPr>
          <p:cNvPr id="10" name="TextBox 9">
            <a:extLst>
              <a:ext uri="{FF2B5EF4-FFF2-40B4-BE49-F238E27FC236}">
                <a16:creationId xmlns:a16="http://schemas.microsoft.com/office/drawing/2014/main" id="{35F9B538-D04D-4846-8FE5-A77CAC3DA165}"/>
              </a:ext>
            </a:extLst>
          </p:cNvPr>
          <p:cNvSpPr txBox="1"/>
          <p:nvPr/>
        </p:nvSpPr>
        <p:spPr>
          <a:xfrm>
            <a:off x="769484" y="3196865"/>
            <a:ext cx="1985163" cy="307777"/>
          </a:xfrm>
          <a:prstGeom prst="rect">
            <a:avLst/>
          </a:prstGeom>
          <a:noFill/>
        </p:spPr>
        <p:txBody>
          <a:bodyPr wrap="square" rtlCol="0">
            <a:spAutoFit/>
          </a:bodyPr>
          <a:lstStyle/>
          <a:p>
            <a:r>
              <a:rPr lang="en-US" sz="1400" i="1" dirty="0">
                <a:solidFill>
                  <a:schemeClr val="bg1"/>
                </a:solidFill>
              </a:rPr>
              <a:t>tornadoes per year in US</a:t>
            </a:r>
          </a:p>
        </p:txBody>
      </p:sp>
      <p:sp>
        <p:nvSpPr>
          <p:cNvPr id="11" name="TextBox 10">
            <a:extLst>
              <a:ext uri="{FF2B5EF4-FFF2-40B4-BE49-F238E27FC236}">
                <a16:creationId xmlns:a16="http://schemas.microsoft.com/office/drawing/2014/main" id="{F4ACC8A6-8AC7-974E-B368-C3474F095D02}"/>
              </a:ext>
            </a:extLst>
          </p:cNvPr>
          <p:cNvSpPr txBox="1"/>
          <p:nvPr/>
        </p:nvSpPr>
        <p:spPr>
          <a:xfrm>
            <a:off x="3488577" y="2273535"/>
            <a:ext cx="1985164" cy="923330"/>
          </a:xfrm>
          <a:prstGeom prst="rect">
            <a:avLst/>
          </a:prstGeom>
          <a:noFill/>
        </p:spPr>
        <p:txBody>
          <a:bodyPr wrap="square" rtlCol="0">
            <a:spAutoFit/>
          </a:bodyPr>
          <a:lstStyle/>
          <a:p>
            <a:pPr algn="ctr"/>
            <a:r>
              <a:rPr lang="en-US" sz="5400" dirty="0">
                <a:solidFill>
                  <a:schemeClr val="bg1"/>
                </a:solidFill>
              </a:rPr>
              <a:t>+1700</a:t>
            </a:r>
          </a:p>
        </p:txBody>
      </p:sp>
      <p:sp>
        <p:nvSpPr>
          <p:cNvPr id="12" name="TextBox 11">
            <a:extLst>
              <a:ext uri="{FF2B5EF4-FFF2-40B4-BE49-F238E27FC236}">
                <a16:creationId xmlns:a16="http://schemas.microsoft.com/office/drawing/2014/main" id="{EBDDAB72-9F0A-3241-965E-9099D157214A}"/>
              </a:ext>
            </a:extLst>
          </p:cNvPr>
          <p:cNvSpPr txBox="1"/>
          <p:nvPr/>
        </p:nvSpPr>
        <p:spPr>
          <a:xfrm>
            <a:off x="3566701" y="3196865"/>
            <a:ext cx="1985164" cy="307777"/>
          </a:xfrm>
          <a:prstGeom prst="rect">
            <a:avLst/>
          </a:prstGeom>
          <a:noFill/>
        </p:spPr>
        <p:txBody>
          <a:bodyPr wrap="square" rtlCol="0">
            <a:spAutoFit/>
          </a:bodyPr>
          <a:lstStyle/>
          <a:p>
            <a:r>
              <a:rPr lang="en-US" sz="1400" i="1" dirty="0">
                <a:solidFill>
                  <a:schemeClr val="bg1"/>
                </a:solidFill>
              </a:rPr>
              <a:t>casualties per year in US</a:t>
            </a:r>
          </a:p>
        </p:txBody>
      </p:sp>
      <p:sp>
        <p:nvSpPr>
          <p:cNvPr id="14" name="TextBox 13">
            <a:extLst>
              <a:ext uri="{FF2B5EF4-FFF2-40B4-BE49-F238E27FC236}">
                <a16:creationId xmlns:a16="http://schemas.microsoft.com/office/drawing/2014/main" id="{BC42A25B-610B-2B4C-A454-6914473E31BF}"/>
              </a:ext>
            </a:extLst>
          </p:cNvPr>
          <p:cNvSpPr txBox="1"/>
          <p:nvPr/>
        </p:nvSpPr>
        <p:spPr>
          <a:xfrm>
            <a:off x="6451262" y="2328327"/>
            <a:ext cx="2414014" cy="830997"/>
          </a:xfrm>
          <a:prstGeom prst="rect">
            <a:avLst/>
          </a:prstGeom>
          <a:noFill/>
        </p:spPr>
        <p:txBody>
          <a:bodyPr wrap="square" rtlCol="0">
            <a:spAutoFit/>
          </a:bodyPr>
          <a:lstStyle/>
          <a:p>
            <a:pPr algn="ctr"/>
            <a:r>
              <a:rPr lang="en-US" sz="4800" dirty="0">
                <a:solidFill>
                  <a:schemeClr val="bg1"/>
                </a:solidFill>
              </a:rPr>
              <a:t>$2B-$3B</a:t>
            </a:r>
          </a:p>
        </p:txBody>
      </p:sp>
      <p:sp>
        <p:nvSpPr>
          <p:cNvPr id="15" name="TextBox 14">
            <a:extLst>
              <a:ext uri="{FF2B5EF4-FFF2-40B4-BE49-F238E27FC236}">
                <a16:creationId xmlns:a16="http://schemas.microsoft.com/office/drawing/2014/main" id="{BD6DF406-FF09-B147-9429-58C11711972A}"/>
              </a:ext>
            </a:extLst>
          </p:cNvPr>
          <p:cNvSpPr txBox="1"/>
          <p:nvPr/>
        </p:nvSpPr>
        <p:spPr>
          <a:xfrm>
            <a:off x="6551158" y="3159324"/>
            <a:ext cx="2214222" cy="307777"/>
          </a:xfrm>
          <a:prstGeom prst="rect">
            <a:avLst/>
          </a:prstGeom>
          <a:noFill/>
        </p:spPr>
        <p:txBody>
          <a:bodyPr wrap="square" rtlCol="0">
            <a:spAutoFit/>
          </a:bodyPr>
          <a:lstStyle/>
          <a:p>
            <a:r>
              <a:rPr lang="en-US" sz="1400" i="1" dirty="0">
                <a:solidFill>
                  <a:schemeClr val="bg1"/>
                </a:solidFill>
              </a:rPr>
              <a:t>property loss per year in US</a:t>
            </a:r>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Set</a:t>
            </a:r>
          </a:p>
        </p:txBody>
      </p:sp>
      <p:sp>
        <p:nvSpPr>
          <p:cNvPr id="7" name="Rectangle 6">
            <a:extLst>
              <a:ext uri="{FF2B5EF4-FFF2-40B4-BE49-F238E27FC236}">
                <a16:creationId xmlns:a16="http://schemas.microsoft.com/office/drawing/2014/main" id="{4BB51DCB-20EC-4843-9F2D-9CF1EB2139E9}"/>
              </a:ext>
            </a:extLst>
          </p:cNvPr>
          <p:cNvSpPr/>
          <p:nvPr/>
        </p:nvSpPr>
        <p:spPr>
          <a:xfrm>
            <a:off x="0" y="1502815"/>
            <a:ext cx="9000445" cy="3970318"/>
          </a:xfrm>
          <a:prstGeom prst="rect">
            <a:avLst/>
          </a:prstGeom>
        </p:spPr>
        <p:txBody>
          <a:bodyPr wrap="square">
            <a:spAutoFit/>
          </a:bodyPr>
          <a:lstStyle/>
          <a:p>
            <a:r>
              <a:rPr lang="en-US" sz="1200" b="1" dirty="0">
                <a:solidFill>
                  <a:schemeClr val="bg1"/>
                </a:solidFill>
                <a:latin typeface="Arial" panose="020B0604020202020204" pitchFamily="34" charset="0"/>
              </a:rPr>
              <a:t>Summary: </a:t>
            </a:r>
            <a:r>
              <a:rPr lang="en-US" sz="1200" dirty="0">
                <a:solidFill>
                  <a:schemeClr val="bg1"/>
                </a:solidFill>
                <a:latin typeface="Arial" panose="020B0604020202020204" pitchFamily="34" charset="0"/>
              </a:rPr>
              <a:t>This dataset was extracted from </a:t>
            </a:r>
            <a:r>
              <a:rPr lang="en-US" sz="1200" dirty="0">
                <a:latin typeface="Arial" panose="020B0604020202020204" pitchFamily="34" charset="0"/>
                <a:hlinkClick r:id="rId2">
                  <a:extLst>
                    <a:ext uri="{A12FA001-AC4F-418D-AE19-62706E023703}">
                      <ahyp:hlinkClr xmlns:ahyp="http://schemas.microsoft.com/office/drawing/2018/hyperlinkcolor" val="tx"/>
                    </a:ext>
                  </a:extLst>
                </a:hlinkClick>
              </a:rPr>
              <a:t>NOAA's National Weather Service</a:t>
            </a:r>
            <a:r>
              <a:rPr lang="en-US" sz="1200" dirty="0">
                <a:latin typeface="Arial" panose="020B0604020202020204" pitchFamily="34" charset="0"/>
              </a:rPr>
              <a:t> </a:t>
            </a:r>
            <a:r>
              <a:rPr lang="en-US" sz="1200" dirty="0">
                <a:solidFill>
                  <a:schemeClr val="bg1"/>
                </a:solidFill>
                <a:latin typeface="Arial" panose="020B0604020202020204" pitchFamily="34" charset="0"/>
              </a:rPr>
              <a:t>and consists of elements that define the impact of tornadoes across the US region. </a:t>
            </a:r>
            <a:endParaRPr lang="en-US" sz="1200" dirty="0">
              <a:solidFill>
                <a:schemeClr val="bg1"/>
              </a:solidFill>
            </a:endParaRPr>
          </a:p>
          <a:p>
            <a:br>
              <a:rPr lang="en-US" sz="1200" dirty="0">
                <a:solidFill>
                  <a:schemeClr val="bg1"/>
                </a:solidFill>
              </a:rPr>
            </a:br>
            <a:r>
              <a:rPr lang="en-US" sz="1200" b="1" dirty="0">
                <a:solidFill>
                  <a:schemeClr val="bg1"/>
                </a:solidFill>
                <a:latin typeface="Arial" panose="020B0604020202020204" pitchFamily="34" charset="0"/>
              </a:rPr>
              <a:t>Type of Data</a:t>
            </a:r>
            <a:r>
              <a:rPr lang="en-US" sz="1200" dirty="0">
                <a:solidFill>
                  <a:schemeClr val="bg1"/>
                </a:solidFill>
                <a:latin typeface="Arial" panose="020B0604020202020204" pitchFamily="34" charset="0"/>
              </a:rPr>
              <a:t>: </a:t>
            </a:r>
            <a:endParaRPr lang="en-US" sz="1200" dirty="0">
              <a:solidFill>
                <a:schemeClr val="bg1"/>
              </a:solidFill>
            </a:endParaRPr>
          </a:p>
          <a:p>
            <a:r>
              <a:rPr lang="en-US" sz="1200" b="1" dirty="0">
                <a:solidFill>
                  <a:schemeClr val="bg1"/>
                </a:solidFill>
                <a:latin typeface="Arial" panose="020B0604020202020204" pitchFamily="34" charset="0"/>
              </a:rPr>
              <a:t>          Numerical variable: year, injuries, grade(mag),Lat, Lon, loss(property), width, length</a:t>
            </a:r>
            <a:br>
              <a:rPr lang="en-US" sz="1200" dirty="0">
                <a:solidFill>
                  <a:schemeClr val="bg1"/>
                </a:solidFill>
              </a:rPr>
            </a:br>
            <a:r>
              <a:rPr lang="en-US" sz="1200" dirty="0">
                <a:solidFill>
                  <a:schemeClr val="bg1"/>
                </a:solidFill>
                <a:latin typeface="Arial" panose="020B0604020202020204" pitchFamily="34" charset="0"/>
              </a:rPr>
              <a:t>          </a:t>
            </a:r>
            <a:r>
              <a:rPr lang="en-US" sz="1200" b="1" dirty="0">
                <a:solidFill>
                  <a:schemeClr val="bg1"/>
                </a:solidFill>
                <a:latin typeface="Arial" panose="020B0604020202020204" pitchFamily="34" charset="0"/>
              </a:rPr>
              <a:t>Categorical variable: </a:t>
            </a:r>
            <a:r>
              <a:rPr lang="en-US" sz="1200" b="1" dirty="0" err="1">
                <a:solidFill>
                  <a:schemeClr val="bg1"/>
                </a:solidFill>
                <a:latin typeface="Arial" panose="020B0604020202020204" pitchFamily="34" charset="0"/>
              </a:rPr>
              <a:t>StateName</a:t>
            </a:r>
            <a:endParaRPr lang="en-US" sz="1200" dirty="0">
              <a:solidFill>
                <a:schemeClr val="bg1"/>
              </a:solidFill>
            </a:endParaRPr>
          </a:p>
          <a:p>
            <a:br>
              <a:rPr lang="en-US" sz="1200" dirty="0">
                <a:solidFill>
                  <a:schemeClr val="bg1"/>
                </a:solidFill>
              </a:rPr>
            </a:br>
            <a:r>
              <a:rPr lang="en-US" sz="1200" b="1" dirty="0">
                <a:solidFill>
                  <a:schemeClr val="bg1"/>
                </a:solidFill>
                <a:latin typeface="Arial" panose="020B0604020202020204" pitchFamily="34" charset="0"/>
              </a:rPr>
              <a:t>Statement</a:t>
            </a:r>
            <a:r>
              <a:rPr lang="en-US" sz="1200" dirty="0">
                <a:solidFill>
                  <a:schemeClr val="bg1"/>
                </a:solidFill>
                <a:latin typeface="Arial" panose="020B0604020202020204" pitchFamily="34" charset="0"/>
              </a:rPr>
              <a:t>: The impact of tornadoes on the environment and human life is devastating and through our data we are showing how regions in the US are affected</a:t>
            </a:r>
          </a:p>
          <a:p>
            <a:br>
              <a:rPr lang="en-US" sz="1200" dirty="0">
                <a:solidFill>
                  <a:schemeClr val="bg1"/>
                </a:solidFill>
              </a:rPr>
            </a:br>
            <a:r>
              <a:rPr lang="en-US" sz="1200" b="1" dirty="0">
                <a:solidFill>
                  <a:schemeClr val="bg1"/>
                </a:solidFill>
                <a:latin typeface="Arial" panose="020B0604020202020204" pitchFamily="34" charset="0"/>
              </a:rPr>
              <a:t>Questions:</a:t>
            </a:r>
            <a:r>
              <a:rPr lang="en-US" sz="1200" dirty="0">
                <a:solidFill>
                  <a:schemeClr val="bg1"/>
                </a:solidFill>
                <a:latin typeface="Arial" panose="020B0604020202020204" pitchFamily="34" charset="0"/>
              </a:rPr>
              <a:t> </a:t>
            </a:r>
          </a:p>
          <a:p>
            <a:endParaRPr lang="en-US" sz="1200" dirty="0">
              <a:solidFill>
                <a:schemeClr val="bg1"/>
              </a:solidFill>
            </a:endParaRPr>
          </a:p>
          <a:p>
            <a:pPr fontAlgn="base">
              <a:buFont typeface="+mj-lt"/>
              <a:buAutoNum type="arabicPeriod"/>
            </a:pPr>
            <a:r>
              <a:rPr lang="en-US" sz="1200" dirty="0">
                <a:solidFill>
                  <a:schemeClr val="bg1"/>
                </a:solidFill>
                <a:latin typeface="Arial" panose="020B0604020202020204" pitchFamily="34" charset="0"/>
              </a:rPr>
              <a:t> How many casualties have occurred  in US in the past few years?</a:t>
            </a:r>
          </a:p>
          <a:p>
            <a:pPr fontAlgn="base"/>
            <a:endParaRPr lang="en-US" sz="1200" dirty="0">
              <a:solidFill>
                <a:schemeClr val="bg1"/>
              </a:solidFill>
              <a:latin typeface="Arial" panose="020B0604020202020204" pitchFamily="34" charset="0"/>
            </a:endParaRPr>
          </a:p>
          <a:p>
            <a:pPr fontAlgn="base">
              <a:buFont typeface="+mj-lt"/>
              <a:buAutoNum type="arabicPeriod" startAt="2"/>
            </a:pPr>
            <a:r>
              <a:rPr lang="en-US" sz="1200" dirty="0">
                <a:solidFill>
                  <a:schemeClr val="bg1"/>
                </a:solidFill>
                <a:latin typeface="Arial" panose="020B0604020202020204" pitchFamily="34" charset="0"/>
              </a:rPr>
              <a:t> Which region in the US are affected by tornadoes?</a:t>
            </a:r>
          </a:p>
          <a:p>
            <a:pPr fontAlgn="base">
              <a:buFont typeface="+mj-lt"/>
              <a:buAutoNum type="arabicPeriod" startAt="2"/>
            </a:pPr>
            <a:endParaRPr lang="en-US" sz="1200" dirty="0">
              <a:solidFill>
                <a:schemeClr val="bg1"/>
              </a:solidFill>
              <a:latin typeface="Arial" panose="020B0604020202020204" pitchFamily="34" charset="0"/>
            </a:endParaRPr>
          </a:p>
          <a:p>
            <a:pPr fontAlgn="base">
              <a:buFont typeface="+mj-lt"/>
              <a:buAutoNum type="arabicPeriod" startAt="3"/>
            </a:pPr>
            <a:r>
              <a:rPr lang="en-US" sz="1200" dirty="0">
                <a:solidFill>
                  <a:schemeClr val="bg1"/>
                </a:solidFill>
                <a:latin typeface="Arial" panose="020B0604020202020204" pitchFamily="34" charset="0"/>
              </a:rPr>
              <a:t> What are the different grades of the tornadoes?</a:t>
            </a:r>
          </a:p>
          <a:p>
            <a:pPr fontAlgn="base">
              <a:buFont typeface="+mj-lt"/>
              <a:buAutoNum type="arabicPeriod" startAt="3"/>
            </a:pPr>
            <a:endParaRPr lang="en-US" sz="1200" dirty="0">
              <a:solidFill>
                <a:schemeClr val="bg1"/>
              </a:solidFill>
              <a:latin typeface="Arial" panose="020B0604020202020204" pitchFamily="34" charset="0"/>
            </a:endParaRPr>
          </a:p>
          <a:p>
            <a:pPr fontAlgn="base">
              <a:buFont typeface="+mj-lt"/>
              <a:buAutoNum type="arabicPeriod" startAt="3"/>
            </a:pPr>
            <a:r>
              <a:rPr lang="en-US" sz="1200" dirty="0">
                <a:solidFill>
                  <a:schemeClr val="bg1"/>
                </a:solidFill>
                <a:latin typeface="Arial" panose="020B0604020202020204" pitchFamily="34" charset="0"/>
              </a:rPr>
              <a:t>Which year had the most devastating financial crises due to tornadoes?</a:t>
            </a:r>
            <a:br>
              <a:rPr lang="en-US" sz="1200" dirty="0">
                <a:solidFill>
                  <a:schemeClr val="bg1"/>
                </a:solidFill>
              </a:rPr>
            </a:br>
            <a:br>
              <a:rPr lang="en-US" sz="1200" dirty="0">
                <a:solidFill>
                  <a:schemeClr val="bg1"/>
                </a:solidFill>
              </a:rPr>
            </a:br>
            <a:endParaRPr lang="en-US" sz="1200" dirty="0">
              <a:solidFill>
                <a:schemeClr val="bg1"/>
              </a:solidFill>
            </a:endParaRPr>
          </a:p>
        </p:txBody>
      </p:sp>
    </p:spTree>
    <p:extLst>
      <p:ext uri="{BB962C8B-B14F-4D97-AF65-F5344CB8AC3E}">
        <p14:creationId xmlns:p14="http://schemas.microsoft.com/office/powerpoint/2010/main" val="210404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329830"/>
            <a:ext cx="8093365" cy="763525"/>
          </a:xfrm>
        </p:spPr>
        <p:txBody>
          <a:bodyPr>
            <a:normAutofit/>
          </a:bodyPr>
          <a:lstStyle/>
          <a:p>
            <a:r>
              <a:rPr lang="en-US" dirty="0"/>
              <a:t>Tools</a:t>
            </a:r>
          </a:p>
        </p:txBody>
      </p:sp>
      <p:sp>
        <p:nvSpPr>
          <p:cNvPr id="6" name="Content Placeholder 5"/>
          <p:cNvSpPr>
            <a:spLocks noGrp="1"/>
          </p:cNvSpPr>
          <p:nvPr>
            <p:ph sz="half" idx="2"/>
          </p:nvPr>
        </p:nvSpPr>
        <p:spPr>
          <a:xfrm>
            <a:off x="1" y="2792661"/>
            <a:ext cx="2739540" cy="2276294"/>
          </a:xfrm>
        </p:spPr>
        <p:txBody>
          <a:bodyPr>
            <a:normAutofit/>
          </a:bodyPr>
          <a:lstStyle/>
          <a:p>
            <a:pPr algn="l"/>
            <a:r>
              <a:rPr lang="en-US" sz="2000" dirty="0"/>
              <a:t>Data preprocessing</a:t>
            </a:r>
          </a:p>
          <a:p>
            <a:pPr algn="l"/>
            <a:endParaRPr lang="en-US" sz="2000" dirty="0"/>
          </a:p>
          <a:p>
            <a:pPr algn="l"/>
            <a:r>
              <a:rPr lang="en-US" sz="2000" dirty="0"/>
              <a:t>Convert to </a:t>
            </a:r>
            <a:r>
              <a:rPr lang="en-US" sz="2000" dirty="0" err="1"/>
              <a:t>geojson</a:t>
            </a:r>
            <a:endParaRPr lang="en-US" sz="2000" dirty="0"/>
          </a:p>
        </p:txBody>
      </p:sp>
      <p:pic>
        <p:nvPicPr>
          <p:cNvPr id="3" name="Picture 2" descr="Logo&#10;&#10;Description automatically generated">
            <a:extLst>
              <a:ext uri="{FF2B5EF4-FFF2-40B4-BE49-F238E27FC236}">
                <a16:creationId xmlns:a16="http://schemas.microsoft.com/office/drawing/2014/main" id="{FB6F715C-B2AF-204D-AFCF-82EBE37C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502815"/>
            <a:ext cx="2008163" cy="933767"/>
          </a:xfrm>
          <a:prstGeom prst="rect">
            <a:avLst/>
          </a:prstGeom>
        </p:spPr>
      </p:pic>
      <p:pic>
        <p:nvPicPr>
          <p:cNvPr id="20" name="Picture 19" descr="Logo&#10;&#10;Description automatically generated">
            <a:extLst>
              <a:ext uri="{FF2B5EF4-FFF2-40B4-BE49-F238E27FC236}">
                <a16:creationId xmlns:a16="http://schemas.microsoft.com/office/drawing/2014/main" id="{47F5910B-D38D-414D-AC51-B618EF93F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797" y="1511356"/>
            <a:ext cx="2363599" cy="933767"/>
          </a:xfrm>
          <a:prstGeom prst="rect">
            <a:avLst/>
          </a:prstGeom>
        </p:spPr>
      </p:pic>
      <p:pic>
        <p:nvPicPr>
          <p:cNvPr id="22" name="Picture 21" descr="Icon&#10;&#10;Description automatically generated">
            <a:extLst>
              <a:ext uri="{FF2B5EF4-FFF2-40B4-BE49-F238E27FC236}">
                <a16:creationId xmlns:a16="http://schemas.microsoft.com/office/drawing/2014/main" id="{DBC187BB-3208-914C-862A-4A17E44B8D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5196" y="1511155"/>
            <a:ext cx="1094007" cy="950851"/>
          </a:xfrm>
          <a:prstGeom prst="rect">
            <a:avLst/>
          </a:prstGeom>
        </p:spPr>
      </p:pic>
      <p:pic>
        <p:nvPicPr>
          <p:cNvPr id="24" name="Picture 23" descr="Text&#10;&#10;Description automatically generated">
            <a:extLst>
              <a:ext uri="{FF2B5EF4-FFF2-40B4-BE49-F238E27FC236}">
                <a16:creationId xmlns:a16="http://schemas.microsoft.com/office/drawing/2014/main" id="{8EC720DA-2A62-264C-A23F-C4762B0798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1999" y="1996906"/>
            <a:ext cx="1094007" cy="453475"/>
          </a:xfrm>
          <a:prstGeom prst="rect">
            <a:avLst/>
          </a:prstGeom>
        </p:spPr>
      </p:pic>
      <p:sp>
        <p:nvSpPr>
          <p:cNvPr id="25" name="Content Placeholder 5">
            <a:extLst>
              <a:ext uri="{FF2B5EF4-FFF2-40B4-BE49-F238E27FC236}">
                <a16:creationId xmlns:a16="http://schemas.microsoft.com/office/drawing/2014/main" id="{E738854B-EF2E-FB43-BC7A-96636104319E}"/>
              </a:ext>
            </a:extLst>
          </p:cNvPr>
          <p:cNvSpPr txBox="1">
            <a:spLocks/>
          </p:cNvSpPr>
          <p:nvPr/>
        </p:nvSpPr>
        <p:spPr>
          <a:xfrm>
            <a:off x="2821797" y="2792661"/>
            <a:ext cx="3500403" cy="2276294"/>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n-US" sz="2000" dirty="0"/>
              <a:t>ETL </a:t>
            </a:r>
          </a:p>
          <a:p>
            <a:pPr algn="l"/>
            <a:endParaRPr lang="en-US" sz="2000" dirty="0"/>
          </a:p>
          <a:p>
            <a:pPr algn="l"/>
            <a:r>
              <a:rPr lang="en-US" sz="2000" dirty="0"/>
              <a:t>Data pipeline</a:t>
            </a:r>
          </a:p>
        </p:txBody>
      </p:sp>
      <p:sp>
        <p:nvSpPr>
          <p:cNvPr id="26" name="Content Placeholder 5">
            <a:extLst>
              <a:ext uri="{FF2B5EF4-FFF2-40B4-BE49-F238E27FC236}">
                <a16:creationId xmlns:a16="http://schemas.microsoft.com/office/drawing/2014/main" id="{718027B5-1EF0-0D47-83EA-837363DF4CDA}"/>
              </a:ext>
            </a:extLst>
          </p:cNvPr>
          <p:cNvSpPr txBox="1">
            <a:spLocks/>
          </p:cNvSpPr>
          <p:nvPr/>
        </p:nvSpPr>
        <p:spPr>
          <a:xfrm>
            <a:off x="5946345" y="2792661"/>
            <a:ext cx="3500403" cy="2276294"/>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n-US" sz="2000" dirty="0"/>
              <a:t>Flask App</a:t>
            </a:r>
          </a:p>
          <a:p>
            <a:pPr algn="l"/>
            <a:endParaRPr lang="en-US" sz="2000" dirty="0"/>
          </a:p>
          <a:p>
            <a:pPr algn="l"/>
            <a:r>
              <a:rPr lang="en-US" sz="2000" dirty="0"/>
              <a:t>Visualization</a:t>
            </a:r>
          </a:p>
          <a:p>
            <a:pPr algn="l"/>
            <a:endParaRPr lang="en-US" sz="2000" dirty="0"/>
          </a:p>
          <a:p>
            <a:pPr algn="l"/>
            <a:r>
              <a:rPr lang="en-US" sz="2000" dirty="0"/>
              <a:t>Map displays</a:t>
            </a:r>
          </a:p>
          <a:p>
            <a:pPr algn="l"/>
            <a:endParaRPr lang="en-US" dirty="0"/>
          </a:p>
        </p:txBody>
      </p:sp>
      <p:pic>
        <p:nvPicPr>
          <p:cNvPr id="28" name="Picture 27" descr="A picture containing text, tableware, dishware, plate&#10;&#10;Description automatically generated">
            <a:extLst>
              <a:ext uri="{FF2B5EF4-FFF2-40B4-BE49-F238E27FC236}">
                <a16:creationId xmlns:a16="http://schemas.microsoft.com/office/drawing/2014/main" id="{49675347-3087-F344-A1EA-E9B9F9A66B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1999" y="1503587"/>
            <a:ext cx="1094007" cy="453475"/>
          </a:xfrm>
          <a:prstGeom prst="rect">
            <a:avLst/>
          </a:prstGeom>
        </p:spPr>
      </p:pic>
      <p:pic>
        <p:nvPicPr>
          <p:cNvPr id="30" name="Picture 29" descr="A picture containing text, clipart&#10;&#10;Description automatically generated">
            <a:extLst>
              <a:ext uri="{FF2B5EF4-FFF2-40B4-BE49-F238E27FC236}">
                <a16:creationId xmlns:a16="http://schemas.microsoft.com/office/drawing/2014/main" id="{0143AE27-5E95-8D47-9D38-9B1B1A9538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8802" y="1508366"/>
            <a:ext cx="985162" cy="928216"/>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0CDDD-55E7-C145-B973-7A7BAB1226B6}"/>
              </a:ext>
            </a:extLst>
          </p:cNvPr>
          <p:cNvSpPr txBox="1"/>
          <p:nvPr/>
        </p:nvSpPr>
        <p:spPr>
          <a:xfrm>
            <a:off x="5946345" y="128470"/>
            <a:ext cx="4123035" cy="1015663"/>
          </a:xfrm>
          <a:prstGeom prst="rect">
            <a:avLst/>
          </a:prstGeom>
          <a:noFill/>
        </p:spPr>
        <p:txBody>
          <a:bodyPr wrap="square" rtlCol="0">
            <a:spAutoFit/>
          </a:bodyPr>
          <a:lstStyle/>
          <a:p>
            <a:pPr algn="ctr"/>
            <a:r>
              <a:rPr lang="en-US" sz="6000" dirty="0">
                <a:solidFill>
                  <a:schemeClr val="bg1"/>
                </a:solidFill>
              </a:rPr>
              <a:t>DEMO</a:t>
            </a:r>
          </a:p>
        </p:txBody>
      </p:sp>
      <p:pic>
        <p:nvPicPr>
          <p:cNvPr id="3" name="Picture 2">
            <a:extLst>
              <a:ext uri="{FF2B5EF4-FFF2-40B4-BE49-F238E27FC236}">
                <a16:creationId xmlns:a16="http://schemas.microsoft.com/office/drawing/2014/main" id="{A4B21FFC-F19D-C94F-8A49-5FF662B62607}"/>
              </a:ext>
            </a:extLst>
          </p:cNvPr>
          <p:cNvPicPr>
            <a:picLocks noChangeAspect="1"/>
          </p:cNvPicPr>
          <p:nvPr/>
        </p:nvPicPr>
        <p:blipFill>
          <a:blip r:embed="rId3"/>
          <a:stretch>
            <a:fillRect/>
          </a:stretch>
        </p:blipFill>
        <p:spPr>
          <a:xfrm>
            <a:off x="1670605" y="1502815"/>
            <a:ext cx="5023505" cy="3206806"/>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Learnings</a:t>
            </a:r>
          </a:p>
        </p:txBody>
      </p:sp>
      <p:sp>
        <p:nvSpPr>
          <p:cNvPr id="6" name="Content Placeholder 5"/>
          <p:cNvSpPr>
            <a:spLocks noGrp="1"/>
          </p:cNvSpPr>
          <p:nvPr>
            <p:ph sz="half" idx="2"/>
          </p:nvPr>
        </p:nvSpPr>
        <p:spPr>
          <a:xfrm>
            <a:off x="296260" y="2113635"/>
            <a:ext cx="8322422" cy="2748690"/>
          </a:xfrm>
        </p:spPr>
        <p:txBody>
          <a:bodyPr/>
          <a:lstStyle/>
          <a:p>
            <a:pPr algn="l"/>
            <a:r>
              <a:rPr lang="en-US" dirty="0"/>
              <a:t>More tornadoes were observed in the mid-West and Eastern regions of US</a:t>
            </a:r>
          </a:p>
          <a:p>
            <a:pPr algn="l"/>
            <a:r>
              <a:rPr lang="en-US" dirty="0"/>
              <a:t>Alabama had the most casualties across all US states</a:t>
            </a:r>
          </a:p>
          <a:p>
            <a:pPr algn="l"/>
            <a:r>
              <a:rPr lang="en-US" dirty="0"/>
              <a:t>In 2011, there was a major tornado that hit 3 states (AL, MS, TN) with losses amounting to + $6B</a:t>
            </a:r>
          </a:p>
          <a:p>
            <a:pPr algn="l"/>
            <a:r>
              <a:rPr lang="en-US" dirty="0"/>
              <a:t>Category EF4-5 tornadoes are mostly in mid-West</a:t>
            </a:r>
          </a:p>
          <a:p>
            <a:pPr algn="l"/>
            <a:endParaRPr lang="en-US" dirty="0"/>
          </a:p>
        </p:txBody>
      </p:sp>
    </p:spTree>
    <p:extLst>
      <p:ext uri="{BB962C8B-B14F-4D97-AF65-F5344CB8AC3E}">
        <p14:creationId xmlns:p14="http://schemas.microsoft.com/office/powerpoint/2010/main" val="242818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Next Steps</a:t>
            </a:r>
          </a:p>
        </p:txBody>
      </p:sp>
      <p:sp>
        <p:nvSpPr>
          <p:cNvPr id="6" name="Content Placeholder 5"/>
          <p:cNvSpPr>
            <a:spLocks noGrp="1"/>
          </p:cNvSpPr>
          <p:nvPr>
            <p:ph sz="half" idx="2"/>
          </p:nvPr>
        </p:nvSpPr>
        <p:spPr>
          <a:xfrm>
            <a:off x="296260" y="2113635"/>
            <a:ext cx="7482545" cy="1985165"/>
          </a:xfrm>
        </p:spPr>
        <p:txBody>
          <a:bodyPr/>
          <a:lstStyle/>
          <a:p>
            <a:pPr algn="l"/>
            <a:r>
              <a:rPr lang="en-US" dirty="0"/>
              <a:t>Show a growing trend (1950-toDate) of tornadoes, casualties, property loss to understand patterns</a:t>
            </a:r>
          </a:p>
          <a:p>
            <a:pPr algn="l"/>
            <a:r>
              <a:rPr lang="en-US" dirty="0"/>
              <a:t>More filters(layers) to interactive map</a:t>
            </a:r>
          </a:p>
          <a:p>
            <a:pPr algn="l"/>
            <a:r>
              <a:rPr lang="en-US" dirty="0"/>
              <a:t>Include more sources of weather and natural disasters</a:t>
            </a:r>
          </a:p>
        </p:txBody>
      </p:sp>
    </p:spTree>
    <p:extLst>
      <p:ext uri="{BB962C8B-B14F-4D97-AF65-F5344CB8AC3E}">
        <p14:creationId xmlns:p14="http://schemas.microsoft.com/office/powerpoint/2010/main" val="397030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C018F-AE4A-A040-8872-0E6C42160D14}"/>
              </a:ext>
            </a:extLst>
          </p:cNvPr>
          <p:cNvSpPr txBox="1"/>
          <p:nvPr/>
        </p:nvSpPr>
        <p:spPr>
          <a:xfrm>
            <a:off x="2281425" y="2419045"/>
            <a:ext cx="4123035" cy="1446550"/>
          </a:xfrm>
          <a:prstGeom prst="rect">
            <a:avLst/>
          </a:prstGeom>
          <a:noFill/>
        </p:spPr>
        <p:txBody>
          <a:bodyPr wrap="square" rtlCol="0">
            <a:spAutoFit/>
          </a:bodyPr>
          <a:lstStyle/>
          <a:p>
            <a:pPr algn="ctr"/>
            <a:r>
              <a:rPr lang="en-US" sz="6000" dirty="0">
                <a:solidFill>
                  <a:schemeClr val="bg1"/>
                </a:solidFill>
              </a:rPr>
              <a:t>Thank You</a:t>
            </a:r>
          </a:p>
          <a:p>
            <a:pPr algn="ctr"/>
            <a:r>
              <a:rPr lang="en-US" sz="2800" dirty="0">
                <a:solidFill>
                  <a:schemeClr val="bg1"/>
                </a:solidFill>
              </a:rPr>
              <a:t>Questions?</a:t>
            </a:r>
          </a:p>
        </p:txBody>
      </p:sp>
    </p:spTree>
    <p:extLst>
      <p:ext uri="{BB962C8B-B14F-4D97-AF65-F5344CB8AC3E}">
        <p14:creationId xmlns:p14="http://schemas.microsoft.com/office/powerpoint/2010/main" val="1075292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Words>
  <Application>Microsoft Macintosh PowerPoint</Application>
  <PresentationFormat>On-screen Show (16:9)</PresentationFormat>
  <Paragraphs>57</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Tornadoes: Nature's Circle Pit</vt:lpstr>
      <vt:lpstr>Team Members</vt:lpstr>
      <vt:lpstr>Interesting facts</vt:lpstr>
      <vt:lpstr>Data Set</vt:lpstr>
      <vt:lpstr>Tools</vt:lpstr>
      <vt:lpstr>PowerPoint Presentation</vt:lpstr>
      <vt:lpstr>Learnings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2021-04-25T20:33:13Z</dcterms:modified>
</cp:coreProperties>
</file>