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63" d="100"/>
          <a:sy n="63" d="100"/>
        </p:scale>
        <p:origin x="8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601-26BB-A8E3-68F9-9B49D8C8F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20E4AE-8F1C-96B1-D1B6-0FF33C8CE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6FE9A2-35F0-9080-27B8-0B7C68DB7A70}"/>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5" name="Footer Placeholder 4">
            <a:extLst>
              <a:ext uri="{FF2B5EF4-FFF2-40B4-BE49-F238E27FC236}">
                <a16:creationId xmlns:a16="http://schemas.microsoft.com/office/drawing/2014/main" id="{619FCDD9-9966-7CEA-7480-630B9763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8D692-E867-4ADB-E762-BA1F650F180C}"/>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189160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7595-4142-B36D-6E52-2F0FA218D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4934B-27D8-D51B-AB7A-D52EE7611E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79D4E-82A8-B43C-15B2-2B37FDBF4A50}"/>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5" name="Footer Placeholder 4">
            <a:extLst>
              <a:ext uri="{FF2B5EF4-FFF2-40B4-BE49-F238E27FC236}">
                <a16:creationId xmlns:a16="http://schemas.microsoft.com/office/drawing/2014/main" id="{23BBC520-CFBA-1F65-FE82-3698C8077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5B60-3E14-FB04-FEEE-C9C090447283}"/>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12644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47418-0B57-B0FB-5CF9-66EE5B520C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14DF3-5F65-FC9C-7A08-BEF9B1E11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DC86B-F86F-0688-3782-AE4F53ED3B3C}"/>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5" name="Footer Placeholder 4">
            <a:extLst>
              <a:ext uri="{FF2B5EF4-FFF2-40B4-BE49-F238E27FC236}">
                <a16:creationId xmlns:a16="http://schemas.microsoft.com/office/drawing/2014/main" id="{47EEF89F-D220-BCE8-42E4-50F0CFFFC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CE1E3-2939-DDAA-AEE3-3D45CA3AE0EC}"/>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8908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4D38-136C-AA85-980F-2F0A6F8B7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CE5DB-5038-6BAB-BA4C-06CCC2490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4598-C786-0C08-B865-33090ADD2D94}"/>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5" name="Footer Placeholder 4">
            <a:extLst>
              <a:ext uri="{FF2B5EF4-FFF2-40B4-BE49-F238E27FC236}">
                <a16:creationId xmlns:a16="http://schemas.microsoft.com/office/drawing/2014/main" id="{8F02F3E7-3B0C-AB57-6C91-C5B34791A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A1C10-02FE-B151-C557-4200141ACAAD}"/>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1621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F6C6-AC7A-84E2-EC2C-655DBC82B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C8E31-32C8-D332-796A-B2471648E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6121D5-E410-9AF6-2492-2242BB60ABC1}"/>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5" name="Footer Placeholder 4">
            <a:extLst>
              <a:ext uri="{FF2B5EF4-FFF2-40B4-BE49-F238E27FC236}">
                <a16:creationId xmlns:a16="http://schemas.microsoft.com/office/drawing/2014/main" id="{4524002B-3D00-2A21-6DD1-7DF03AB69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60ABA-0AB9-E190-401D-FA856FF36E0F}"/>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04131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0070-0633-04E6-9AAF-60420163E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01175-4277-4A32-BC15-DF84DDCA0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40542A-31E4-7C10-3DE9-B2EB12AD2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83470A-9D6F-2B26-62ED-4CED07A1A26D}"/>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6" name="Footer Placeholder 5">
            <a:extLst>
              <a:ext uri="{FF2B5EF4-FFF2-40B4-BE49-F238E27FC236}">
                <a16:creationId xmlns:a16="http://schemas.microsoft.com/office/drawing/2014/main" id="{04636F7F-A14E-D213-302D-4997C18BE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1C546-5414-150D-54D5-D07C2EB6E107}"/>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20502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3664-FE3B-874D-C6B7-9F268C94B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5C7A6-E07C-F977-A448-1D52613F3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09F3CF-D725-EDF1-8C38-7C61B2168B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5C6F14-7503-F33A-4123-70208BEB7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16340D-3C37-DFCB-F28D-9CD740ED0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2EBCB-452A-E0C0-E351-3B9B1EC7CC1E}"/>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8" name="Footer Placeholder 7">
            <a:extLst>
              <a:ext uri="{FF2B5EF4-FFF2-40B4-BE49-F238E27FC236}">
                <a16:creationId xmlns:a16="http://schemas.microsoft.com/office/drawing/2014/main" id="{F31903BB-4DC8-2944-645E-FAC8E0D21A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863136-47B1-E028-A87D-554645D7372B}"/>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97628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4DCB-F264-C7C5-D452-665721BAC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BEDF30-AAA2-2CF2-EB92-9B9372FCD2B6}"/>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4" name="Footer Placeholder 3">
            <a:extLst>
              <a:ext uri="{FF2B5EF4-FFF2-40B4-BE49-F238E27FC236}">
                <a16:creationId xmlns:a16="http://schemas.microsoft.com/office/drawing/2014/main" id="{F3AB7924-B50A-D909-3345-BFCE457FB4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78E24-0BFC-B6E0-4F3E-0EA8F24A8BF5}"/>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30694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15F08-9616-069A-7912-360977889CA8}"/>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3" name="Footer Placeholder 2">
            <a:extLst>
              <a:ext uri="{FF2B5EF4-FFF2-40B4-BE49-F238E27FC236}">
                <a16:creationId xmlns:a16="http://schemas.microsoft.com/office/drawing/2014/main" id="{EA5F4850-8EAB-E195-A725-58E729D44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DD4B52-4AA3-3036-B2C2-811F2505CA2B}"/>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57867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A0E3-70B0-250C-9B6A-98C5EBB6E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F8A66-FB10-3281-C655-6AF80258E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AA58AB-ED5B-468C-DA5B-D4C962DAE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256AF-8F20-8852-3642-8716BADF80A6}"/>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6" name="Footer Placeholder 5">
            <a:extLst>
              <a:ext uri="{FF2B5EF4-FFF2-40B4-BE49-F238E27FC236}">
                <a16:creationId xmlns:a16="http://schemas.microsoft.com/office/drawing/2014/main" id="{2B5A16CA-0F05-0549-7E81-D7ED9B8DB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CAEE5-7F50-57E4-5CF7-2303361A5937}"/>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142700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C33F-2857-724C-362E-85DDA2EE0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86FA9A-85CE-D6D1-6840-187F3BA3F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210A9D-7F74-847D-1B80-F4BCF7603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48B69-B420-B26A-5901-D324D32EE329}"/>
              </a:ext>
            </a:extLst>
          </p:cNvPr>
          <p:cNvSpPr>
            <a:spLocks noGrp="1"/>
          </p:cNvSpPr>
          <p:nvPr>
            <p:ph type="dt" sz="half" idx="10"/>
          </p:nvPr>
        </p:nvSpPr>
        <p:spPr/>
        <p:txBody>
          <a:bodyPr/>
          <a:lstStyle/>
          <a:p>
            <a:fld id="{AF1EAB3B-466C-423D-A892-9221DF2978EE}" type="datetimeFigureOut">
              <a:rPr lang="en-US" smtClean="0"/>
              <a:t>5/12/2023</a:t>
            </a:fld>
            <a:endParaRPr lang="en-US"/>
          </a:p>
        </p:txBody>
      </p:sp>
      <p:sp>
        <p:nvSpPr>
          <p:cNvPr id="6" name="Footer Placeholder 5">
            <a:extLst>
              <a:ext uri="{FF2B5EF4-FFF2-40B4-BE49-F238E27FC236}">
                <a16:creationId xmlns:a16="http://schemas.microsoft.com/office/drawing/2014/main" id="{B5463FD4-2E63-2B31-E592-6A510ABDB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2D3B0-7091-3DEF-BDBD-C2B6496D657A}"/>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78342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3855A-9E33-B471-A007-8DE2D74C0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3E9F85-8DA9-DEF6-98C4-B63F69845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39DEE-A813-4DDB-6753-F7E4FBD29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EAB3B-466C-423D-A892-9221DF2978EE}" type="datetimeFigureOut">
              <a:rPr lang="en-US" smtClean="0"/>
              <a:t>5/12/2023</a:t>
            </a:fld>
            <a:endParaRPr lang="en-US"/>
          </a:p>
        </p:txBody>
      </p:sp>
      <p:sp>
        <p:nvSpPr>
          <p:cNvPr id="5" name="Footer Placeholder 4">
            <a:extLst>
              <a:ext uri="{FF2B5EF4-FFF2-40B4-BE49-F238E27FC236}">
                <a16:creationId xmlns:a16="http://schemas.microsoft.com/office/drawing/2014/main" id="{665E1CFD-E3C1-2FD2-88AC-83FBD7D5F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61EEDA-C0C3-C324-1FF4-C63DCF4E9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A4E7F-83E7-4F02-8B21-7BD40EAB66D3}" type="slidenum">
              <a:rPr lang="en-US" smtClean="0"/>
              <a:t>‹#›</a:t>
            </a:fld>
            <a:endParaRPr lang="en-US"/>
          </a:p>
        </p:txBody>
      </p:sp>
    </p:spTree>
    <p:extLst>
      <p:ext uri="{BB962C8B-B14F-4D97-AF65-F5344CB8AC3E}">
        <p14:creationId xmlns:p14="http://schemas.microsoft.com/office/powerpoint/2010/main" val="3622293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582D-D25D-CAA8-CE8E-E43E90F78FD1}"/>
              </a:ext>
            </a:extLst>
          </p:cNvPr>
          <p:cNvSpPr>
            <a:spLocks noGrp="1"/>
          </p:cNvSpPr>
          <p:nvPr>
            <p:ph type="ctrTitle"/>
          </p:nvPr>
        </p:nvSpPr>
        <p:spPr/>
        <p:txBody>
          <a:bodyPr/>
          <a:lstStyle/>
          <a:p>
            <a:r>
              <a:rPr lang="en-US" dirty="0"/>
              <a:t>Data management tool</a:t>
            </a:r>
          </a:p>
        </p:txBody>
      </p:sp>
    </p:spTree>
    <p:extLst>
      <p:ext uri="{BB962C8B-B14F-4D97-AF65-F5344CB8AC3E}">
        <p14:creationId xmlns:p14="http://schemas.microsoft.com/office/powerpoint/2010/main" val="187403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05C1-38AD-5972-BE36-C1156FB68C7D}"/>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E42D03E8-553B-0690-C72E-CF4B0BA2B46E}"/>
              </a:ext>
            </a:extLst>
          </p:cNvPr>
          <p:cNvSpPr>
            <a:spLocks noGrp="1"/>
          </p:cNvSpPr>
          <p:nvPr>
            <p:ph idx="1"/>
          </p:nvPr>
        </p:nvSpPr>
        <p:spPr>
          <a:xfrm>
            <a:off x="838200" y="1856105"/>
            <a:ext cx="10515600" cy="4351338"/>
          </a:xfrm>
        </p:spPr>
        <p:txBody>
          <a:bodyPr>
            <a:normAutofit fontScale="40000" lnSpcReduction="20000"/>
          </a:bodyPr>
          <a:lstStyle/>
          <a:p>
            <a:pPr algn="l">
              <a:buFont typeface="+mj-lt"/>
              <a:buAutoNum type="arabicPeriod"/>
            </a:pPr>
            <a:r>
              <a:rPr lang="en-US" b="0" i="0" dirty="0">
                <a:solidFill>
                  <a:srgbClr val="374151"/>
                </a:solidFill>
                <a:effectLst/>
                <a:latin typeface="Söhne"/>
              </a:rPr>
              <a:t>Front-end Architecture (React):</a:t>
            </a:r>
          </a:p>
          <a:p>
            <a:pPr marL="742950" lvl="1" indent="-285750" algn="l">
              <a:buFont typeface="+mj-lt"/>
              <a:buAutoNum type="arabicPeriod"/>
            </a:pPr>
            <a:r>
              <a:rPr lang="en-US" b="0" i="0" dirty="0">
                <a:solidFill>
                  <a:srgbClr val="374151"/>
                </a:solidFill>
                <a:effectLst/>
                <a:latin typeface="Söhne"/>
              </a:rPr>
              <a:t>React Components: Use a component-based architecture to create reusable UI components that handle rendering and user interactions.</a:t>
            </a:r>
          </a:p>
          <a:p>
            <a:pPr marL="742950" lvl="1" indent="-285750" algn="l">
              <a:buFont typeface="+mj-lt"/>
              <a:buAutoNum type="arabicPeriod"/>
            </a:pPr>
            <a:r>
              <a:rPr lang="en-US" b="0" i="0" dirty="0">
                <a:solidFill>
                  <a:srgbClr val="374151"/>
                </a:solidFill>
                <a:effectLst/>
                <a:latin typeface="Söhne"/>
              </a:rPr>
              <a:t>Routing: Use a routing library like React Router to handle client-side routing and navigation within the application.</a:t>
            </a:r>
          </a:p>
          <a:p>
            <a:pPr marL="742950" lvl="1" indent="-285750" algn="l">
              <a:buFont typeface="+mj-lt"/>
              <a:buAutoNum type="arabicPeriod"/>
            </a:pPr>
            <a:r>
              <a:rPr lang="en-US" b="0" i="0" dirty="0">
                <a:solidFill>
                  <a:srgbClr val="374151"/>
                </a:solidFill>
                <a:effectLst/>
                <a:latin typeface="Söhne"/>
              </a:rPr>
              <a:t>HTTP Requests: Make HTTP requests to the back end API using libraries like </a:t>
            </a:r>
            <a:r>
              <a:rPr lang="en-US" b="0" i="0" dirty="0" err="1">
                <a:solidFill>
                  <a:srgbClr val="374151"/>
                </a:solidFill>
                <a:effectLst/>
                <a:latin typeface="Söhne"/>
              </a:rPr>
              <a:t>Axios</a:t>
            </a:r>
            <a:endParaRPr lang="en-US" dirty="0">
              <a:solidFill>
                <a:srgbClr val="374151"/>
              </a:solidFill>
              <a:latin typeface="Söhne"/>
            </a:endParaRPr>
          </a:p>
          <a:p>
            <a:pPr marL="742950" lvl="1" indent="-285750" algn="l">
              <a:buFont typeface="+mj-lt"/>
              <a:buAutoNum type="arabicPeriod"/>
            </a:pPr>
            <a:r>
              <a:rPr lang="en-US" b="0" i="0" dirty="0">
                <a:solidFill>
                  <a:srgbClr val="374151"/>
                </a:solidFill>
                <a:effectLst/>
                <a:latin typeface="Söhne"/>
              </a:rPr>
              <a:t>Using </a:t>
            </a:r>
            <a:r>
              <a:rPr lang="en-US" b="0" i="0" dirty="0" err="1">
                <a:solidFill>
                  <a:srgbClr val="374151"/>
                </a:solidFill>
                <a:effectLst/>
                <a:latin typeface="Söhne"/>
              </a:rPr>
              <a:t>antd</a:t>
            </a:r>
            <a:r>
              <a:rPr lang="en-US" b="0" i="0" dirty="0">
                <a:solidFill>
                  <a:srgbClr val="374151"/>
                </a:solidFill>
                <a:effectLst/>
                <a:latin typeface="Söhne"/>
              </a:rPr>
              <a:t> and </a:t>
            </a:r>
            <a:r>
              <a:rPr lang="en-US" b="0" i="0" dirty="0" err="1">
                <a:solidFill>
                  <a:srgbClr val="374151"/>
                </a:solidFill>
                <a:effectLst/>
                <a:latin typeface="Söhne"/>
              </a:rPr>
              <a:t>antd</a:t>
            </a:r>
            <a:r>
              <a:rPr lang="en-US" b="0" i="0" dirty="0">
                <a:solidFill>
                  <a:srgbClr val="374151"/>
                </a:solidFill>
                <a:effectLst/>
                <a:latin typeface="Söhne"/>
              </a:rPr>
              <a:t>/charts for UI</a:t>
            </a:r>
          </a:p>
          <a:p>
            <a:pPr marL="742950" lvl="1" indent="-285750" algn="l">
              <a:buFont typeface="+mj-lt"/>
              <a:buAutoNum type="arabicPeriod"/>
            </a:pPr>
            <a:r>
              <a:rPr lang="en-US" dirty="0">
                <a:solidFill>
                  <a:srgbClr val="374151"/>
                </a:solidFill>
                <a:latin typeface="Söhne"/>
              </a:rPr>
              <a:t>Less processor for using CSS and also use styled-component</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Back-end Architecture (Node.js):</a:t>
            </a:r>
          </a:p>
          <a:p>
            <a:pPr marL="742950" lvl="1" indent="-285750" algn="l">
              <a:buFont typeface="+mj-lt"/>
              <a:buAutoNum type="arabicPeriod"/>
            </a:pPr>
            <a:r>
              <a:rPr lang="en-US" b="0" i="0" dirty="0">
                <a:solidFill>
                  <a:srgbClr val="374151"/>
                </a:solidFill>
                <a:effectLst/>
                <a:latin typeface="Söhne"/>
              </a:rPr>
              <a:t>Express.js: Use Express.js, Node.js web framework, to handle HTTP requests and build the API endpoints.</a:t>
            </a:r>
          </a:p>
          <a:p>
            <a:pPr marL="742950" lvl="1" indent="-285750" algn="l">
              <a:buFont typeface="+mj-lt"/>
              <a:buAutoNum type="arabicPeriod"/>
            </a:pPr>
            <a:r>
              <a:rPr lang="en-US" b="0" i="0" dirty="0">
                <a:solidFill>
                  <a:srgbClr val="374151"/>
                </a:solidFill>
                <a:effectLst/>
                <a:latin typeface="Söhne"/>
              </a:rPr>
              <a:t>Routing: Define routes in routes/api.js to handle different API endpoints and their corresponding logic.</a:t>
            </a:r>
          </a:p>
          <a:p>
            <a:pPr marL="742950" lvl="1" indent="-285750" algn="l">
              <a:buFont typeface="+mj-lt"/>
              <a:buAutoNum type="arabicPeriod"/>
            </a:pPr>
            <a:r>
              <a:rPr lang="en-US" dirty="0">
                <a:solidFill>
                  <a:srgbClr val="374151"/>
                </a:solidFill>
                <a:latin typeface="Söhne"/>
              </a:rPr>
              <a:t>Utils</a:t>
            </a:r>
            <a:r>
              <a:rPr lang="en-US" b="0" i="0" dirty="0">
                <a:solidFill>
                  <a:srgbClr val="374151"/>
                </a:solidFill>
                <a:effectLst/>
                <a:latin typeface="Söhne"/>
              </a:rPr>
              <a:t>: Implement utils file functions that handle the business logic for each API endpoint like generator, remove duplicate records and send response back to UI. These functions interact with the csv file for perform operations as required.</a:t>
            </a:r>
          </a:p>
          <a:p>
            <a:pPr marL="742950" lvl="1" indent="-285750" algn="l">
              <a:buFont typeface="+mj-lt"/>
              <a:buAutoNum type="arabicPeriod"/>
            </a:pPr>
            <a:r>
              <a:rPr lang="en-US" dirty="0">
                <a:solidFill>
                  <a:srgbClr val="374151"/>
                </a:solidFill>
                <a:latin typeface="Söhne"/>
              </a:rPr>
              <a:t>Worker Thread: Using worker thread storing random data in csv file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Data Persistence: using CSV file and  </a:t>
            </a:r>
            <a:r>
              <a:rPr lang="en-US" dirty="0" err="1">
                <a:solidFill>
                  <a:srgbClr val="374151"/>
                </a:solidFill>
                <a:latin typeface="Söhne"/>
              </a:rPr>
              <a:t>mon</a:t>
            </a:r>
            <a:r>
              <a:rPr lang="en-US" b="0" i="0" dirty="0" err="1">
                <a:solidFill>
                  <a:srgbClr val="374151"/>
                </a:solidFill>
                <a:effectLst/>
                <a:latin typeface="Söhne"/>
              </a:rPr>
              <a:t>goDB</a:t>
            </a:r>
            <a:r>
              <a:rPr lang="en-US" b="0" i="0" dirty="0">
                <a:solidFill>
                  <a:srgbClr val="374151"/>
                </a:solidFill>
                <a:effectLst/>
                <a:latin typeface="Söhne"/>
              </a:rPr>
              <a:t> to store and retrieve data for user. Interact with the database using an ORM (Object-Relational Mapping) Mongoose.</a:t>
            </a:r>
          </a:p>
          <a:p>
            <a:pPr marL="742950" lvl="1" indent="-285750" algn="l">
              <a:buFont typeface="+mj-lt"/>
              <a:buAutoNum type="arabicPeriod"/>
            </a:pPr>
            <a:r>
              <a:rPr lang="en-US" b="0" i="0" dirty="0">
                <a:solidFill>
                  <a:srgbClr val="374151"/>
                </a:solidFill>
                <a:effectLst/>
                <a:latin typeface="Söhne"/>
              </a:rPr>
              <a:t>Authentication and Authorization: Implement user authentication and authorization using libraries like JSON Web Tokens (JWT) to secure the API endpoints and manage user sessions.</a:t>
            </a:r>
            <a:br>
              <a:rPr lang="en-US" dirty="0"/>
            </a:b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Communication between Front-end and Back-end:</a:t>
            </a:r>
          </a:p>
          <a:p>
            <a:pPr marL="742950" lvl="1" indent="-285750" algn="l">
              <a:buFont typeface="+mj-lt"/>
              <a:buAutoNum type="arabicPeriod"/>
            </a:pPr>
            <a:r>
              <a:rPr lang="en-US" b="0" i="0" dirty="0">
                <a:solidFill>
                  <a:srgbClr val="374151"/>
                </a:solidFill>
                <a:effectLst/>
                <a:latin typeface="Söhne"/>
              </a:rPr>
              <a:t>RESTful API: Design the back end as a RESTful API, using standard HTTP methods (GET, POST, PUT, DELETE) to perform CRUD (Create, Read, Update, Delete) operations on resources.</a:t>
            </a:r>
          </a:p>
          <a:p>
            <a:pPr marL="742950" lvl="1" indent="-285750" algn="l">
              <a:buFont typeface="+mj-lt"/>
              <a:buAutoNum type="arabicPeriod"/>
            </a:pPr>
            <a:r>
              <a:rPr lang="en-US" b="0" i="0" dirty="0">
                <a:solidFill>
                  <a:srgbClr val="374151"/>
                </a:solidFill>
                <a:effectLst/>
                <a:latin typeface="Söhne"/>
              </a:rPr>
              <a:t>JSON Format: Exchange data between the front end and back end in JSON format, as it is a lightweight and widely supported data interchange format.</a:t>
            </a:r>
          </a:p>
          <a:p>
            <a:pPr marL="457200" lvl="1" indent="0" algn="l">
              <a:buNone/>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Version Control:</a:t>
            </a:r>
          </a:p>
          <a:p>
            <a:pPr marL="742950" lvl="1" indent="-285750" algn="l">
              <a:buFont typeface="+mj-lt"/>
              <a:buAutoNum type="arabicPeriod"/>
            </a:pPr>
            <a:r>
              <a:rPr lang="en-US" b="0" i="0" dirty="0">
                <a:solidFill>
                  <a:srgbClr val="374151"/>
                </a:solidFill>
                <a:effectLst/>
                <a:latin typeface="Söhne"/>
              </a:rPr>
              <a:t>Front-end :  code using git bash (run app http://localhost:3000)</a:t>
            </a:r>
          </a:p>
          <a:p>
            <a:pPr marL="742950" lvl="1" indent="-285750" algn="l">
              <a:buFont typeface="+mj-lt"/>
              <a:buAutoNum type="arabicPeriod"/>
            </a:pPr>
            <a:r>
              <a:rPr lang="en-US" b="0" i="0" dirty="0">
                <a:solidFill>
                  <a:srgbClr val="374151"/>
                </a:solidFill>
                <a:effectLst/>
                <a:latin typeface="Söhne"/>
              </a:rPr>
              <a:t>Back-end: commit code using git bash (run http://localhost:5000)</a:t>
            </a:r>
            <a:br>
              <a:rPr lang="en-US" dirty="0"/>
            </a:br>
            <a:endParaRPr lang="en-US" dirty="0"/>
          </a:p>
        </p:txBody>
      </p:sp>
    </p:spTree>
    <p:extLst>
      <p:ext uri="{BB962C8B-B14F-4D97-AF65-F5344CB8AC3E}">
        <p14:creationId xmlns:p14="http://schemas.microsoft.com/office/powerpoint/2010/main" val="234541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4AF8-BC52-C1BB-9587-76BCFD4CF7F0}"/>
              </a:ext>
            </a:extLst>
          </p:cNvPr>
          <p:cNvSpPr>
            <a:spLocks noGrp="1"/>
          </p:cNvSpPr>
          <p:nvPr>
            <p:ph type="title"/>
          </p:nvPr>
        </p:nvSpPr>
        <p:spPr/>
        <p:txBody>
          <a:bodyPr/>
          <a:lstStyle/>
          <a:p>
            <a:r>
              <a:rPr lang="en-US" dirty="0"/>
              <a:t>Architecture </a:t>
            </a:r>
          </a:p>
        </p:txBody>
      </p:sp>
      <p:pic>
        <p:nvPicPr>
          <p:cNvPr id="5" name="Content Placeholder 4">
            <a:extLst>
              <a:ext uri="{FF2B5EF4-FFF2-40B4-BE49-F238E27FC236}">
                <a16:creationId xmlns:a16="http://schemas.microsoft.com/office/drawing/2014/main" id="{413C93E6-12E2-2271-A53F-C19959A771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388" y="1825625"/>
            <a:ext cx="6243224" cy="4351338"/>
          </a:xfrm>
        </p:spPr>
      </p:pic>
    </p:spTree>
    <p:extLst>
      <p:ext uri="{BB962C8B-B14F-4D97-AF65-F5344CB8AC3E}">
        <p14:creationId xmlns:p14="http://schemas.microsoft.com/office/powerpoint/2010/main" val="414307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2211-7C70-8781-89A3-889DA5BB60A0}"/>
              </a:ext>
            </a:extLst>
          </p:cNvPr>
          <p:cNvSpPr>
            <a:spLocks noGrp="1"/>
          </p:cNvSpPr>
          <p:nvPr>
            <p:ph type="title"/>
          </p:nvPr>
        </p:nvSpPr>
        <p:spPr/>
        <p:txBody>
          <a:bodyPr/>
          <a:lstStyle/>
          <a:p>
            <a:r>
              <a:rPr lang="en-US" dirty="0"/>
              <a:t>Landing page(Sign In/Register)</a:t>
            </a:r>
          </a:p>
        </p:txBody>
      </p:sp>
      <p:pic>
        <p:nvPicPr>
          <p:cNvPr id="6" name="Content Placeholder 5">
            <a:extLst>
              <a:ext uri="{FF2B5EF4-FFF2-40B4-BE49-F238E27FC236}">
                <a16:creationId xmlns:a16="http://schemas.microsoft.com/office/drawing/2014/main" id="{4EC0483E-3B17-83F9-DCFD-548053F26A21}"/>
              </a:ext>
            </a:extLst>
          </p:cNvPr>
          <p:cNvPicPr>
            <a:picLocks noGrp="1" noChangeAspect="1"/>
          </p:cNvPicPr>
          <p:nvPr>
            <p:ph sz="half" idx="1"/>
          </p:nvPr>
        </p:nvPicPr>
        <p:blipFill>
          <a:blip r:embed="rId2"/>
          <a:stretch>
            <a:fillRect/>
          </a:stretch>
        </p:blipFill>
        <p:spPr>
          <a:xfrm>
            <a:off x="838200" y="2543969"/>
            <a:ext cx="5181600" cy="2914650"/>
          </a:xfrm>
        </p:spPr>
      </p:pic>
      <p:pic>
        <p:nvPicPr>
          <p:cNvPr id="8" name="Content Placeholder 7">
            <a:extLst>
              <a:ext uri="{FF2B5EF4-FFF2-40B4-BE49-F238E27FC236}">
                <a16:creationId xmlns:a16="http://schemas.microsoft.com/office/drawing/2014/main" id="{7092956B-755B-6CCD-C1F1-9BF971EA191A}"/>
              </a:ext>
            </a:extLst>
          </p:cNvPr>
          <p:cNvPicPr>
            <a:picLocks noGrp="1" noChangeAspect="1"/>
          </p:cNvPicPr>
          <p:nvPr>
            <p:ph sz="half" idx="2"/>
          </p:nvPr>
        </p:nvPicPr>
        <p:blipFill>
          <a:blip r:embed="rId3"/>
          <a:stretch>
            <a:fillRect/>
          </a:stretch>
        </p:blipFill>
        <p:spPr>
          <a:xfrm>
            <a:off x="6172200" y="2543969"/>
            <a:ext cx="5181600" cy="2914650"/>
          </a:xfrm>
        </p:spPr>
      </p:pic>
    </p:spTree>
    <p:extLst>
      <p:ext uri="{BB962C8B-B14F-4D97-AF65-F5344CB8AC3E}">
        <p14:creationId xmlns:p14="http://schemas.microsoft.com/office/powerpoint/2010/main" val="389814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47E3-E24F-6B04-8620-AF234D0E9AA3}"/>
              </a:ext>
            </a:extLst>
          </p:cNvPr>
          <p:cNvSpPr>
            <a:spLocks noGrp="1"/>
          </p:cNvSpPr>
          <p:nvPr>
            <p:ph type="title"/>
          </p:nvPr>
        </p:nvSpPr>
        <p:spPr/>
        <p:txBody>
          <a:bodyPr/>
          <a:lstStyle/>
          <a:p>
            <a:r>
              <a:rPr lang="en-US" dirty="0"/>
              <a:t>Dashboard page after login </a:t>
            </a:r>
          </a:p>
        </p:txBody>
      </p:sp>
      <p:pic>
        <p:nvPicPr>
          <p:cNvPr id="9" name="Content Placeholder 8">
            <a:extLst>
              <a:ext uri="{FF2B5EF4-FFF2-40B4-BE49-F238E27FC236}">
                <a16:creationId xmlns:a16="http://schemas.microsoft.com/office/drawing/2014/main" id="{29F3156E-C425-8167-CD02-60930F194A3E}"/>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53893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AA9-1FD2-8E35-E137-F0B1C45574FC}"/>
              </a:ext>
            </a:extLst>
          </p:cNvPr>
          <p:cNvSpPr>
            <a:spLocks noGrp="1"/>
          </p:cNvSpPr>
          <p:nvPr>
            <p:ph type="title"/>
          </p:nvPr>
        </p:nvSpPr>
        <p:spPr/>
        <p:txBody>
          <a:bodyPr/>
          <a:lstStyle/>
          <a:p>
            <a:r>
              <a:rPr lang="en-US" dirty="0"/>
              <a:t>Click on Generate button for generation 5 </a:t>
            </a:r>
            <a:r>
              <a:rPr lang="en-US" dirty="0" err="1"/>
              <a:t>mln</a:t>
            </a:r>
            <a:r>
              <a:rPr lang="en-US" dirty="0"/>
              <a:t> record</a:t>
            </a:r>
          </a:p>
        </p:txBody>
      </p:sp>
      <p:pic>
        <p:nvPicPr>
          <p:cNvPr id="7" name="Content Placeholder 6">
            <a:extLst>
              <a:ext uri="{FF2B5EF4-FFF2-40B4-BE49-F238E27FC236}">
                <a16:creationId xmlns:a16="http://schemas.microsoft.com/office/drawing/2014/main" id="{D36C1DC5-30DE-9CE8-328C-6E1B44B40B58}"/>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21735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B36E-55CA-3F1F-E915-C39F8B61CABB}"/>
              </a:ext>
            </a:extLst>
          </p:cNvPr>
          <p:cNvSpPr>
            <a:spLocks noGrp="1"/>
          </p:cNvSpPr>
          <p:nvPr>
            <p:ph type="title"/>
          </p:nvPr>
        </p:nvSpPr>
        <p:spPr/>
        <p:txBody>
          <a:bodyPr/>
          <a:lstStyle/>
          <a:p>
            <a:r>
              <a:rPr lang="en-US" dirty="0"/>
              <a:t>Click on Clean Duplicate Records</a:t>
            </a:r>
          </a:p>
        </p:txBody>
      </p:sp>
      <p:pic>
        <p:nvPicPr>
          <p:cNvPr id="7" name="Content Placeholder 6">
            <a:extLst>
              <a:ext uri="{FF2B5EF4-FFF2-40B4-BE49-F238E27FC236}">
                <a16:creationId xmlns:a16="http://schemas.microsoft.com/office/drawing/2014/main" id="{3DED635D-D4F1-ACB7-305F-1EC3BF7A31EA}"/>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83073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1BBD-818D-5B32-932B-D19E39B4476C}"/>
              </a:ext>
            </a:extLst>
          </p:cNvPr>
          <p:cNvSpPr>
            <a:spLocks noGrp="1"/>
          </p:cNvSpPr>
          <p:nvPr>
            <p:ph type="title"/>
          </p:nvPr>
        </p:nvSpPr>
        <p:spPr/>
        <p:txBody>
          <a:bodyPr/>
          <a:lstStyle/>
          <a:p>
            <a:r>
              <a:rPr lang="en-US" dirty="0"/>
              <a:t>Data display with chart</a:t>
            </a:r>
          </a:p>
        </p:txBody>
      </p:sp>
      <p:pic>
        <p:nvPicPr>
          <p:cNvPr id="6" name="Content Placeholder 5">
            <a:extLst>
              <a:ext uri="{FF2B5EF4-FFF2-40B4-BE49-F238E27FC236}">
                <a16:creationId xmlns:a16="http://schemas.microsoft.com/office/drawing/2014/main" id="{134C3A42-F34D-009C-89E9-ED7F9CC75FEC}"/>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03506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CFE1-D404-F900-DB4B-5155C70D3D7A}"/>
              </a:ext>
            </a:extLst>
          </p:cNvPr>
          <p:cNvSpPr>
            <a:spLocks noGrp="1"/>
          </p:cNvSpPr>
          <p:nvPr>
            <p:ph type="title"/>
          </p:nvPr>
        </p:nvSpPr>
        <p:spPr/>
        <p:txBody>
          <a:bodyPr/>
          <a:lstStyle/>
          <a:p>
            <a:r>
              <a:rPr lang="en-US" dirty="0"/>
              <a:t>					</a:t>
            </a:r>
            <a:r>
              <a:rPr lang="en-US"/>
              <a:t>Thank You</a:t>
            </a:r>
            <a:endParaRPr lang="en-US" dirty="0"/>
          </a:p>
        </p:txBody>
      </p:sp>
    </p:spTree>
    <p:extLst>
      <p:ext uri="{BB962C8B-B14F-4D97-AF65-F5344CB8AC3E}">
        <p14:creationId xmlns:p14="http://schemas.microsoft.com/office/powerpoint/2010/main" val="252248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390</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Data management tool</vt:lpstr>
      <vt:lpstr>Technology Stack</vt:lpstr>
      <vt:lpstr>Architecture </vt:lpstr>
      <vt:lpstr>Landing page(Sign In/Register)</vt:lpstr>
      <vt:lpstr>Dashboard page after login </vt:lpstr>
      <vt:lpstr>Click on Generate button for generation 5 mln record</vt:lpstr>
      <vt:lpstr>Click on Clean Duplicate Records</vt:lpstr>
      <vt:lpstr>Data display with chart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tool</dc:title>
  <dc:creator>Sandeep Srivastava</dc:creator>
  <cp:lastModifiedBy>Sandeep Srivastava</cp:lastModifiedBy>
  <cp:revision>14</cp:revision>
  <dcterms:created xsi:type="dcterms:W3CDTF">2023-05-11T12:31:20Z</dcterms:created>
  <dcterms:modified xsi:type="dcterms:W3CDTF">2023-05-12T15:25:26Z</dcterms:modified>
</cp:coreProperties>
</file>