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1E1D5BD-2AB2-A543-A472-420136DC8AA0}" type="datetimeFigureOut">
              <a:rPr lang="en-US" smtClean="0"/>
              <a:t>6/20/21</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54BC77C-DCA4-CD44-884A-F052AE24C8AC}" type="slidenum">
              <a:rPr lang="en-US" smtClean="0"/>
              <a:t>‹#›</a:t>
            </a:fld>
            <a:endParaRPr lang="en-US"/>
          </a:p>
        </p:txBody>
      </p:sp>
    </p:spTree>
    <p:extLst>
      <p:ext uri="{BB962C8B-B14F-4D97-AF65-F5344CB8AC3E}">
        <p14:creationId xmlns:p14="http://schemas.microsoft.com/office/powerpoint/2010/main" val="191252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1E1D5BD-2AB2-A543-A472-420136DC8AA0}" type="datetimeFigureOut">
              <a:rPr lang="en-US" smtClean="0"/>
              <a:t>6/20/21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28582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1E1D5BD-2AB2-A543-A472-420136DC8AA0}"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3444972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1E1D5BD-2AB2-A543-A472-420136DC8AA0}"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414387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1E1D5BD-2AB2-A543-A472-420136DC8AA0}"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2617300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E1D5BD-2AB2-A543-A472-420136DC8AA0}" type="datetimeFigureOut">
              <a:rPr lang="en-US" smtClean="0"/>
              <a:t>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55831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E1D5BD-2AB2-A543-A472-420136DC8AA0}" type="datetimeFigureOut">
              <a:rPr lang="en-US" smtClean="0"/>
              <a:t>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1391713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1E1D5BD-2AB2-A543-A472-420136DC8AA0}"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2414225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1E1D5BD-2AB2-A543-A472-420136DC8AA0}"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103588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1E1D5BD-2AB2-A543-A472-420136DC8AA0}"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156313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1E1D5BD-2AB2-A543-A472-420136DC8AA0}"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19913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1E1D5BD-2AB2-A543-A472-420136DC8AA0}" type="datetimeFigureOut">
              <a:rPr lang="en-US" smtClean="0"/>
              <a:t>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100284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1E1D5BD-2AB2-A543-A472-420136DC8AA0}" type="datetimeFigureOut">
              <a:rPr lang="en-US" smtClean="0"/>
              <a:t>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152478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E1D5BD-2AB2-A543-A472-420136DC8AA0}" type="datetimeFigureOut">
              <a:rPr lang="en-US" smtClean="0"/>
              <a:t>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330020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1D5BD-2AB2-A543-A472-420136DC8AA0}" type="datetimeFigureOut">
              <a:rPr lang="en-US" smtClean="0"/>
              <a:t>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254080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1E1D5BD-2AB2-A543-A472-420136DC8AA0}" type="datetimeFigureOut">
              <a:rPr lang="en-US" smtClean="0"/>
              <a:t>6/20/21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316347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1E1D5BD-2AB2-A543-A472-420136DC8AA0}" type="datetimeFigureOut">
              <a:rPr lang="en-US" smtClean="0"/>
              <a:t>6/20/21</a:t>
            </a:fld>
            <a:endParaRPr lang="en-US"/>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BC77C-DCA4-CD44-884A-F052AE24C8AC}" type="slidenum">
              <a:rPr lang="en-US" smtClean="0"/>
              <a:t>‹#›</a:t>
            </a:fld>
            <a:endParaRPr lang="en-US"/>
          </a:p>
        </p:txBody>
      </p:sp>
    </p:spTree>
    <p:extLst>
      <p:ext uri="{BB962C8B-B14F-4D97-AF65-F5344CB8AC3E}">
        <p14:creationId xmlns:p14="http://schemas.microsoft.com/office/powerpoint/2010/main" val="427617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1E1D5BD-2AB2-A543-A472-420136DC8AA0}" type="datetimeFigureOut">
              <a:rPr lang="en-US" smtClean="0"/>
              <a:t>6/20/21</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54BC77C-DCA4-CD44-884A-F052AE24C8AC}" type="slidenum">
              <a:rPr lang="en-US" smtClean="0"/>
              <a:t>‹#›</a:t>
            </a:fld>
            <a:endParaRPr lang="en-US"/>
          </a:p>
        </p:txBody>
      </p:sp>
    </p:spTree>
    <p:extLst>
      <p:ext uri="{BB962C8B-B14F-4D97-AF65-F5344CB8AC3E}">
        <p14:creationId xmlns:p14="http://schemas.microsoft.com/office/powerpoint/2010/main" val="393889658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6CA2-741A-7346-AB97-D71323ED8B17}"/>
              </a:ext>
            </a:extLst>
          </p:cNvPr>
          <p:cNvSpPr>
            <a:spLocks noGrp="1"/>
          </p:cNvSpPr>
          <p:nvPr>
            <p:ph type="ctrTitle"/>
          </p:nvPr>
        </p:nvSpPr>
        <p:spPr>
          <a:xfrm>
            <a:off x="1070734" y="583754"/>
            <a:ext cx="8825658" cy="968320"/>
          </a:xfrm>
        </p:spPr>
        <p:txBody>
          <a:bodyPr/>
          <a:lstStyle/>
          <a:p>
            <a:r>
              <a:rPr lang="en-US" sz="3600" dirty="0"/>
              <a:t>Battle for Neighborhood</a:t>
            </a:r>
          </a:p>
        </p:txBody>
      </p:sp>
      <p:sp>
        <p:nvSpPr>
          <p:cNvPr id="3" name="Subtitle 2">
            <a:extLst>
              <a:ext uri="{FF2B5EF4-FFF2-40B4-BE49-F238E27FC236}">
                <a16:creationId xmlns:a16="http://schemas.microsoft.com/office/drawing/2014/main" id="{452A6F2D-37DC-7E44-BC24-DF9BDE4998F8}"/>
              </a:ext>
            </a:extLst>
          </p:cNvPr>
          <p:cNvSpPr>
            <a:spLocks noGrp="1"/>
          </p:cNvSpPr>
          <p:nvPr>
            <p:ph type="subTitle" idx="1"/>
          </p:nvPr>
        </p:nvSpPr>
        <p:spPr>
          <a:xfrm>
            <a:off x="1070734" y="2567580"/>
            <a:ext cx="8825658" cy="861420"/>
          </a:xfrm>
        </p:spPr>
        <p:txBody>
          <a:bodyPr>
            <a:noAutofit/>
          </a:bodyPr>
          <a:lstStyle/>
          <a:p>
            <a:r>
              <a:rPr lang="en-IN" sz="3600" dirty="0"/>
              <a:t>Where to open the most popular Cocktail bar in the town? </a:t>
            </a:r>
            <a:endParaRPr lang="en-US" sz="3600" dirty="0"/>
          </a:p>
        </p:txBody>
      </p:sp>
    </p:spTree>
    <p:extLst>
      <p:ext uri="{BB962C8B-B14F-4D97-AF65-F5344CB8AC3E}">
        <p14:creationId xmlns:p14="http://schemas.microsoft.com/office/powerpoint/2010/main" val="65303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05F-418D-B145-887A-473878EB1E9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CF5A3-1A00-8245-AD8D-5D2BD2B48404}"/>
              </a:ext>
            </a:extLst>
          </p:cNvPr>
          <p:cNvSpPr>
            <a:spLocks noGrp="1"/>
          </p:cNvSpPr>
          <p:nvPr>
            <p:ph idx="1"/>
          </p:nvPr>
        </p:nvSpPr>
        <p:spPr/>
        <p:txBody>
          <a:bodyPr/>
          <a:lstStyle/>
          <a:p>
            <a:pPr>
              <a:buFont typeface="Wingdings" pitchFamily="2" charset="2"/>
              <a:buChar char="q"/>
            </a:pPr>
            <a:r>
              <a:rPr lang="en-US" dirty="0"/>
              <a:t>Cocktail Bar will not serve any food.	</a:t>
            </a:r>
          </a:p>
          <a:p>
            <a:pPr>
              <a:buFont typeface="Wingdings" pitchFamily="2" charset="2"/>
              <a:buChar char="q"/>
            </a:pPr>
            <a:r>
              <a:rPr lang="en-US" dirty="0"/>
              <a:t>Selecting cocktail bar location in Delhi based on neighborhood data</a:t>
            </a:r>
          </a:p>
          <a:p>
            <a:pPr marL="0" indent="0">
              <a:buNone/>
            </a:pPr>
            <a:r>
              <a:rPr lang="en-US" dirty="0"/>
              <a:t>	Following parameters were taken into consideration while selection – </a:t>
            </a:r>
          </a:p>
          <a:p>
            <a:pPr lvl="1">
              <a:buFont typeface="Wingdings" pitchFamily="2" charset="2"/>
              <a:buChar char="ü"/>
            </a:pPr>
            <a:r>
              <a:rPr lang="en-US" dirty="0"/>
              <a:t>Maximum restaurants in nearby</a:t>
            </a:r>
          </a:p>
          <a:p>
            <a:pPr lvl="1">
              <a:buFont typeface="Wingdings" pitchFamily="2" charset="2"/>
              <a:buChar char="ü"/>
            </a:pPr>
            <a:r>
              <a:rPr lang="en-US" dirty="0"/>
              <a:t>Minimum bars in nearby</a:t>
            </a:r>
          </a:p>
          <a:p>
            <a:pPr lvl="1">
              <a:buFont typeface="Wingdings" pitchFamily="2" charset="2"/>
              <a:buChar char="ü"/>
            </a:pPr>
            <a:r>
              <a:rPr lang="en-US" dirty="0"/>
              <a:t>Availability of public transport (Metro-station) in nearby location</a:t>
            </a:r>
          </a:p>
          <a:p>
            <a:pPr lvl="1"/>
            <a:endParaRPr lang="en-US" dirty="0"/>
          </a:p>
        </p:txBody>
      </p:sp>
    </p:spTree>
    <p:extLst>
      <p:ext uri="{BB962C8B-B14F-4D97-AF65-F5344CB8AC3E}">
        <p14:creationId xmlns:p14="http://schemas.microsoft.com/office/powerpoint/2010/main" val="181938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9012-086D-194E-B54F-CC4A033CA1A3}"/>
              </a:ext>
            </a:extLst>
          </p:cNvPr>
          <p:cNvSpPr>
            <a:spLocks noGrp="1"/>
          </p:cNvSpPr>
          <p:nvPr>
            <p:ph type="title"/>
          </p:nvPr>
        </p:nvSpPr>
        <p:spPr/>
        <p:txBody>
          <a:bodyPr/>
          <a:lstStyle/>
          <a:p>
            <a:r>
              <a:rPr lang="en-US" dirty="0"/>
              <a:t>Data Selection</a:t>
            </a:r>
          </a:p>
        </p:txBody>
      </p:sp>
      <p:sp>
        <p:nvSpPr>
          <p:cNvPr id="3" name="Content Placeholder 2">
            <a:extLst>
              <a:ext uri="{FF2B5EF4-FFF2-40B4-BE49-F238E27FC236}">
                <a16:creationId xmlns:a16="http://schemas.microsoft.com/office/drawing/2014/main" id="{ADEF8E3F-60D6-F34C-96CB-0CD5EF2FB46F}"/>
              </a:ext>
            </a:extLst>
          </p:cNvPr>
          <p:cNvSpPr>
            <a:spLocks noGrp="1"/>
          </p:cNvSpPr>
          <p:nvPr>
            <p:ph idx="1"/>
          </p:nvPr>
        </p:nvSpPr>
        <p:spPr/>
        <p:txBody>
          <a:bodyPr/>
          <a:lstStyle/>
          <a:p>
            <a:pPr>
              <a:buFont typeface="Wingdings" pitchFamily="2" charset="2"/>
              <a:buChar char="q"/>
            </a:pPr>
            <a:r>
              <a:rPr lang="en-US" dirty="0"/>
              <a:t>Following Foursquare API data was utilized for the study – </a:t>
            </a:r>
          </a:p>
          <a:p>
            <a:pPr lvl="1">
              <a:buFont typeface="Wingdings" pitchFamily="2" charset="2"/>
              <a:buChar char="ü"/>
            </a:pPr>
            <a:r>
              <a:rPr lang="en-US" dirty="0"/>
              <a:t>Restaurants data in Delhi (Name, Longitude, Latitude)(Top 100)</a:t>
            </a:r>
          </a:p>
          <a:p>
            <a:pPr lvl="1">
              <a:buFont typeface="Wingdings" pitchFamily="2" charset="2"/>
              <a:buChar char="ü"/>
            </a:pPr>
            <a:r>
              <a:rPr lang="en-US" dirty="0"/>
              <a:t>Bars data in Delhi (Name, Longitude, Latitude)(Top 100)</a:t>
            </a:r>
          </a:p>
          <a:p>
            <a:pPr lvl="1">
              <a:buFont typeface="Wingdings" pitchFamily="2" charset="2"/>
              <a:buChar char="ü"/>
            </a:pPr>
            <a:r>
              <a:rPr lang="en-US" dirty="0"/>
              <a:t>Delhi Metro-Station data(Total 54 data-points)(Name, Longitude, Latitude)</a:t>
            </a:r>
          </a:p>
          <a:p>
            <a:pPr marL="0" indent="0">
              <a:buNone/>
            </a:pPr>
            <a:endParaRPr lang="en-US" dirty="0"/>
          </a:p>
        </p:txBody>
      </p:sp>
      <p:pic>
        <p:nvPicPr>
          <p:cNvPr id="4" name="Picture 3">
            <a:extLst>
              <a:ext uri="{FF2B5EF4-FFF2-40B4-BE49-F238E27FC236}">
                <a16:creationId xmlns:a16="http://schemas.microsoft.com/office/drawing/2014/main" id="{28414100-D626-334E-B2AF-EA410407B3B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09311" y="4279687"/>
            <a:ext cx="4298984" cy="2097050"/>
          </a:xfrm>
          <a:prstGeom prst="rect">
            <a:avLst/>
          </a:prstGeom>
        </p:spPr>
      </p:pic>
    </p:spTree>
    <p:extLst>
      <p:ext uri="{BB962C8B-B14F-4D97-AF65-F5344CB8AC3E}">
        <p14:creationId xmlns:p14="http://schemas.microsoft.com/office/powerpoint/2010/main" val="369441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1167-1021-B94F-8B71-606A1959E2C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45DAFEA-7AC2-E14F-941B-F8DDCC14557A}"/>
              </a:ext>
            </a:extLst>
          </p:cNvPr>
          <p:cNvSpPr>
            <a:spLocks noGrp="1"/>
          </p:cNvSpPr>
          <p:nvPr>
            <p:ph idx="1"/>
          </p:nvPr>
        </p:nvSpPr>
        <p:spPr/>
        <p:txBody>
          <a:bodyPr/>
          <a:lstStyle/>
          <a:p>
            <a:pPr>
              <a:buFont typeface="Wingdings" pitchFamily="2" charset="2"/>
              <a:buChar char="q"/>
            </a:pPr>
            <a:r>
              <a:rPr lang="en-US" dirty="0" err="1"/>
              <a:t>Kmeans</a:t>
            </a:r>
            <a:r>
              <a:rPr lang="en-US" dirty="0"/>
              <a:t> square clustering considering k=11, as there are 11 districts in Delhi data was clustered and superimposed to Delhi Map using folium</a:t>
            </a:r>
          </a:p>
          <a:p>
            <a:pPr>
              <a:buFont typeface="Wingdings" pitchFamily="2" charset="2"/>
              <a:buChar char="q"/>
            </a:pPr>
            <a:endParaRPr lang="en-US" dirty="0"/>
          </a:p>
          <a:p>
            <a:pPr marL="0" indent="0">
              <a:buNone/>
            </a:pPr>
            <a:endParaRPr lang="en-US" dirty="0"/>
          </a:p>
        </p:txBody>
      </p:sp>
      <p:pic>
        <p:nvPicPr>
          <p:cNvPr id="4" name="Picture 3">
            <a:extLst>
              <a:ext uri="{FF2B5EF4-FFF2-40B4-BE49-F238E27FC236}">
                <a16:creationId xmlns:a16="http://schemas.microsoft.com/office/drawing/2014/main" id="{75C6CC44-A986-7E41-948E-1AAD63204C9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81919" y="3429000"/>
            <a:ext cx="5731510" cy="2921635"/>
          </a:xfrm>
          <a:prstGeom prst="rect">
            <a:avLst/>
          </a:prstGeom>
        </p:spPr>
      </p:pic>
      <p:sp>
        <p:nvSpPr>
          <p:cNvPr id="5" name="TextBox 4">
            <a:extLst>
              <a:ext uri="{FF2B5EF4-FFF2-40B4-BE49-F238E27FC236}">
                <a16:creationId xmlns:a16="http://schemas.microsoft.com/office/drawing/2014/main" id="{07CA2015-0E4C-A646-9048-2FA0AB85864A}"/>
              </a:ext>
            </a:extLst>
          </p:cNvPr>
          <p:cNvSpPr txBox="1"/>
          <p:nvPr/>
        </p:nvSpPr>
        <p:spPr>
          <a:xfrm>
            <a:off x="7820526" y="3525253"/>
            <a:ext cx="27895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Red – Bars</a:t>
            </a:r>
          </a:p>
          <a:p>
            <a:pPr marL="285750" indent="-285750">
              <a:buFont typeface="Arial" panose="020B0604020202020204" pitchFamily="34" charset="0"/>
              <a:buChar char="•"/>
            </a:pPr>
            <a:r>
              <a:rPr lang="en-US" dirty="0"/>
              <a:t>Blue – Metro</a:t>
            </a:r>
          </a:p>
          <a:p>
            <a:pPr marL="285750" indent="-285750">
              <a:buFont typeface="Arial" panose="020B0604020202020204" pitchFamily="34" charset="0"/>
              <a:buChar char="•"/>
            </a:pPr>
            <a:r>
              <a:rPr lang="en-US" dirty="0"/>
              <a:t>Green - Restaurants</a:t>
            </a:r>
          </a:p>
        </p:txBody>
      </p:sp>
    </p:spTree>
    <p:extLst>
      <p:ext uri="{BB962C8B-B14F-4D97-AF65-F5344CB8AC3E}">
        <p14:creationId xmlns:p14="http://schemas.microsoft.com/office/powerpoint/2010/main" val="80177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0EB6-F6E9-7D4F-BBA7-01A73777E56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2561895-CD0A-4946-B32A-F5D44D9AD080}"/>
              </a:ext>
            </a:extLst>
          </p:cNvPr>
          <p:cNvSpPr>
            <a:spLocks noGrp="1"/>
          </p:cNvSpPr>
          <p:nvPr>
            <p:ph idx="1"/>
          </p:nvPr>
        </p:nvSpPr>
        <p:spPr/>
        <p:txBody>
          <a:bodyPr/>
          <a:lstStyle/>
          <a:p>
            <a:pPr>
              <a:buFont typeface="Wingdings" pitchFamily="2" charset="2"/>
              <a:buChar char="q"/>
            </a:pPr>
            <a:r>
              <a:rPr lang="en-US" dirty="0"/>
              <a:t>Based on the the clustered Map there were few location where restaurants density was higher with very few bars. As per our requirement two locations were marked as suitable for opening cocktail bar -  </a:t>
            </a:r>
          </a:p>
          <a:p>
            <a:pPr marL="0" indent="0">
              <a:buNone/>
            </a:pPr>
            <a:endParaRPr lang="en-US" dirty="0"/>
          </a:p>
        </p:txBody>
      </p:sp>
      <p:pic>
        <p:nvPicPr>
          <p:cNvPr id="4" name="Picture 3">
            <a:extLst>
              <a:ext uri="{FF2B5EF4-FFF2-40B4-BE49-F238E27FC236}">
                <a16:creationId xmlns:a16="http://schemas.microsoft.com/office/drawing/2014/main" id="{6DFBEFDF-8F4D-D841-ABBA-6DF43FCD01B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84989" y="3521459"/>
            <a:ext cx="5380990" cy="2967355"/>
          </a:xfrm>
          <a:prstGeom prst="rect">
            <a:avLst/>
          </a:prstGeom>
        </p:spPr>
      </p:pic>
    </p:spTree>
    <p:extLst>
      <p:ext uri="{BB962C8B-B14F-4D97-AF65-F5344CB8AC3E}">
        <p14:creationId xmlns:p14="http://schemas.microsoft.com/office/powerpoint/2010/main" val="303573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F0DF-E65E-FF4B-A65F-B3E16EAE12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5A9909D-BD15-734A-8A3F-739B19AEE903}"/>
              </a:ext>
            </a:extLst>
          </p:cNvPr>
          <p:cNvSpPr>
            <a:spLocks noGrp="1"/>
          </p:cNvSpPr>
          <p:nvPr>
            <p:ph idx="1"/>
          </p:nvPr>
        </p:nvSpPr>
        <p:spPr/>
        <p:txBody>
          <a:bodyPr/>
          <a:lstStyle/>
          <a:p>
            <a:pPr>
              <a:buFont typeface="Wingdings" pitchFamily="2" charset="2"/>
              <a:buChar char="q"/>
            </a:pPr>
            <a:r>
              <a:rPr lang="en-US" dirty="0"/>
              <a:t>Although as per study it can be concluded that there are two suitable location for opening a cocktail bar. However, only top 100 bars and restaurants were selected for this study for conclusion more in-depth rigorous study is required while taking all available data into the consideration.</a:t>
            </a:r>
          </a:p>
        </p:txBody>
      </p:sp>
    </p:spTree>
    <p:extLst>
      <p:ext uri="{BB962C8B-B14F-4D97-AF65-F5344CB8AC3E}">
        <p14:creationId xmlns:p14="http://schemas.microsoft.com/office/powerpoint/2010/main" val="1643995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{C27BF4ED-5014-F54B-9C0E-7B8E87AA38E0}tf10001076</Template>
  <TotalTime>47</TotalTime>
  <Words>239</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 Boardroom</vt:lpstr>
      <vt:lpstr>Battle for Neighborhood</vt:lpstr>
      <vt:lpstr>Introduction</vt:lpstr>
      <vt:lpstr>Data Selection</vt:lpstr>
      <vt:lpstr>Methodology</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for Neighborhood</dc:title>
  <dc:creator>sandeepan nayak</dc:creator>
  <cp:lastModifiedBy>sandeepan nayak</cp:lastModifiedBy>
  <cp:revision>5</cp:revision>
  <dcterms:created xsi:type="dcterms:W3CDTF">2021-06-20T08:47:06Z</dcterms:created>
  <dcterms:modified xsi:type="dcterms:W3CDTF">2021-06-20T09:34:58Z</dcterms:modified>
</cp:coreProperties>
</file>