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Kollektif Bold" charset="1" panose="020B0604020101010102"/>
      <p:regular r:id="rId24"/>
    </p:embeddedFont>
    <p:embeddedFont>
      <p:font typeface="Glacial Indifference" charset="1" panose="00000000000000000000"/>
      <p:regular r:id="rId25"/>
    </p:embeddedFont>
    <p:embeddedFont>
      <p:font typeface="Glacial Indifference Bold" charset="1" panose="00000800000000000000"/>
      <p:regular r:id="rId26"/>
    </p:embeddedFont>
    <p:embeddedFont>
      <p:font typeface="DM Sans Bold" charset="1" panose="00000000000000000000"/>
      <p:regular r:id="rId27"/>
    </p:embeddedFont>
    <p:embeddedFont>
      <p:font typeface="DM San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 Id="rId5" Target="../media/image14.jpeg" Type="http://schemas.openxmlformats.org/officeDocument/2006/relationships/image"/><Relationship Id="rId6" Target="../media/image10.png" Type="http://schemas.openxmlformats.org/officeDocument/2006/relationships/image"/><Relationship Id="rId7"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8" id="8"/>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2700000">
            <a:off x="-1376391" y="-3093321"/>
            <a:ext cx="7415398" cy="3565095"/>
            <a:chOff x="0" y="0"/>
            <a:chExt cx="660400" cy="317500"/>
          </a:xfrm>
        </p:grpSpPr>
        <p:sp>
          <p:nvSpPr>
            <p:cNvPr name="Freeform 31" id="3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2" id="3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3" id="33"/>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4" id="34"/>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5" id="35"/>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6" id="36"/>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7" id="37"/>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8" id="38"/>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9" id="39"/>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0" id="40"/>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41" id="41"/>
          <p:cNvSpPr/>
          <p:nvPr/>
        </p:nvSpPr>
        <p:spPr>
          <a:xfrm flipH="false" flipV="false" rot="0">
            <a:off x="5489368" y="6037539"/>
            <a:ext cx="7710963" cy="1461775"/>
          </a:xfrm>
          <a:custGeom>
            <a:avLst/>
            <a:gdLst/>
            <a:ahLst/>
            <a:cxnLst/>
            <a:rect r="r" b="b" t="t" l="l"/>
            <a:pathLst>
              <a:path h="1461775" w="7710963">
                <a:moveTo>
                  <a:pt x="0" y="0"/>
                </a:moveTo>
                <a:lnTo>
                  <a:pt x="7710962" y="0"/>
                </a:lnTo>
                <a:lnTo>
                  <a:pt x="7710962" y="1461775"/>
                </a:lnTo>
                <a:lnTo>
                  <a:pt x="0" y="1461775"/>
                </a:lnTo>
                <a:lnTo>
                  <a:pt x="0" y="0"/>
                </a:lnTo>
                <a:close/>
              </a:path>
            </a:pathLst>
          </a:custGeom>
          <a:blipFill>
            <a:blip r:embed="rId10"/>
            <a:stretch>
              <a:fillRect l="0" t="-208032" r="0" b="-219474"/>
            </a:stretch>
          </a:blipFill>
        </p:spPr>
      </p:sp>
      <p:sp>
        <p:nvSpPr>
          <p:cNvPr name="Freeform 42" id="42"/>
          <p:cNvSpPr/>
          <p:nvPr/>
        </p:nvSpPr>
        <p:spPr>
          <a:xfrm flipH="false" flipV="false" rot="0">
            <a:off x="14802690" y="8087233"/>
            <a:ext cx="1718269" cy="1579699"/>
          </a:xfrm>
          <a:custGeom>
            <a:avLst/>
            <a:gdLst/>
            <a:ahLst/>
            <a:cxnLst/>
            <a:rect r="r" b="b" t="t" l="l"/>
            <a:pathLst>
              <a:path h="1579699" w="1718269">
                <a:moveTo>
                  <a:pt x="0" y="0"/>
                </a:moveTo>
                <a:lnTo>
                  <a:pt x="1718270" y="0"/>
                </a:lnTo>
                <a:lnTo>
                  <a:pt x="1718270" y="1579699"/>
                </a:lnTo>
                <a:lnTo>
                  <a:pt x="0" y="1579699"/>
                </a:lnTo>
                <a:lnTo>
                  <a:pt x="0" y="0"/>
                </a:lnTo>
                <a:close/>
              </a:path>
            </a:pathLst>
          </a:custGeom>
          <a:blipFill>
            <a:blip r:embed="rId11"/>
            <a:stretch>
              <a:fillRect l="0" t="0" r="0" b="0"/>
            </a:stretch>
          </a:blipFill>
        </p:spPr>
      </p:sp>
      <p:sp>
        <p:nvSpPr>
          <p:cNvPr name="TextBox 43" id="43"/>
          <p:cNvSpPr txBox="true"/>
          <p:nvPr/>
        </p:nvSpPr>
        <p:spPr>
          <a:xfrm rot="0">
            <a:off x="3613470" y="3570706"/>
            <a:ext cx="11315247" cy="2787649"/>
          </a:xfrm>
          <a:prstGeom prst="rect">
            <a:avLst/>
          </a:prstGeom>
        </p:spPr>
        <p:txBody>
          <a:bodyPr anchor="t" rtlCol="false" tIns="0" lIns="0" bIns="0" rIns="0">
            <a:spAutoFit/>
          </a:bodyPr>
          <a:lstStyle/>
          <a:p>
            <a:pPr algn="ctr">
              <a:lnSpc>
                <a:spcPts val="9999"/>
              </a:lnSpc>
            </a:pPr>
            <a:r>
              <a:rPr lang="en-US" b="true" sz="9999">
                <a:solidFill>
                  <a:srgbClr val="227C9D"/>
                </a:solidFill>
                <a:latin typeface="Kollektif Bold"/>
                <a:ea typeface="Kollektif Bold"/>
                <a:cs typeface="Kollektif Bold"/>
                <a:sym typeface="Kollektif Bold"/>
              </a:rPr>
              <a:t>SMALL BUSINESS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4242456" y="2858930"/>
            <a:ext cx="9462208" cy="1980172"/>
          </a:xfrm>
          <a:prstGeom prst="rect">
            <a:avLst/>
          </a:prstGeom>
        </p:spPr>
        <p:txBody>
          <a:bodyPr anchor="t" rtlCol="false" tIns="0" lIns="0" bIns="0" rIns="0">
            <a:spAutoFit/>
          </a:bodyPr>
          <a:lstStyle/>
          <a:p>
            <a:pPr algn="ctr">
              <a:lnSpc>
                <a:spcPts val="6860"/>
              </a:lnSpc>
            </a:pPr>
            <a:r>
              <a:rPr lang="en-US" b="true" sz="6860">
                <a:solidFill>
                  <a:srgbClr val="FE6D73"/>
                </a:solidFill>
                <a:latin typeface="Kollektif Bold"/>
                <a:ea typeface="Kollektif Bold"/>
                <a:cs typeface="Kollektif Bold"/>
                <a:sym typeface="Kollektif Bold"/>
              </a:rPr>
              <a:t>1- DATA COLLECTION</a:t>
            </a:r>
          </a:p>
          <a:p>
            <a:pPr algn="ctr">
              <a:lnSpc>
                <a:spcPts val="7394"/>
              </a:lnSpc>
            </a:pP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863654" y="4203229"/>
            <a:ext cx="10719600" cy="4191000"/>
          </a:xfrm>
          <a:prstGeom prst="rect">
            <a:avLst/>
          </a:prstGeom>
        </p:spPr>
        <p:txBody>
          <a:bodyPr anchor="t" rtlCol="false" tIns="0" lIns="0" bIns="0" rIns="0">
            <a:spAutoFit/>
          </a:bodyPr>
          <a:lstStyle/>
          <a:p>
            <a:pPr algn="l">
              <a:lnSpc>
                <a:spcPts val="3360"/>
              </a:lnSpc>
            </a:pPr>
            <a:r>
              <a:rPr lang="en-US" sz="2800" b="true">
                <a:solidFill>
                  <a:srgbClr val="545454"/>
                </a:solidFill>
                <a:latin typeface="DM Sans Bold"/>
                <a:ea typeface="DM Sans Bold"/>
                <a:cs typeface="DM Sans Bold"/>
                <a:sym typeface="DM Sans Bold"/>
              </a:rPr>
              <a:t>Sales data</a:t>
            </a:r>
            <a:r>
              <a:rPr lang="en-US" sz="2800">
                <a:solidFill>
                  <a:srgbClr val="545454"/>
                </a:solidFill>
                <a:latin typeface="DM Sans"/>
                <a:ea typeface="DM Sans"/>
                <a:cs typeface="DM Sans"/>
                <a:sym typeface="DM Sans"/>
              </a:rPr>
              <a:t> was collected and structured into CSV files and an SQLite database.</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Social Media</a:t>
            </a:r>
            <a:r>
              <a:rPr lang="en-US" sz="2800">
                <a:solidFill>
                  <a:srgbClr val="545454"/>
                </a:solidFill>
                <a:latin typeface="DM Sans"/>
                <a:ea typeface="DM Sans"/>
                <a:cs typeface="DM Sans"/>
                <a:sym typeface="DM Sans"/>
              </a:rPr>
              <a:t> data from Facebook, Instagram, and TikTok was manually collected and analyzed.</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Customer surveys </a:t>
            </a:r>
            <a:r>
              <a:rPr lang="en-US" sz="2800">
                <a:solidFill>
                  <a:srgbClr val="545454"/>
                </a:solidFill>
                <a:latin typeface="DM Sans"/>
                <a:ea typeface="DM Sans"/>
                <a:cs typeface="DM Sans"/>
                <a:sym typeface="DM Sans"/>
              </a:rPr>
              <a:t>were conducted to gather feedback on satisfaction, purchasing behavior, and preferences.</a:t>
            </a:r>
          </a:p>
          <a:p>
            <a:pPr algn="l">
              <a:lnSpc>
                <a:spcPts val="3360"/>
              </a:lnSpc>
            </a:pPr>
          </a:p>
          <a:p>
            <a:pPr algn="ctr">
              <a:lnSpc>
                <a:spcPts val="3360"/>
              </a:lnSpc>
            </a:pPr>
          </a:p>
        </p:txBody>
      </p:sp>
      <p:sp>
        <p:nvSpPr>
          <p:cNvPr name="Freeform 40" id="40"/>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1" id="41"/>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067630" y="2858930"/>
            <a:ext cx="11515624" cy="1866335"/>
          </a:xfrm>
          <a:prstGeom prst="rect">
            <a:avLst/>
          </a:prstGeom>
        </p:spPr>
        <p:txBody>
          <a:bodyPr anchor="t" rtlCol="false" tIns="0" lIns="0" bIns="0" rIns="0">
            <a:spAutoFit/>
          </a:bodyPr>
          <a:lstStyle/>
          <a:p>
            <a:pPr algn="ctr">
              <a:lnSpc>
                <a:spcPts val="6360"/>
              </a:lnSpc>
            </a:pPr>
            <a:r>
              <a:rPr lang="en-US" b="true" sz="6360">
                <a:solidFill>
                  <a:srgbClr val="FE6D73"/>
                </a:solidFill>
                <a:latin typeface="Kollektif Bold"/>
                <a:ea typeface="Kollektif Bold"/>
                <a:cs typeface="Kollektif Bold"/>
                <a:sym typeface="Kollektif Bold"/>
              </a:rPr>
              <a:t>2- DATA ANALYSIS TOOLS</a:t>
            </a:r>
          </a:p>
          <a:p>
            <a:pPr algn="ctr">
              <a:lnSpc>
                <a:spcPts val="7094"/>
              </a:lnSpc>
            </a:pP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2700000">
            <a:off x="14381224" y="7574679"/>
            <a:ext cx="7415398" cy="3565095"/>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3" id="23"/>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4" id="24"/>
          <p:cNvGrpSpPr/>
          <p:nvPr/>
        </p:nvGrpSpPr>
        <p:grpSpPr>
          <a:xfrm rot="2700000">
            <a:off x="-1376391" y="-3093321"/>
            <a:ext cx="7415398" cy="3565095"/>
            <a:chOff x="0" y="0"/>
            <a:chExt cx="660400" cy="317500"/>
          </a:xfrm>
        </p:grpSpPr>
        <p:sp>
          <p:nvSpPr>
            <p:cNvPr name="Freeform 25" id="2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6" id="2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7" id="27"/>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28" id="28"/>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29" id="29"/>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0" id="30"/>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1" id="31"/>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2" id="32"/>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3" id="33"/>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4" id="34"/>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5" id="35"/>
          <p:cNvSpPr txBox="true"/>
          <p:nvPr/>
        </p:nvSpPr>
        <p:spPr>
          <a:xfrm rot="0">
            <a:off x="3863654" y="3921267"/>
            <a:ext cx="10719600" cy="5867400"/>
          </a:xfrm>
          <a:prstGeom prst="rect">
            <a:avLst/>
          </a:prstGeom>
        </p:spPr>
        <p:txBody>
          <a:bodyPr anchor="t" rtlCol="false" tIns="0" lIns="0" bIns="0" rIns="0">
            <a:spAutoFit/>
          </a:bodyPr>
          <a:lstStyle/>
          <a:p>
            <a:pPr algn="l">
              <a:lnSpc>
                <a:spcPts val="3360"/>
              </a:lnSpc>
            </a:pPr>
            <a:r>
              <a:rPr lang="en-US" sz="2800" b="true">
                <a:solidFill>
                  <a:srgbClr val="545454"/>
                </a:solidFill>
                <a:latin typeface="DM Sans Bold"/>
                <a:ea typeface="DM Sans Bold"/>
                <a:cs typeface="DM Sans Bold"/>
                <a:sym typeface="DM Sans Bold"/>
              </a:rPr>
              <a:t>SQL &amp; SQLite</a:t>
            </a:r>
            <a:r>
              <a:rPr lang="en-US" sz="2800">
                <a:solidFill>
                  <a:srgbClr val="545454"/>
                </a:solidFill>
                <a:latin typeface="DM Sans"/>
                <a:ea typeface="DM Sans"/>
                <a:cs typeface="DM Sans"/>
                <a:sym typeface="DM Sans"/>
              </a:rPr>
              <a:t> for database management and querying.</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Python (Pandas, Matplotlib, NumPy, Seaborn) </a:t>
            </a:r>
            <a:r>
              <a:rPr lang="en-US" sz="2800">
                <a:solidFill>
                  <a:srgbClr val="545454"/>
                </a:solidFill>
                <a:latin typeface="DM Sans"/>
                <a:ea typeface="DM Sans"/>
                <a:cs typeface="DM Sans"/>
                <a:sym typeface="DM Sans"/>
              </a:rPr>
              <a:t>for data cleaning, analysis, and visualizations.</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R (dplyr, ggplot2, DBI) </a:t>
            </a:r>
            <a:r>
              <a:rPr lang="en-US" sz="2800">
                <a:solidFill>
                  <a:srgbClr val="545454"/>
                </a:solidFill>
                <a:latin typeface="DM Sans"/>
                <a:ea typeface="DM Sans"/>
                <a:cs typeface="DM Sans"/>
                <a:sym typeface="DM Sans"/>
              </a:rPr>
              <a:t>for data cleaning, analysis, and visualizations.</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Excel</a:t>
            </a:r>
            <a:r>
              <a:rPr lang="en-US" sz="2800">
                <a:solidFill>
                  <a:srgbClr val="545454"/>
                </a:solidFill>
                <a:latin typeface="DM Sans"/>
                <a:ea typeface="DM Sans"/>
                <a:cs typeface="DM Sans"/>
                <a:sym typeface="DM Sans"/>
              </a:rPr>
              <a:t> for data management, summary statistics, and additional data visualizations.</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Tableau </a:t>
            </a:r>
            <a:r>
              <a:rPr lang="en-US" sz="2800">
                <a:solidFill>
                  <a:srgbClr val="545454"/>
                </a:solidFill>
                <a:latin typeface="DM Sans"/>
                <a:ea typeface="DM Sans"/>
                <a:cs typeface="DM Sans"/>
                <a:sym typeface="DM Sans"/>
              </a:rPr>
              <a:t>for creating interactive dashboards and visual insights.</a:t>
            </a:r>
          </a:p>
          <a:p>
            <a:pPr algn="l">
              <a:lnSpc>
                <a:spcPts val="3360"/>
              </a:lnSpc>
            </a:pPr>
          </a:p>
          <a:p>
            <a:pPr algn="ctr">
              <a:lnSpc>
                <a:spcPts val="3360"/>
              </a:lnSpc>
            </a:pPr>
          </a:p>
        </p:txBody>
      </p:sp>
      <p:sp>
        <p:nvSpPr>
          <p:cNvPr name="Freeform 36" id="36"/>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37" id="37"/>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067630" y="2858930"/>
            <a:ext cx="11515624" cy="2666435"/>
          </a:xfrm>
          <a:prstGeom prst="rect">
            <a:avLst/>
          </a:prstGeom>
        </p:spPr>
        <p:txBody>
          <a:bodyPr anchor="t" rtlCol="false" tIns="0" lIns="0" bIns="0" rIns="0">
            <a:spAutoFit/>
          </a:bodyPr>
          <a:lstStyle/>
          <a:p>
            <a:pPr algn="ctr">
              <a:lnSpc>
                <a:spcPts val="6360"/>
              </a:lnSpc>
            </a:pPr>
            <a:r>
              <a:rPr lang="en-US" b="true" sz="6360">
                <a:solidFill>
                  <a:srgbClr val="FE6D73"/>
                </a:solidFill>
                <a:latin typeface="Kollektif Bold"/>
                <a:ea typeface="Kollektif Bold"/>
                <a:cs typeface="Kollektif Bold"/>
                <a:sym typeface="Kollektif Bold"/>
              </a:rPr>
              <a:t>3- KEY ANALYSIS</a:t>
            </a:r>
          </a:p>
          <a:p>
            <a:pPr algn="ctr">
              <a:lnSpc>
                <a:spcPts val="6360"/>
              </a:lnSpc>
            </a:pPr>
          </a:p>
          <a:p>
            <a:pPr algn="ctr">
              <a:lnSpc>
                <a:spcPts val="7094"/>
              </a:lnSpc>
            </a:pP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863654" y="3921267"/>
            <a:ext cx="10719600" cy="4191000"/>
          </a:xfrm>
          <a:prstGeom prst="rect">
            <a:avLst/>
          </a:prstGeom>
        </p:spPr>
        <p:txBody>
          <a:bodyPr anchor="t" rtlCol="false" tIns="0" lIns="0" bIns="0" rIns="0">
            <a:spAutoFit/>
          </a:bodyPr>
          <a:lstStyle/>
          <a:p>
            <a:pPr algn="l">
              <a:lnSpc>
                <a:spcPts val="3360"/>
              </a:lnSpc>
            </a:pPr>
            <a:r>
              <a:rPr lang="en-US" sz="2800" b="true">
                <a:solidFill>
                  <a:srgbClr val="545454"/>
                </a:solidFill>
                <a:latin typeface="DM Sans Bold"/>
                <a:ea typeface="DM Sans Bold"/>
                <a:cs typeface="DM Sans Bold"/>
                <a:sym typeface="DM Sans Bold"/>
              </a:rPr>
              <a:t>Social Media Analysis: </a:t>
            </a:r>
            <a:r>
              <a:rPr lang="en-US" sz="2800">
                <a:solidFill>
                  <a:srgbClr val="545454"/>
                </a:solidFill>
                <a:latin typeface="DM Sans"/>
                <a:ea typeface="DM Sans"/>
                <a:cs typeface="DM Sans"/>
                <a:sym typeface="DM Sans"/>
              </a:rPr>
              <a:t>Evaluating engagement across different content types and platforms.</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Sales Analysis: </a:t>
            </a:r>
            <a:r>
              <a:rPr lang="en-US" sz="2800">
                <a:solidFill>
                  <a:srgbClr val="545454"/>
                </a:solidFill>
                <a:latin typeface="DM Sans"/>
                <a:ea typeface="DM Sans"/>
                <a:cs typeface="DM Sans"/>
                <a:sym typeface="DM Sans"/>
              </a:rPr>
              <a:t>Exploring sales trends based on demographics, product types, and external factors (e.g., dollar exchange rate).</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Survey Data Analysis:</a:t>
            </a:r>
            <a:r>
              <a:rPr lang="en-US" sz="2800">
                <a:solidFill>
                  <a:srgbClr val="545454"/>
                </a:solidFill>
                <a:latin typeface="DM Sans"/>
                <a:ea typeface="DM Sans"/>
                <a:cs typeface="DM Sans"/>
                <a:sym typeface="DM Sans"/>
              </a:rPr>
              <a:t> Understanding customer preferences and satisfaction through feedback.</a:t>
            </a:r>
          </a:p>
          <a:p>
            <a:pPr algn="l">
              <a:lnSpc>
                <a:spcPts val="3360"/>
              </a:lnSpc>
            </a:pPr>
          </a:p>
          <a:p>
            <a:pPr algn="ctr">
              <a:lnSpc>
                <a:spcPts val="3360"/>
              </a:lnSpc>
            </a:pPr>
          </a:p>
        </p:txBody>
      </p:sp>
      <p:sp>
        <p:nvSpPr>
          <p:cNvPr name="Freeform 40" id="40"/>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1" id="41"/>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366496"/>
            <a:ext cx="10620170" cy="1441441"/>
          </a:xfrm>
          <a:prstGeom prst="rect">
            <a:avLst/>
          </a:prstGeom>
        </p:spPr>
        <p:txBody>
          <a:bodyPr anchor="t" rtlCol="false" tIns="0" lIns="0" bIns="0" rIns="0">
            <a:spAutoFit/>
          </a:bodyPr>
          <a:lstStyle/>
          <a:p>
            <a:pPr algn="ctr">
              <a:lnSpc>
                <a:spcPts val="9499"/>
              </a:lnSpc>
            </a:pPr>
            <a:r>
              <a:rPr lang="en-US" b="true" sz="9499">
                <a:solidFill>
                  <a:srgbClr val="227C9D"/>
                </a:solidFill>
                <a:latin typeface="Kollektif Bold"/>
                <a:ea typeface="Kollektif Bold"/>
                <a:cs typeface="Kollektif Bold"/>
                <a:sym typeface="Kollektif Bold"/>
              </a:rPr>
              <a:t>CONTRIBUTION</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9" id="39"/>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0" id="40"/>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528673" y="2509946"/>
            <a:ext cx="8452115" cy="8452115"/>
          </a:xfrm>
          <a:prstGeom prst="rect">
            <a:avLst/>
          </a:prstGeom>
        </p:spPr>
      </p:pic>
      <p:grpSp>
        <p:nvGrpSpPr>
          <p:cNvPr name="Group 3" id="3"/>
          <p:cNvGrpSpPr/>
          <p:nvPr/>
        </p:nvGrpSpPr>
        <p:grpSpPr>
          <a:xfrm rot="2700000">
            <a:off x="-2693793" y="7510422"/>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6" id="6"/>
          <p:cNvGrpSpPr/>
          <p:nvPr/>
        </p:nvGrpSpPr>
        <p:grpSpPr>
          <a:xfrm rot="-2700000">
            <a:off x="14034654" y="-4091495"/>
            <a:ext cx="7415398" cy="3565095"/>
            <a:chOff x="0" y="0"/>
            <a:chExt cx="660400" cy="317500"/>
          </a:xfrm>
        </p:grpSpPr>
        <p:sp>
          <p:nvSpPr>
            <p:cNvPr name="Freeform 7" id="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8" id="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9" id="9"/>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TextBox 14" id="14"/>
          <p:cNvSpPr txBox="true"/>
          <p:nvPr/>
        </p:nvSpPr>
        <p:spPr>
          <a:xfrm rot="0">
            <a:off x="1485129" y="2427445"/>
            <a:ext cx="11856515" cy="5799549"/>
          </a:xfrm>
          <a:prstGeom prst="rect">
            <a:avLst/>
          </a:prstGeom>
        </p:spPr>
        <p:txBody>
          <a:bodyPr anchor="t" rtlCol="false" tIns="0" lIns="0" bIns="0" rIns="0">
            <a:spAutoFit/>
          </a:bodyPr>
          <a:lstStyle/>
          <a:p>
            <a:pPr algn="l" marL="591817" indent="-295909" lvl="1">
              <a:lnSpc>
                <a:spcPts val="3289"/>
              </a:lnSpc>
              <a:buFont typeface="Arial"/>
              <a:buChar char="•"/>
            </a:pPr>
            <a:r>
              <a:rPr lang="en-US" sz="2741">
                <a:solidFill>
                  <a:srgbClr val="545454"/>
                </a:solidFill>
                <a:latin typeface="DM Sans"/>
                <a:ea typeface="DM Sans"/>
                <a:cs typeface="DM Sans"/>
                <a:sym typeface="DM Sans"/>
              </a:rPr>
              <a:t>Female customers account for the overwhelming majority of sales, while male engagement is very low.</a:t>
            </a:r>
          </a:p>
          <a:p>
            <a:pPr algn="l">
              <a:lnSpc>
                <a:spcPts val="3289"/>
              </a:lnSpc>
            </a:pPr>
          </a:p>
          <a:p>
            <a:pPr algn="l" marL="591817" indent="-295909" lvl="1">
              <a:lnSpc>
                <a:spcPts val="3289"/>
              </a:lnSpc>
              <a:buFont typeface="Arial"/>
              <a:buChar char="•"/>
            </a:pPr>
            <a:r>
              <a:rPr lang="en-US" sz="2741">
                <a:solidFill>
                  <a:srgbClr val="545454"/>
                </a:solidFill>
                <a:latin typeface="DM Sans"/>
                <a:ea typeface="DM Sans"/>
                <a:cs typeface="DM Sans"/>
                <a:sym typeface="DM Sans"/>
              </a:rPr>
              <a:t>The 1-Year Planner vastly outperforms the 6-Month Planner in terms of sales.</a:t>
            </a:r>
          </a:p>
          <a:p>
            <a:pPr algn="l">
              <a:lnSpc>
                <a:spcPts val="3289"/>
              </a:lnSpc>
            </a:pPr>
          </a:p>
          <a:p>
            <a:pPr algn="l" marL="591817" indent="-295909" lvl="1">
              <a:lnSpc>
                <a:spcPts val="3289"/>
              </a:lnSpc>
              <a:buFont typeface="Arial"/>
              <a:buChar char="•"/>
            </a:pPr>
            <a:r>
              <a:rPr lang="en-US" sz="2741">
                <a:solidFill>
                  <a:srgbClr val="545454"/>
                </a:solidFill>
                <a:latin typeface="DM Sans"/>
                <a:ea typeface="DM Sans"/>
                <a:cs typeface="DM Sans"/>
                <a:sym typeface="DM Sans"/>
              </a:rPr>
              <a:t>There were significant cancellations in December 2023.</a:t>
            </a:r>
          </a:p>
          <a:p>
            <a:pPr algn="l">
              <a:lnSpc>
                <a:spcPts val="3289"/>
              </a:lnSpc>
            </a:pPr>
          </a:p>
          <a:p>
            <a:pPr algn="l" marL="591817" indent="-295909" lvl="1">
              <a:lnSpc>
                <a:spcPts val="3289"/>
              </a:lnSpc>
              <a:buFont typeface="Arial"/>
              <a:buChar char="•"/>
            </a:pPr>
            <a:r>
              <a:rPr lang="en-US" sz="2741">
                <a:solidFill>
                  <a:srgbClr val="545454"/>
                </a:solidFill>
                <a:latin typeface="DM Sans"/>
                <a:ea typeface="DM Sans"/>
                <a:cs typeface="DM Sans"/>
                <a:sym typeface="DM Sans"/>
              </a:rPr>
              <a:t>Cairo and Giza dominate sales, indicating strong market penetration. Alexandria is also performing reasonably well.</a:t>
            </a:r>
          </a:p>
          <a:p>
            <a:pPr algn="l">
              <a:lnSpc>
                <a:spcPts val="3289"/>
              </a:lnSpc>
            </a:pPr>
          </a:p>
          <a:p>
            <a:pPr algn="l" marL="591817" indent="-295909" lvl="1">
              <a:lnSpc>
                <a:spcPts val="3289"/>
              </a:lnSpc>
              <a:buFont typeface="Arial"/>
              <a:buChar char="•"/>
            </a:pPr>
            <a:r>
              <a:rPr lang="en-US" sz="2741">
                <a:solidFill>
                  <a:srgbClr val="545454"/>
                </a:solidFill>
                <a:latin typeface="DM Sans"/>
                <a:ea typeface="DM Sans"/>
                <a:cs typeface="DM Sans"/>
                <a:sym typeface="DM Sans"/>
              </a:rPr>
              <a:t>December consistently sees the highest order volume, especially during the holiday season.</a:t>
            </a:r>
          </a:p>
          <a:p>
            <a:pPr algn="l">
              <a:lnSpc>
                <a:spcPts val="3289"/>
              </a:lnSpc>
            </a:pPr>
          </a:p>
          <a:p>
            <a:pPr algn="l">
              <a:lnSpc>
                <a:spcPts val="3289"/>
              </a:lnSpc>
            </a:pPr>
          </a:p>
        </p:txBody>
      </p:sp>
      <p:sp>
        <p:nvSpPr>
          <p:cNvPr name="Freeform 15" id="15"/>
          <p:cNvSpPr/>
          <p:nvPr/>
        </p:nvSpPr>
        <p:spPr>
          <a:xfrm flipH="false" flipV="false" rot="0">
            <a:off x="-354397" y="-1153630"/>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3"/>
            <a:stretch>
              <a:fillRect l="0" t="0" r="0" b="0"/>
            </a:stretch>
          </a:blipFill>
        </p:spPr>
      </p:sp>
      <p:sp>
        <p:nvSpPr>
          <p:cNvPr name="Freeform 16" id="16"/>
          <p:cNvSpPr/>
          <p:nvPr/>
        </p:nvSpPr>
        <p:spPr>
          <a:xfrm flipH="false" flipV="false" rot="0">
            <a:off x="475992" y="8269673"/>
            <a:ext cx="1718269" cy="1579699"/>
          </a:xfrm>
          <a:custGeom>
            <a:avLst/>
            <a:gdLst/>
            <a:ahLst/>
            <a:cxnLst/>
            <a:rect r="r" b="b" t="t" l="l"/>
            <a:pathLst>
              <a:path h="1579699" w="1718269">
                <a:moveTo>
                  <a:pt x="0" y="0"/>
                </a:moveTo>
                <a:lnTo>
                  <a:pt x="1718269" y="0"/>
                </a:lnTo>
                <a:lnTo>
                  <a:pt x="1718269" y="1579699"/>
                </a:lnTo>
                <a:lnTo>
                  <a:pt x="0" y="1579699"/>
                </a:lnTo>
                <a:lnTo>
                  <a:pt x="0" y="0"/>
                </a:lnTo>
                <a:close/>
              </a:path>
            </a:pathLst>
          </a:custGeom>
          <a:blipFill>
            <a:blip r:embed="rId4"/>
            <a:stretch>
              <a:fillRect l="0" t="0" r="0" b="0"/>
            </a:stretch>
          </a:blipFill>
        </p:spPr>
      </p:sp>
      <p:sp>
        <p:nvSpPr>
          <p:cNvPr name="TextBox 17" id="17"/>
          <p:cNvSpPr txBox="true"/>
          <p:nvPr/>
        </p:nvSpPr>
        <p:spPr>
          <a:xfrm rot="0">
            <a:off x="1809533" y="1230634"/>
            <a:ext cx="6967300" cy="844677"/>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SALES INSIGHTS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528673" y="2509946"/>
            <a:ext cx="8452115" cy="8452115"/>
          </a:xfrm>
          <a:prstGeom prst="rect">
            <a:avLst/>
          </a:prstGeom>
        </p:spPr>
      </p:pic>
      <p:grpSp>
        <p:nvGrpSpPr>
          <p:cNvPr name="Group 3" id="3"/>
          <p:cNvGrpSpPr/>
          <p:nvPr/>
        </p:nvGrpSpPr>
        <p:grpSpPr>
          <a:xfrm rot="2700000">
            <a:off x="-2693793" y="7510422"/>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6" id="6"/>
          <p:cNvGrpSpPr/>
          <p:nvPr/>
        </p:nvGrpSpPr>
        <p:grpSpPr>
          <a:xfrm rot="-2700000">
            <a:off x="14034654" y="-4091495"/>
            <a:ext cx="7415398" cy="3565095"/>
            <a:chOff x="0" y="0"/>
            <a:chExt cx="660400" cy="317500"/>
          </a:xfrm>
        </p:grpSpPr>
        <p:sp>
          <p:nvSpPr>
            <p:cNvPr name="Freeform 7" id="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8" id="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9" id="9"/>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TextBox 14" id="14"/>
          <p:cNvSpPr txBox="true"/>
          <p:nvPr/>
        </p:nvSpPr>
        <p:spPr>
          <a:xfrm rot="0">
            <a:off x="1485129" y="2599222"/>
            <a:ext cx="10740831" cy="6867525"/>
          </a:xfrm>
          <a:prstGeom prst="rect">
            <a:avLst/>
          </a:prstGeom>
        </p:spPr>
        <p:txBody>
          <a:bodyPr anchor="t" rtlCol="false" tIns="0" lIns="0" bIns="0" rIns="0">
            <a:spAutoFit/>
          </a:bodyPr>
          <a:lstStyle/>
          <a:p>
            <a:pPr algn="l" marL="652101" indent="-326051" lvl="1">
              <a:lnSpc>
                <a:spcPts val="3624"/>
              </a:lnSpc>
              <a:buFont typeface="Arial"/>
              <a:buChar char="•"/>
            </a:pPr>
            <a:r>
              <a:rPr lang="en-US" sz="3020">
                <a:solidFill>
                  <a:srgbClr val="545454"/>
                </a:solidFill>
                <a:latin typeface="DM Sans"/>
                <a:ea typeface="DM Sans"/>
                <a:cs typeface="DM Sans"/>
                <a:sym typeface="DM Sans"/>
              </a:rPr>
              <a:t>Engagement varies by content type, with storytelling and selling content generating the most interaction.</a:t>
            </a:r>
          </a:p>
          <a:p>
            <a:pPr algn="l">
              <a:lnSpc>
                <a:spcPts val="3624"/>
              </a:lnSpc>
            </a:pPr>
          </a:p>
          <a:p>
            <a:pPr algn="l" marL="652101" indent="-326051" lvl="1">
              <a:lnSpc>
                <a:spcPts val="3624"/>
              </a:lnSpc>
              <a:buFont typeface="Arial"/>
              <a:buChar char="•"/>
            </a:pPr>
            <a:r>
              <a:rPr lang="en-US" sz="3020">
                <a:solidFill>
                  <a:srgbClr val="545454"/>
                </a:solidFill>
                <a:latin typeface="DM Sans"/>
                <a:ea typeface="DM Sans"/>
                <a:cs typeface="DM Sans"/>
                <a:sym typeface="DM Sans"/>
              </a:rPr>
              <a:t>Reels outperform other formats in engagement.</a:t>
            </a:r>
          </a:p>
          <a:p>
            <a:pPr algn="l">
              <a:lnSpc>
                <a:spcPts val="3624"/>
              </a:lnSpc>
            </a:pPr>
          </a:p>
          <a:p>
            <a:pPr algn="l" marL="652101" indent="-326051" lvl="1">
              <a:lnSpc>
                <a:spcPts val="3624"/>
              </a:lnSpc>
              <a:buFont typeface="Arial"/>
              <a:buChar char="•"/>
            </a:pPr>
            <a:r>
              <a:rPr lang="en-US" sz="3020">
                <a:solidFill>
                  <a:srgbClr val="545454"/>
                </a:solidFill>
                <a:latin typeface="DM Sans"/>
                <a:ea typeface="DM Sans"/>
                <a:cs typeface="DM Sans"/>
                <a:sym typeface="DM Sans"/>
              </a:rPr>
              <a:t>Higher view counts generally lead to more orders, but some months have high views without corresponding sales.</a:t>
            </a:r>
          </a:p>
          <a:p>
            <a:pPr algn="l">
              <a:lnSpc>
                <a:spcPts val="3624"/>
              </a:lnSpc>
            </a:pPr>
          </a:p>
          <a:p>
            <a:pPr algn="l" marL="652101" indent="-326051" lvl="1">
              <a:lnSpc>
                <a:spcPts val="3624"/>
              </a:lnSpc>
              <a:buFont typeface="Arial"/>
              <a:buChar char="•"/>
            </a:pPr>
            <a:r>
              <a:rPr lang="en-US" sz="3020">
                <a:solidFill>
                  <a:srgbClr val="545454"/>
                </a:solidFill>
                <a:latin typeface="DM Sans"/>
                <a:ea typeface="DM Sans"/>
                <a:cs typeface="DM Sans"/>
                <a:sym typeface="DM Sans"/>
              </a:rPr>
              <a:t>There is a direct realtionship between the number of selling content posts and orders.</a:t>
            </a:r>
          </a:p>
          <a:p>
            <a:pPr algn="l">
              <a:lnSpc>
                <a:spcPts val="3624"/>
              </a:lnSpc>
            </a:pPr>
          </a:p>
          <a:p>
            <a:pPr algn="l">
              <a:lnSpc>
                <a:spcPts val="3624"/>
              </a:lnSpc>
            </a:pPr>
          </a:p>
          <a:p>
            <a:pPr algn="l">
              <a:lnSpc>
                <a:spcPts val="3624"/>
              </a:lnSpc>
            </a:pPr>
          </a:p>
          <a:p>
            <a:pPr algn="l">
              <a:lnSpc>
                <a:spcPts val="3624"/>
              </a:lnSpc>
            </a:pPr>
          </a:p>
        </p:txBody>
      </p:sp>
      <p:sp>
        <p:nvSpPr>
          <p:cNvPr name="Freeform 15" id="15"/>
          <p:cNvSpPr/>
          <p:nvPr/>
        </p:nvSpPr>
        <p:spPr>
          <a:xfrm flipH="false" flipV="false" rot="0">
            <a:off x="-354397" y="-1153630"/>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3"/>
            <a:stretch>
              <a:fillRect l="0" t="0" r="0" b="0"/>
            </a:stretch>
          </a:blipFill>
        </p:spPr>
      </p:sp>
      <p:sp>
        <p:nvSpPr>
          <p:cNvPr name="Freeform 16" id="16"/>
          <p:cNvSpPr/>
          <p:nvPr/>
        </p:nvSpPr>
        <p:spPr>
          <a:xfrm flipH="false" flipV="false" rot="0">
            <a:off x="475992" y="8269673"/>
            <a:ext cx="1718269" cy="1579699"/>
          </a:xfrm>
          <a:custGeom>
            <a:avLst/>
            <a:gdLst/>
            <a:ahLst/>
            <a:cxnLst/>
            <a:rect r="r" b="b" t="t" l="l"/>
            <a:pathLst>
              <a:path h="1579699" w="1718269">
                <a:moveTo>
                  <a:pt x="0" y="0"/>
                </a:moveTo>
                <a:lnTo>
                  <a:pt x="1718269" y="0"/>
                </a:lnTo>
                <a:lnTo>
                  <a:pt x="1718269" y="1579699"/>
                </a:lnTo>
                <a:lnTo>
                  <a:pt x="0" y="1579699"/>
                </a:lnTo>
                <a:lnTo>
                  <a:pt x="0" y="0"/>
                </a:lnTo>
                <a:close/>
              </a:path>
            </a:pathLst>
          </a:custGeom>
          <a:blipFill>
            <a:blip r:embed="rId4"/>
            <a:stretch>
              <a:fillRect l="0" t="0" r="0" b="0"/>
            </a:stretch>
          </a:blipFill>
        </p:spPr>
      </p:sp>
      <p:sp>
        <p:nvSpPr>
          <p:cNvPr name="TextBox 17" id="17"/>
          <p:cNvSpPr txBox="true"/>
          <p:nvPr/>
        </p:nvSpPr>
        <p:spPr>
          <a:xfrm rot="0">
            <a:off x="1855876" y="1573243"/>
            <a:ext cx="9122271" cy="844677"/>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SOCIAL MEDIA INSIGHTS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167618" y="3801754"/>
            <a:ext cx="15196834" cy="2375626"/>
          </a:xfrm>
          <a:prstGeom prst="rect">
            <a:avLst/>
          </a:prstGeom>
        </p:spPr>
        <p:txBody>
          <a:bodyPr anchor="t" rtlCol="false" tIns="0" lIns="0" bIns="0" rIns="0">
            <a:spAutoFit/>
          </a:bodyPr>
          <a:lstStyle/>
          <a:p>
            <a:pPr algn="ctr">
              <a:lnSpc>
                <a:spcPts val="5865"/>
              </a:lnSpc>
            </a:pPr>
            <a:r>
              <a:rPr lang="en-US" b="true" sz="5865">
                <a:solidFill>
                  <a:srgbClr val="FE6D73"/>
                </a:solidFill>
                <a:latin typeface="Kollektif Bold"/>
                <a:ea typeface="Kollektif Bold"/>
                <a:cs typeface="Kollektif Bold"/>
                <a:sym typeface="Kollektif Bold"/>
              </a:rPr>
              <a:t>FIND MORE INSIGHTS AND RECOMMINDATION AT OUR DOCUMENTATION FILE !</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9" id="39"/>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0" id="40"/>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200208"/>
            <a:ext cx="10620170" cy="1886584"/>
          </a:xfrm>
          <a:prstGeom prst="rect">
            <a:avLst/>
          </a:prstGeom>
        </p:spPr>
        <p:txBody>
          <a:bodyPr anchor="t" rtlCol="false" tIns="0" lIns="0" bIns="0" rIns="0">
            <a:spAutoFit/>
          </a:bodyPr>
          <a:lstStyle/>
          <a:p>
            <a:pPr algn="ctr">
              <a:lnSpc>
                <a:spcPts val="12399"/>
              </a:lnSpc>
            </a:pPr>
            <a:r>
              <a:rPr lang="en-US" b="true" sz="12399">
                <a:solidFill>
                  <a:srgbClr val="227C9D"/>
                </a:solidFill>
                <a:latin typeface="Kollektif Bold"/>
                <a:ea typeface="Kollektif Bold"/>
                <a:cs typeface="Kollektif Bold"/>
                <a:sym typeface="Kollektif Bold"/>
              </a:rPr>
              <a:t>QUESTIONS?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200208"/>
            <a:ext cx="10620170" cy="1886584"/>
          </a:xfrm>
          <a:prstGeom prst="rect">
            <a:avLst/>
          </a:prstGeom>
        </p:spPr>
        <p:txBody>
          <a:bodyPr anchor="t" rtlCol="false" tIns="0" lIns="0" bIns="0" rIns="0">
            <a:spAutoFit/>
          </a:bodyPr>
          <a:lstStyle/>
          <a:p>
            <a:pPr algn="ctr">
              <a:lnSpc>
                <a:spcPts val="12399"/>
              </a:lnSpc>
            </a:pPr>
            <a:r>
              <a:rPr lang="en-US" b="true" sz="12399">
                <a:solidFill>
                  <a:srgbClr val="227C9D"/>
                </a:solidFill>
                <a:latin typeface="Kollektif Bold"/>
                <a:ea typeface="Kollektif Bold"/>
                <a:cs typeface="Kollektif Bold"/>
                <a:sym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4" id="14"/>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16" id="16"/>
          <p:cNvGrpSpPr/>
          <p:nvPr/>
        </p:nvGrpSpPr>
        <p:grpSpPr>
          <a:xfrm rot="0">
            <a:off x="626890" y="4396047"/>
            <a:ext cx="2566840" cy="256684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a:ln w="57150" cap="sq">
              <a:solidFill>
                <a:srgbClr val="227C9D"/>
              </a:solidFill>
              <a:prstDash val="solid"/>
              <a:miter/>
            </a:ln>
          </p:spPr>
        </p:sp>
      </p:grpSp>
      <p:grpSp>
        <p:nvGrpSpPr>
          <p:cNvPr name="Group 18" id="18"/>
          <p:cNvGrpSpPr/>
          <p:nvPr/>
        </p:nvGrpSpPr>
        <p:grpSpPr>
          <a:xfrm rot="0">
            <a:off x="5232080" y="4396047"/>
            <a:ext cx="2566840" cy="256684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a:ln w="38100" cap="sq">
              <a:solidFill>
                <a:srgbClr val="FFCB77"/>
              </a:solidFill>
              <a:prstDash val="solid"/>
              <a:miter/>
            </a:ln>
          </p:spPr>
        </p:sp>
      </p:grpSp>
      <p:grpSp>
        <p:nvGrpSpPr>
          <p:cNvPr name="Group 20" id="20"/>
          <p:cNvGrpSpPr/>
          <p:nvPr/>
        </p:nvGrpSpPr>
        <p:grpSpPr>
          <a:xfrm rot="0">
            <a:off x="9838150" y="4396047"/>
            <a:ext cx="2566840" cy="256684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a:ln w="57150" cap="sq">
              <a:solidFill>
                <a:srgbClr val="48CFAE"/>
              </a:solidFill>
              <a:prstDash val="solid"/>
              <a:miter/>
            </a:ln>
          </p:spPr>
        </p:sp>
      </p:grpSp>
      <p:grpSp>
        <p:nvGrpSpPr>
          <p:cNvPr name="Group 22" id="22"/>
          <p:cNvGrpSpPr/>
          <p:nvPr/>
        </p:nvGrpSpPr>
        <p:grpSpPr>
          <a:xfrm rot="0">
            <a:off x="14444220" y="4396047"/>
            <a:ext cx="2566840" cy="2566840"/>
            <a:chOff x="0" y="0"/>
            <a:chExt cx="812800" cy="812800"/>
          </a:xfrm>
        </p:grpSpPr>
        <p:sp>
          <p:nvSpPr>
            <p:cNvPr name="Freeform 23" id="23"/>
            <p:cNvSpPr/>
            <p:nvPr/>
          </p:nvSpPr>
          <p:spPr>
            <a:xfrm flipH="false" flipV="false" rot="-12000">
              <a:off x="-781" y="-781"/>
              <a:ext cx="814362" cy="814362"/>
            </a:xfrm>
            <a:custGeom>
              <a:avLst/>
              <a:gdLst/>
              <a:ahLst/>
              <a:cxnLst/>
              <a:rect r="r" b="b" t="t" l="l"/>
              <a:pathLst>
                <a:path h="814362" w="814362">
                  <a:moveTo>
                    <a:pt x="408600" y="783"/>
                  </a:moveTo>
                  <a:cubicBezTo>
                    <a:pt x="184152" y="0"/>
                    <a:pt x="1567" y="181315"/>
                    <a:pt x="783" y="405762"/>
                  </a:cubicBezTo>
                  <a:cubicBezTo>
                    <a:pt x="0" y="630210"/>
                    <a:pt x="181315" y="812795"/>
                    <a:pt x="405762" y="813579"/>
                  </a:cubicBezTo>
                  <a:cubicBezTo>
                    <a:pt x="630210" y="814362"/>
                    <a:pt x="812795" y="633047"/>
                    <a:pt x="813579" y="408600"/>
                  </a:cubicBezTo>
                  <a:cubicBezTo>
                    <a:pt x="814362" y="184152"/>
                    <a:pt x="633047" y="1567"/>
                    <a:pt x="408600" y="783"/>
                  </a:cubicBezTo>
                  <a:close/>
                </a:path>
              </a:pathLst>
            </a:custGeom>
            <a:blipFill>
              <a:blip r:embed="rId5"/>
              <a:stretch>
                <a:fillRect l="-50199" t="-32177" r="-3" b="-18024"/>
              </a:stretch>
            </a:blipFill>
            <a:ln w="57150" cap="sq">
              <a:solidFill>
                <a:srgbClr val="FE6D73"/>
              </a:solidFill>
              <a:prstDash val="solid"/>
              <a:miter/>
            </a:ln>
          </p:spPr>
        </p:sp>
      </p:grpSp>
      <p:sp>
        <p:nvSpPr>
          <p:cNvPr name="Freeform 24" id="24"/>
          <p:cNvSpPr/>
          <p:nvPr/>
        </p:nvSpPr>
        <p:spPr>
          <a:xfrm flipH="false" flipV="false" rot="0">
            <a:off x="16400165" y="238850"/>
            <a:ext cx="1718269" cy="1579699"/>
          </a:xfrm>
          <a:custGeom>
            <a:avLst/>
            <a:gdLst/>
            <a:ahLst/>
            <a:cxnLst/>
            <a:rect r="r" b="b" t="t" l="l"/>
            <a:pathLst>
              <a:path h="1579699" w="1718269">
                <a:moveTo>
                  <a:pt x="0" y="0"/>
                </a:moveTo>
                <a:lnTo>
                  <a:pt x="1718270" y="0"/>
                </a:lnTo>
                <a:lnTo>
                  <a:pt x="1718270" y="1579700"/>
                </a:lnTo>
                <a:lnTo>
                  <a:pt x="0" y="1579700"/>
                </a:lnTo>
                <a:lnTo>
                  <a:pt x="0" y="0"/>
                </a:lnTo>
                <a:close/>
              </a:path>
            </a:pathLst>
          </a:custGeom>
          <a:blipFill>
            <a:blip r:embed="rId6"/>
            <a:stretch>
              <a:fillRect l="0" t="0" r="0" b="0"/>
            </a:stretch>
          </a:blipFill>
        </p:spPr>
      </p:sp>
      <p:sp>
        <p:nvSpPr>
          <p:cNvPr name="Freeform 25" id="25"/>
          <p:cNvSpPr/>
          <p:nvPr/>
        </p:nvSpPr>
        <p:spPr>
          <a:xfrm flipH="false" flipV="false" rot="0">
            <a:off x="1553028" y="-1216357"/>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7"/>
            <a:stretch>
              <a:fillRect l="0" t="0" r="0" b="0"/>
            </a:stretch>
          </a:blipFill>
        </p:spPr>
      </p:sp>
      <p:sp>
        <p:nvSpPr>
          <p:cNvPr name="TextBox 26" id="26"/>
          <p:cNvSpPr txBox="true"/>
          <p:nvPr/>
        </p:nvSpPr>
        <p:spPr>
          <a:xfrm rot="0">
            <a:off x="2758637" y="1791952"/>
            <a:ext cx="12044053" cy="1472565"/>
          </a:xfrm>
          <a:prstGeom prst="rect">
            <a:avLst/>
          </a:prstGeom>
        </p:spPr>
        <p:txBody>
          <a:bodyPr anchor="t" rtlCol="false" tIns="0" lIns="0" bIns="0" rIns="0">
            <a:spAutoFit/>
          </a:bodyPr>
          <a:lstStyle/>
          <a:p>
            <a:pPr algn="ctr">
              <a:lnSpc>
                <a:spcPts val="9600"/>
              </a:lnSpc>
            </a:pPr>
            <a:r>
              <a:rPr lang="en-US" b="true" sz="9600">
                <a:solidFill>
                  <a:srgbClr val="FFCB77"/>
                </a:solidFill>
                <a:latin typeface="Kollektif Bold"/>
                <a:ea typeface="Kollektif Bold"/>
                <a:cs typeface="Kollektif Bold"/>
                <a:sym typeface="Kollektif Bold"/>
              </a:rPr>
              <a:t>TEAM</a:t>
            </a:r>
          </a:p>
        </p:txBody>
      </p:sp>
      <p:sp>
        <p:nvSpPr>
          <p:cNvPr name="TextBox 27" id="27"/>
          <p:cNvSpPr txBox="true"/>
          <p:nvPr/>
        </p:nvSpPr>
        <p:spPr>
          <a:xfrm rot="0">
            <a:off x="710755" y="7380842"/>
            <a:ext cx="2399109" cy="588646"/>
          </a:xfrm>
          <a:prstGeom prst="rect">
            <a:avLst/>
          </a:prstGeom>
        </p:spPr>
        <p:txBody>
          <a:bodyPr anchor="t" rtlCol="false" tIns="0" lIns="0" bIns="0" rIns="0">
            <a:spAutoFit/>
          </a:bodyPr>
          <a:lstStyle/>
          <a:p>
            <a:pPr algn="ctr">
              <a:lnSpc>
                <a:spcPts val="4440"/>
              </a:lnSpc>
              <a:spcBef>
                <a:spcPct val="0"/>
              </a:spcBef>
            </a:pPr>
            <a:r>
              <a:rPr lang="en-US" sz="4000">
                <a:solidFill>
                  <a:srgbClr val="000000"/>
                </a:solidFill>
                <a:latin typeface="Glacial Indifference"/>
                <a:ea typeface="Glacial Indifference"/>
                <a:cs typeface="Glacial Indifference"/>
                <a:sym typeface="Glacial Indifference"/>
              </a:rPr>
              <a:t>Hager Lialy</a:t>
            </a:r>
          </a:p>
        </p:txBody>
      </p:sp>
      <p:sp>
        <p:nvSpPr>
          <p:cNvPr name="TextBox 28" id="28"/>
          <p:cNvSpPr txBox="true"/>
          <p:nvPr/>
        </p:nvSpPr>
        <p:spPr>
          <a:xfrm rot="0">
            <a:off x="14198798" y="7356493"/>
            <a:ext cx="3060502" cy="588646"/>
          </a:xfrm>
          <a:prstGeom prst="rect">
            <a:avLst/>
          </a:prstGeom>
        </p:spPr>
        <p:txBody>
          <a:bodyPr anchor="t" rtlCol="false" tIns="0" lIns="0" bIns="0" rIns="0">
            <a:spAutoFit/>
          </a:bodyPr>
          <a:lstStyle/>
          <a:p>
            <a:pPr algn="ctr">
              <a:lnSpc>
                <a:spcPts val="4440"/>
              </a:lnSpc>
              <a:spcBef>
                <a:spcPct val="0"/>
              </a:spcBef>
            </a:pPr>
            <a:r>
              <a:rPr lang="en-US" sz="4000">
                <a:solidFill>
                  <a:srgbClr val="000000"/>
                </a:solidFill>
                <a:latin typeface="Glacial Indifference"/>
                <a:ea typeface="Glacial Indifference"/>
                <a:cs typeface="Glacial Indifference"/>
                <a:sym typeface="Glacial Indifference"/>
              </a:rPr>
              <a:t>Omnya Talaat</a:t>
            </a:r>
          </a:p>
        </p:txBody>
      </p:sp>
      <p:sp>
        <p:nvSpPr>
          <p:cNvPr name="TextBox 29" id="29"/>
          <p:cNvSpPr txBox="true"/>
          <p:nvPr/>
        </p:nvSpPr>
        <p:spPr>
          <a:xfrm rot="0">
            <a:off x="9466661" y="7380842"/>
            <a:ext cx="3309819" cy="588646"/>
          </a:xfrm>
          <a:prstGeom prst="rect">
            <a:avLst/>
          </a:prstGeom>
        </p:spPr>
        <p:txBody>
          <a:bodyPr anchor="t" rtlCol="false" tIns="0" lIns="0" bIns="0" rIns="0">
            <a:spAutoFit/>
          </a:bodyPr>
          <a:lstStyle/>
          <a:p>
            <a:pPr algn="ctr">
              <a:lnSpc>
                <a:spcPts val="4440"/>
              </a:lnSpc>
              <a:spcBef>
                <a:spcPct val="0"/>
              </a:spcBef>
            </a:pPr>
            <a:r>
              <a:rPr lang="en-US" sz="4000">
                <a:solidFill>
                  <a:srgbClr val="000000"/>
                </a:solidFill>
                <a:latin typeface="Glacial Indifference"/>
                <a:ea typeface="Glacial Indifference"/>
                <a:cs typeface="Glacial Indifference"/>
                <a:sym typeface="Glacial Indifference"/>
              </a:rPr>
              <a:t>Dina Mohamed</a:t>
            </a:r>
          </a:p>
        </p:txBody>
      </p:sp>
      <p:sp>
        <p:nvSpPr>
          <p:cNvPr name="TextBox 30" id="30"/>
          <p:cNvSpPr txBox="true"/>
          <p:nvPr/>
        </p:nvSpPr>
        <p:spPr>
          <a:xfrm rot="0">
            <a:off x="5093477" y="7380842"/>
            <a:ext cx="2844046" cy="588646"/>
          </a:xfrm>
          <a:prstGeom prst="rect">
            <a:avLst/>
          </a:prstGeom>
        </p:spPr>
        <p:txBody>
          <a:bodyPr anchor="t" rtlCol="false" tIns="0" lIns="0" bIns="0" rIns="0">
            <a:spAutoFit/>
          </a:bodyPr>
          <a:lstStyle/>
          <a:p>
            <a:pPr algn="ctr">
              <a:lnSpc>
                <a:spcPts val="4440"/>
              </a:lnSpc>
              <a:spcBef>
                <a:spcPct val="0"/>
              </a:spcBef>
            </a:pPr>
            <a:r>
              <a:rPr lang="en-US" sz="4000">
                <a:solidFill>
                  <a:srgbClr val="000000"/>
                </a:solidFill>
                <a:latin typeface="Glacial Indifference"/>
                <a:ea typeface="Glacial Indifference"/>
                <a:cs typeface="Glacial Indifference"/>
                <a:sym typeface="Glacial Indifference"/>
              </a:rPr>
              <a:t>Sandy Nazeh</a:t>
            </a:r>
          </a:p>
        </p:txBody>
      </p:sp>
      <p:sp>
        <p:nvSpPr>
          <p:cNvPr name="TextBox 31" id="31"/>
          <p:cNvSpPr txBox="true"/>
          <p:nvPr/>
        </p:nvSpPr>
        <p:spPr>
          <a:xfrm rot="0">
            <a:off x="149306" y="9522063"/>
            <a:ext cx="9487019" cy="548260"/>
          </a:xfrm>
          <a:prstGeom prst="rect">
            <a:avLst/>
          </a:prstGeom>
        </p:spPr>
        <p:txBody>
          <a:bodyPr anchor="t" rtlCol="false" tIns="0" lIns="0" bIns="0" rIns="0">
            <a:spAutoFit/>
          </a:bodyPr>
          <a:lstStyle/>
          <a:p>
            <a:pPr algn="ctr">
              <a:lnSpc>
                <a:spcPts val="4218"/>
              </a:lnSpc>
              <a:spcBef>
                <a:spcPct val="0"/>
              </a:spcBef>
            </a:pPr>
            <a:r>
              <a:rPr lang="en-US" sz="3800">
                <a:solidFill>
                  <a:srgbClr val="000000"/>
                </a:solidFill>
                <a:latin typeface="Glacial Indifference"/>
                <a:ea typeface="Glacial Indifference"/>
                <a:cs typeface="Glacial Indifference"/>
                <a:sym typeface="Glacial Indifference"/>
              </a:rPr>
              <a:t>Under the Supervision of:</a:t>
            </a:r>
            <a:r>
              <a:rPr lang="en-US" b="true" sz="3800">
                <a:solidFill>
                  <a:srgbClr val="227C9D"/>
                </a:solidFill>
                <a:latin typeface="Glacial Indifference Bold"/>
                <a:ea typeface="Glacial Indifference Bold"/>
                <a:cs typeface="Glacial Indifference Bold"/>
                <a:sym typeface="Glacial Indifference Bold"/>
              </a:rPr>
              <a:t> Dr.Amal Mahmoud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891518" y="4477379"/>
            <a:ext cx="12145055" cy="3352800"/>
          </a:xfrm>
          <a:prstGeom prst="rect">
            <a:avLst/>
          </a:prstGeom>
        </p:spPr>
        <p:txBody>
          <a:bodyPr anchor="t" rtlCol="false" tIns="0" lIns="0" bIns="0" rIns="0">
            <a:spAutoFit/>
          </a:bodyPr>
          <a:lstStyle/>
          <a:p>
            <a:pPr algn="ctr">
              <a:lnSpc>
                <a:spcPts val="3360"/>
              </a:lnSpc>
            </a:pPr>
            <a:r>
              <a:rPr lang="en-US" sz="2800" b="true">
                <a:solidFill>
                  <a:srgbClr val="545454"/>
                </a:solidFill>
                <a:latin typeface="DM Sans Bold"/>
                <a:ea typeface="DM Sans Bold"/>
                <a:cs typeface="DM Sans Bold"/>
                <a:sym typeface="DM Sans Bold"/>
              </a:rPr>
              <a:t>Why did we choose this project?</a:t>
            </a:r>
          </a:p>
          <a:p>
            <a:pPr algn="ctr">
              <a:lnSpc>
                <a:spcPts val="3360"/>
              </a:lnSpc>
            </a:pPr>
          </a:p>
          <a:p>
            <a:pPr algn="ctr">
              <a:lnSpc>
                <a:spcPts val="3360"/>
              </a:lnSpc>
            </a:pPr>
            <a:r>
              <a:rPr lang="en-US" sz="2800">
                <a:solidFill>
                  <a:srgbClr val="545454"/>
                </a:solidFill>
                <a:latin typeface="DM Sans"/>
                <a:ea typeface="DM Sans"/>
                <a:cs typeface="DM Sans"/>
                <a:sym typeface="DM Sans"/>
              </a:rPr>
              <a:t>As we can see, this initiative aims to empower young people and enable them to generate income through freelancing. We found that this project aligns with what the initiative seeks to achieve, as starting a small business does not require completing education, and you can use social media platforms to reach this goal by selling your products online.</a:t>
            </a:r>
          </a:p>
          <a:p>
            <a:pPr algn="ctr">
              <a:lnSpc>
                <a:spcPts val="3360"/>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0"/>
            <a:stretch>
              <a:fillRect l="0" t="0" r="0" b="0"/>
            </a:stretch>
          </a:blipFill>
        </p:spPr>
      </p:sp>
      <p:sp>
        <p:nvSpPr>
          <p:cNvPr name="Freeform 40" id="40"/>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1"/>
            <a:stretch>
              <a:fillRect l="0" t="0" r="0" b="0"/>
            </a:stretch>
          </a:blipFill>
        </p:spPr>
      </p:sp>
      <p:sp>
        <p:nvSpPr>
          <p:cNvPr name="TextBox 41" id="41"/>
          <p:cNvSpPr txBox="true"/>
          <p:nvPr/>
        </p:nvSpPr>
        <p:spPr>
          <a:xfrm rot="0">
            <a:off x="2331308" y="3254992"/>
            <a:ext cx="12866041" cy="1222387"/>
          </a:xfrm>
          <a:prstGeom prst="rect">
            <a:avLst/>
          </a:prstGeom>
        </p:spPr>
        <p:txBody>
          <a:bodyPr anchor="t" rtlCol="false" tIns="0" lIns="0" bIns="0" rIns="0">
            <a:spAutoFit/>
          </a:bodyPr>
          <a:lstStyle/>
          <a:p>
            <a:pPr algn="ctr">
              <a:lnSpc>
                <a:spcPts val="8000"/>
              </a:lnSpc>
            </a:pPr>
            <a:r>
              <a:rPr lang="en-US" b="true" sz="8000">
                <a:solidFill>
                  <a:srgbClr val="227C9D"/>
                </a:solidFill>
                <a:latin typeface="Kollektif Bold"/>
                <a:ea typeface="Kollektif Bold"/>
                <a:cs typeface="Kollektif Bold"/>
                <a:sym typeface="Kollektif Bold"/>
              </a:rPr>
              <a:t> 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366496"/>
            <a:ext cx="10620170" cy="2641591"/>
          </a:xfrm>
          <a:prstGeom prst="rect">
            <a:avLst/>
          </a:prstGeom>
        </p:spPr>
        <p:txBody>
          <a:bodyPr anchor="t" rtlCol="false" tIns="0" lIns="0" bIns="0" rIns="0">
            <a:spAutoFit/>
          </a:bodyPr>
          <a:lstStyle/>
          <a:p>
            <a:pPr algn="ctr">
              <a:lnSpc>
                <a:spcPts val="9499"/>
              </a:lnSpc>
            </a:pPr>
            <a:r>
              <a:rPr lang="en-US" b="true" sz="9499">
                <a:solidFill>
                  <a:srgbClr val="227C9D"/>
                </a:solidFill>
                <a:latin typeface="Kollektif Bold"/>
                <a:ea typeface="Kollektif Bold"/>
                <a:cs typeface="Kollektif Bold"/>
                <a:sym typeface="Kollektif Bold"/>
              </a:rPr>
              <a:t>OBJECTIVES</a:t>
            </a:r>
          </a:p>
          <a:p>
            <a:pPr algn="ctr">
              <a:lnSpc>
                <a:spcPts val="9499"/>
              </a:lnSpc>
            </a:pP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9" id="39"/>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0" id="40"/>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2700000">
            <a:off x="14381224" y="7574679"/>
            <a:ext cx="7415398" cy="3565095"/>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3" id="2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4" id="2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5" id="2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6" id="2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7" id="27"/>
          <p:cNvGrpSpPr/>
          <p:nvPr/>
        </p:nvGrpSpPr>
        <p:grpSpPr>
          <a:xfrm rot="2700000">
            <a:off x="-1376391" y="-3093321"/>
            <a:ext cx="7415398" cy="3565095"/>
            <a:chOff x="0" y="0"/>
            <a:chExt cx="660400" cy="317500"/>
          </a:xfrm>
        </p:grpSpPr>
        <p:sp>
          <p:nvSpPr>
            <p:cNvPr name="Freeform 28" id="2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9" id="2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0" id="30"/>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1" id="31"/>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2" id="32"/>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3" id="33"/>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4" id="34"/>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5" id="35"/>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6" id="36"/>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7" id="37"/>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8" id="38"/>
          <p:cNvSpPr txBox="true"/>
          <p:nvPr/>
        </p:nvSpPr>
        <p:spPr>
          <a:xfrm rot="0">
            <a:off x="4069291" y="4387666"/>
            <a:ext cx="10719600" cy="1981200"/>
          </a:xfrm>
          <a:prstGeom prst="rect">
            <a:avLst/>
          </a:prstGeom>
        </p:spPr>
        <p:txBody>
          <a:bodyPr anchor="t" rtlCol="false" tIns="0" lIns="0" bIns="0" rIns="0">
            <a:spAutoFit/>
          </a:bodyPr>
          <a:lstStyle/>
          <a:p>
            <a:pPr algn="ctr">
              <a:lnSpc>
                <a:spcPts val="3959"/>
              </a:lnSpc>
            </a:pPr>
            <a:r>
              <a:rPr lang="en-US" sz="3299">
                <a:solidFill>
                  <a:srgbClr val="545454"/>
                </a:solidFill>
                <a:latin typeface="DM Sans"/>
                <a:ea typeface="DM Sans"/>
                <a:cs typeface="DM Sans"/>
                <a:sym typeface="DM Sans"/>
              </a:rPr>
              <a:t>InsideOut wanted to better understand its customers and optimize marketing efforts to increase sales and customer satisfaction.</a:t>
            </a:r>
          </a:p>
          <a:p>
            <a:pPr algn="ctr">
              <a:lnSpc>
                <a:spcPts val="3959"/>
              </a:lnSpc>
            </a:pPr>
          </a:p>
        </p:txBody>
      </p:sp>
      <p:sp>
        <p:nvSpPr>
          <p:cNvPr name="Freeform 39" id="39"/>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0" id="40"/>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81521" y="2968393"/>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2481521" y="4770643"/>
            <a:ext cx="6046286" cy="1027869"/>
            <a:chOff x="0" y="0"/>
            <a:chExt cx="1592438" cy="270714"/>
          </a:xfrm>
        </p:grpSpPr>
        <p:sp>
          <p:nvSpPr>
            <p:cNvPr name="Freeform 6" id="6"/>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7" id="7"/>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8" id="8"/>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 id="18"/>
          <p:cNvGrpSpPr/>
          <p:nvPr/>
        </p:nvGrpSpPr>
        <p:grpSpPr>
          <a:xfrm rot="0">
            <a:off x="2440240" y="1370316"/>
            <a:ext cx="6046286" cy="1027869"/>
            <a:chOff x="0" y="0"/>
            <a:chExt cx="1592438" cy="270714"/>
          </a:xfrm>
        </p:grpSpPr>
        <p:sp>
          <p:nvSpPr>
            <p:cNvPr name="Freeform 19" id="19"/>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0" id="20"/>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1" id="21"/>
          <p:cNvSpPr txBox="true"/>
          <p:nvPr/>
        </p:nvSpPr>
        <p:spPr>
          <a:xfrm rot="0">
            <a:off x="2783811" y="1475945"/>
            <a:ext cx="5702716" cy="807086"/>
          </a:xfrm>
          <a:prstGeom prst="rect">
            <a:avLst/>
          </a:prstGeom>
        </p:spPr>
        <p:txBody>
          <a:bodyPr anchor="t" rtlCol="false" tIns="0" lIns="0" bIns="0" rIns="0">
            <a:spAutoFit/>
          </a:bodyPr>
          <a:lstStyle/>
          <a:p>
            <a:pPr algn="l">
              <a:lnSpc>
                <a:spcPts val="2900"/>
              </a:lnSpc>
            </a:pPr>
            <a:r>
              <a:rPr lang="en-US" b="true" sz="2900">
                <a:solidFill>
                  <a:srgbClr val="FFFFFF"/>
                </a:solidFill>
                <a:latin typeface="Kollektif Bold"/>
                <a:ea typeface="Kollektif Bold"/>
                <a:cs typeface="Kollektif Bold"/>
                <a:sym typeface="Kollektif Bold"/>
              </a:rPr>
              <a:t>1 -  ANALYZE CUSTOMER BEHAVIOR &amp; SATISFACTION</a:t>
            </a:r>
          </a:p>
        </p:txBody>
      </p:sp>
      <p:sp>
        <p:nvSpPr>
          <p:cNvPr name="TextBox 22" id="22"/>
          <p:cNvSpPr txBox="true"/>
          <p:nvPr/>
        </p:nvSpPr>
        <p:spPr>
          <a:xfrm rot="0">
            <a:off x="2773628" y="3074022"/>
            <a:ext cx="6318909" cy="807086"/>
          </a:xfrm>
          <a:prstGeom prst="rect">
            <a:avLst/>
          </a:prstGeom>
        </p:spPr>
        <p:txBody>
          <a:bodyPr anchor="t" rtlCol="false" tIns="0" lIns="0" bIns="0" rIns="0">
            <a:spAutoFit/>
          </a:bodyPr>
          <a:lstStyle/>
          <a:p>
            <a:pPr algn="l">
              <a:lnSpc>
                <a:spcPts val="2900"/>
              </a:lnSpc>
            </a:pPr>
            <a:r>
              <a:rPr lang="en-US" b="true" sz="2900">
                <a:solidFill>
                  <a:srgbClr val="FFFFFF"/>
                </a:solidFill>
                <a:latin typeface="Kollektif Bold"/>
                <a:ea typeface="Kollektif Bold"/>
                <a:cs typeface="Kollektif Bold"/>
                <a:sym typeface="Kollektif Bold"/>
              </a:rPr>
              <a:t>2 - SALES PERFORMANCE ANALYSIS</a:t>
            </a:r>
          </a:p>
        </p:txBody>
      </p:sp>
      <p:sp>
        <p:nvSpPr>
          <p:cNvPr name="TextBox 23" id="23"/>
          <p:cNvSpPr txBox="true"/>
          <p:nvPr/>
        </p:nvSpPr>
        <p:spPr>
          <a:xfrm rot="0">
            <a:off x="2773628" y="4876272"/>
            <a:ext cx="6439231" cy="807086"/>
          </a:xfrm>
          <a:prstGeom prst="rect">
            <a:avLst/>
          </a:prstGeom>
        </p:spPr>
        <p:txBody>
          <a:bodyPr anchor="t" rtlCol="false" tIns="0" lIns="0" bIns="0" rIns="0">
            <a:spAutoFit/>
          </a:bodyPr>
          <a:lstStyle/>
          <a:p>
            <a:pPr algn="l">
              <a:lnSpc>
                <a:spcPts val="2900"/>
              </a:lnSpc>
            </a:pPr>
            <a:r>
              <a:rPr lang="en-US" b="true" sz="2900">
                <a:solidFill>
                  <a:srgbClr val="FFFFFF"/>
                </a:solidFill>
                <a:latin typeface="Kollektif Bold"/>
                <a:ea typeface="Kollektif Bold"/>
                <a:cs typeface="Kollektif Bold"/>
                <a:sym typeface="Kollektif Bold"/>
              </a:rPr>
              <a:t>3 - SOCIAL MEDIA CAMPAIGN EVALUATION</a:t>
            </a:r>
          </a:p>
        </p:txBody>
      </p:sp>
      <p:sp>
        <p:nvSpPr>
          <p:cNvPr name="TextBox 24" id="24"/>
          <p:cNvSpPr txBox="true"/>
          <p:nvPr/>
        </p:nvSpPr>
        <p:spPr>
          <a:xfrm rot="0">
            <a:off x="9092537" y="1415818"/>
            <a:ext cx="6713943"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Understand the demographics, brand perception, and satisfaction of customers.</a:t>
            </a:r>
          </a:p>
        </p:txBody>
      </p:sp>
      <p:sp>
        <p:nvSpPr>
          <p:cNvPr name="TextBox 25" id="25"/>
          <p:cNvSpPr txBox="true"/>
          <p:nvPr/>
        </p:nvSpPr>
        <p:spPr>
          <a:xfrm rot="0">
            <a:off x="9092537" y="2968393"/>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Explore product preferences, sales trends, and the impact of currency fluctuations on sales</a:t>
            </a:r>
          </a:p>
          <a:p>
            <a:pPr algn="l">
              <a:lnSpc>
                <a:spcPts val="2879"/>
              </a:lnSpc>
            </a:pPr>
          </a:p>
        </p:txBody>
      </p:sp>
      <p:sp>
        <p:nvSpPr>
          <p:cNvPr name="TextBox 26" id="26"/>
          <p:cNvSpPr txBox="true"/>
          <p:nvPr/>
        </p:nvSpPr>
        <p:spPr>
          <a:xfrm rot="0">
            <a:off x="9144000" y="4675832"/>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Assess the effectiveness of marketing across different platforms by analyzing engagement metrics (likes, shares, views).</a:t>
            </a:r>
          </a:p>
        </p:txBody>
      </p:sp>
      <p:grpSp>
        <p:nvGrpSpPr>
          <p:cNvPr name="Group 27" id="27"/>
          <p:cNvGrpSpPr/>
          <p:nvPr/>
        </p:nvGrpSpPr>
        <p:grpSpPr>
          <a:xfrm rot="0">
            <a:off x="2440240" y="6484312"/>
            <a:ext cx="6046286" cy="1027869"/>
            <a:chOff x="0" y="0"/>
            <a:chExt cx="1592438" cy="270714"/>
          </a:xfrm>
        </p:grpSpPr>
        <p:sp>
          <p:nvSpPr>
            <p:cNvPr name="Freeform 28" id="28"/>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9" id="29"/>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30" id="30"/>
          <p:cNvSpPr txBox="true"/>
          <p:nvPr/>
        </p:nvSpPr>
        <p:spPr>
          <a:xfrm rot="0">
            <a:off x="2617493" y="6560512"/>
            <a:ext cx="6035352" cy="807086"/>
          </a:xfrm>
          <a:prstGeom prst="rect">
            <a:avLst/>
          </a:prstGeom>
        </p:spPr>
        <p:txBody>
          <a:bodyPr anchor="t" rtlCol="false" tIns="0" lIns="0" bIns="0" rIns="0">
            <a:spAutoFit/>
          </a:bodyPr>
          <a:lstStyle/>
          <a:p>
            <a:pPr algn="l">
              <a:lnSpc>
                <a:spcPts val="2900"/>
              </a:lnSpc>
            </a:pPr>
            <a:r>
              <a:rPr lang="en-US" b="true" sz="2900">
                <a:solidFill>
                  <a:srgbClr val="FFFFFF"/>
                </a:solidFill>
                <a:latin typeface="Kollektif Bold"/>
                <a:ea typeface="Kollektif Bold"/>
                <a:cs typeface="Kollektif Bold"/>
                <a:sym typeface="Kollektif Bold"/>
              </a:rPr>
              <a:t>4 - DATA-DRIVEN RECOMMENDATIONS</a:t>
            </a:r>
          </a:p>
        </p:txBody>
      </p:sp>
      <p:sp>
        <p:nvSpPr>
          <p:cNvPr name="TextBox 31" id="31"/>
          <p:cNvSpPr txBox="true"/>
          <p:nvPr/>
        </p:nvSpPr>
        <p:spPr>
          <a:xfrm rot="0">
            <a:off x="9144000" y="6425892"/>
            <a:ext cx="6713943"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Provide actionable strategies to improve customer engagement, optimize marketing, and drive sales growth.</a:t>
            </a:r>
          </a:p>
        </p:txBody>
      </p:sp>
      <p:sp>
        <p:nvSpPr>
          <p:cNvPr name="Freeform 32" id="32"/>
          <p:cNvSpPr/>
          <p:nvPr/>
        </p:nvSpPr>
        <p:spPr>
          <a:xfrm flipH="false" flipV="false" rot="0">
            <a:off x="14402113" y="8537124"/>
            <a:ext cx="1718269" cy="1579699"/>
          </a:xfrm>
          <a:custGeom>
            <a:avLst/>
            <a:gdLst/>
            <a:ahLst/>
            <a:cxnLst/>
            <a:rect r="r" b="b" t="t" l="l"/>
            <a:pathLst>
              <a:path h="1579699" w="1718269">
                <a:moveTo>
                  <a:pt x="0" y="0"/>
                </a:moveTo>
                <a:lnTo>
                  <a:pt x="1718269" y="0"/>
                </a:lnTo>
                <a:lnTo>
                  <a:pt x="1718269" y="1579699"/>
                </a:lnTo>
                <a:lnTo>
                  <a:pt x="0" y="1579699"/>
                </a:lnTo>
                <a:lnTo>
                  <a:pt x="0" y="0"/>
                </a:lnTo>
                <a:close/>
              </a:path>
            </a:pathLst>
          </a:custGeom>
          <a:blipFill>
            <a:blip r:embed="rId10"/>
            <a:stretch>
              <a:fillRect l="0" t="0" r="0" b="0"/>
            </a:stretch>
          </a:blipFill>
        </p:spPr>
      </p:sp>
      <p:sp>
        <p:nvSpPr>
          <p:cNvPr name="Freeform 33" id="33"/>
          <p:cNvSpPr/>
          <p:nvPr/>
        </p:nvSpPr>
        <p:spPr>
          <a:xfrm flipH="false" flipV="false" rot="0">
            <a:off x="-357302" y="-1130806"/>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2571669"/>
            <a:ext cx="10620170" cy="2232026"/>
          </a:xfrm>
          <a:prstGeom prst="rect">
            <a:avLst/>
          </a:prstGeom>
        </p:spPr>
        <p:txBody>
          <a:bodyPr anchor="t" rtlCol="false" tIns="0" lIns="0" bIns="0" rIns="0">
            <a:spAutoFit/>
          </a:bodyPr>
          <a:lstStyle/>
          <a:p>
            <a:pPr algn="ctr">
              <a:lnSpc>
                <a:spcPts val="8000"/>
              </a:lnSpc>
            </a:pPr>
            <a:r>
              <a:rPr lang="en-US" b="true" sz="8000">
                <a:solidFill>
                  <a:srgbClr val="227C9D"/>
                </a:solidFill>
                <a:latin typeface="Kollektif Bold"/>
                <a:ea typeface="Kollektif Bold"/>
                <a:cs typeface="Kollektif Bold"/>
                <a:sym typeface="Kollektif Bold"/>
              </a:rPr>
              <a:t>CHALLENGES</a:t>
            </a:r>
          </a:p>
          <a:p>
            <a:pPr algn="ctr">
              <a:lnSpc>
                <a:spcPts val="8000"/>
              </a:lnSpc>
            </a:pP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4021776" y="4346495"/>
            <a:ext cx="10719600" cy="2933700"/>
          </a:xfrm>
          <a:prstGeom prst="rect">
            <a:avLst/>
          </a:prstGeom>
        </p:spPr>
        <p:txBody>
          <a:bodyPr anchor="t" rtlCol="false" tIns="0" lIns="0" bIns="0" rIns="0">
            <a:spAutoFit/>
          </a:bodyPr>
          <a:lstStyle/>
          <a:p>
            <a:pPr algn="ctr">
              <a:lnSpc>
                <a:spcPts val="3360"/>
              </a:lnSpc>
            </a:pPr>
            <a:r>
              <a:rPr lang="en-US" sz="2800" b="true">
                <a:solidFill>
                  <a:srgbClr val="545454"/>
                </a:solidFill>
                <a:latin typeface="DM Sans Bold"/>
                <a:ea typeface="DM Sans Bold"/>
                <a:cs typeface="DM Sans Bold"/>
                <a:sym typeface="DM Sans Bold"/>
              </a:rPr>
              <a:t>Data Integration:</a:t>
            </a:r>
            <a:r>
              <a:rPr lang="en-US" sz="2800">
                <a:solidFill>
                  <a:srgbClr val="545454"/>
                </a:solidFill>
                <a:latin typeface="DM Sans"/>
                <a:ea typeface="DM Sans"/>
                <a:cs typeface="DM Sans"/>
                <a:sym typeface="DM Sans"/>
              </a:rPr>
              <a:t> Combining sales data, marketing insights, and customer surveys from different sources was challenging.</a:t>
            </a:r>
          </a:p>
          <a:p>
            <a:pPr algn="ctr">
              <a:lnSpc>
                <a:spcPts val="3360"/>
              </a:lnSpc>
            </a:pPr>
          </a:p>
          <a:p>
            <a:pPr algn="ctr">
              <a:lnSpc>
                <a:spcPts val="3360"/>
              </a:lnSpc>
            </a:pPr>
            <a:r>
              <a:rPr lang="en-US" sz="2800" b="true">
                <a:solidFill>
                  <a:srgbClr val="545454"/>
                </a:solidFill>
                <a:latin typeface="DM Sans Bold"/>
                <a:ea typeface="DM Sans Bold"/>
                <a:cs typeface="DM Sans Bold"/>
                <a:sym typeface="DM Sans Bold"/>
              </a:rPr>
              <a:t>Social Media Data Collection:</a:t>
            </a:r>
            <a:r>
              <a:rPr lang="en-US" sz="2800">
                <a:solidFill>
                  <a:srgbClr val="545454"/>
                </a:solidFill>
                <a:latin typeface="DM Sans"/>
                <a:ea typeface="DM Sans"/>
                <a:cs typeface="DM Sans"/>
                <a:sym typeface="DM Sans"/>
              </a:rPr>
              <a:t> Manual collection of marketing metrics from each platform (Facebook, Instagram, TikTok) required effort and accuracy.</a:t>
            </a:r>
          </a:p>
          <a:p>
            <a:pPr algn="ctr">
              <a:lnSpc>
                <a:spcPts val="3360"/>
              </a:lnSpc>
            </a:pPr>
          </a:p>
        </p:txBody>
      </p:sp>
      <p:sp>
        <p:nvSpPr>
          <p:cNvPr name="Freeform 40" id="40"/>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1" id="41"/>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530547" y="2554369"/>
            <a:ext cx="10620170" cy="1441441"/>
          </a:xfrm>
          <a:prstGeom prst="rect">
            <a:avLst/>
          </a:prstGeom>
        </p:spPr>
        <p:txBody>
          <a:bodyPr anchor="t" rtlCol="false" tIns="0" lIns="0" bIns="0" rIns="0">
            <a:spAutoFit/>
          </a:bodyPr>
          <a:lstStyle/>
          <a:p>
            <a:pPr algn="ctr">
              <a:lnSpc>
                <a:spcPts val="9499"/>
              </a:lnSpc>
            </a:pPr>
            <a:r>
              <a:rPr lang="en-US" b="true" sz="9499">
                <a:solidFill>
                  <a:srgbClr val="227C9D"/>
                </a:solidFill>
                <a:latin typeface="Kollektif Bold"/>
                <a:ea typeface="Kollektif Bold"/>
                <a:cs typeface="Kollektif Bold"/>
                <a:sym typeface="Kollektif Bold"/>
              </a:rPr>
              <a:t>MOTIVIATION</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863654" y="4167260"/>
            <a:ext cx="10719600" cy="3771900"/>
          </a:xfrm>
          <a:prstGeom prst="rect">
            <a:avLst/>
          </a:prstGeom>
        </p:spPr>
        <p:txBody>
          <a:bodyPr anchor="t" rtlCol="false" tIns="0" lIns="0" bIns="0" rIns="0">
            <a:spAutoFit/>
          </a:bodyPr>
          <a:lstStyle/>
          <a:p>
            <a:pPr algn="l">
              <a:lnSpc>
                <a:spcPts val="3360"/>
              </a:lnSpc>
            </a:pPr>
            <a:r>
              <a:rPr lang="en-US" sz="2800" b="true">
                <a:solidFill>
                  <a:srgbClr val="545454"/>
                </a:solidFill>
                <a:latin typeface="DM Sans Bold"/>
                <a:ea typeface="DM Sans Bold"/>
                <a:cs typeface="DM Sans Bold"/>
                <a:sym typeface="DM Sans Bold"/>
              </a:rPr>
              <a:t>Improving Brand Positioning: </a:t>
            </a:r>
            <a:r>
              <a:rPr lang="en-US" sz="2800">
                <a:solidFill>
                  <a:srgbClr val="545454"/>
                </a:solidFill>
                <a:latin typeface="DM Sans"/>
                <a:ea typeface="DM Sans"/>
                <a:cs typeface="DM Sans"/>
                <a:sym typeface="DM Sans"/>
              </a:rPr>
              <a:t>Understanding why customers choose InsideOut over competitors.</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Boosting Sales: </a:t>
            </a:r>
            <a:r>
              <a:rPr lang="en-US" sz="2800">
                <a:solidFill>
                  <a:srgbClr val="545454"/>
                </a:solidFill>
                <a:latin typeface="DM Sans"/>
                <a:ea typeface="DM Sans"/>
                <a:cs typeface="DM Sans"/>
                <a:sym typeface="DM Sans"/>
              </a:rPr>
              <a:t>Identifying effective marketing strategies and understanding product demand.</a:t>
            </a:r>
          </a:p>
          <a:p>
            <a:pPr algn="l">
              <a:lnSpc>
                <a:spcPts val="3360"/>
              </a:lnSpc>
            </a:pPr>
          </a:p>
          <a:p>
            <a:pPr algn="l">
              <a:lnSpc>
                <a:spcPts val="3360"/>
              </a:lnSpc>
            </a:pPr>
            <a:r>
              <a:rPr lang="en-US" sz="2800" b="true">
                <a:solidFill>
                  <a:srgbClr val="545454"/>
                </a:solidFill>
                <a:latin typeface="DM Sans Bold"/>
                <a:ea typeface="DM Sans Bold"/>
                <a:cs typeface="DM Sans Bold"/>
                <a:sym typeface="DM Sans Bold"/>
              </a:rPr>
              <a:t>Customer Engagement:</a:t>
            </a:r>
            <a:r>
              <a:rPr lang="en-US" sz="2800">
                <a:solidFill>
                  <a:srgbClr val="545454"/>
                </a:solidFill>
                <a:latin typeface="DM Sans"/>
                <a:ea typeface="DM Sans"/>
                <a:cs typeface="DM Sans"/>
                <a:sym typeface="DM Sans"/>
              </a:rPr>
              <a:t> Addressing customer needs to increase loyalty and repeat purchases.</a:t>
            </a:r>
          </a:p>
          <a:p>
            <a:pPr algn="ctr">
              <a:lnSpc>
                <a:spcPts val="3360"/>
              </a:lnSpc>
            </a:pPr>
          </a:p>
        </p:txBody>
      </p:sp>
      <p:sp>
        <p:nvSpPr>
          <p:cNvPr name="Freeform 40" id="40"/>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1" id="41"/>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366496"/>
            <a:ext cx="10620170" cy="2641591"/>
          </a:xfrm>
          <a:prstGeom prst="rect">
            <a:avLst/>
          </a:prstGeom>
        </p:spPr>
        <p:txBody>
          <a:bodyPr anchor="t" rtlCol="false" tIns="0" lIns="0" bIns="0" rIns="0">
            <a:spAutoFit/>
          </a:bodyPr>
          <a:lstStyle/>
          <a:p>
            <a:pPr algn="ctr">
              <a:lnSpc>
                <a:spcPts val="9499"/>
              </a:lnSpc>
            </a:pPr>
            <a:r>
              <a:rPr lang="en-US" b="true" sz="9499">
                <a:solidFill>
                  <a:srgbClr val="227C9D"/>
                </a:solidFill>
                <a:latin typeface="Kollektif Bold"/>
                <a:ea typeface="Kollektif Bold"/>
                <a:cs typeface="Kollektif Bold"/>
                <a:sym typeface="Kollektif Bold"/>
              </a:rPr>
              <a:t>METHODOLOGY</a:t>
            </a:r>
          </a:p>
          <a:p>
            <a:pPr algn="ctr">
              <a:lnSpc>
                <a:spcPts val="9499"/>
              </a:lnSpc>
            </a:pP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39" id="39"/>
          <p:cNvSpPr/>
          <p:nvPr/>
        </p:nvSpPr>
        <p:spPr>
          <a:xfrm flipH="false" flipV="false" rot="0">
            <a:off x="15803152" y="7614634"/>
            <a:ext cx="1718269" cy="1579699"/>
          </a:xfrm>
          <a:custGeom>
            <a:avLst/>
            <a:gdLst/>
            <a:ahLst/>
            <a:cxnLst/>
            <a:rect r="r" b="b" t="t" l="l"/>
            <a:pathLst>
              <a:path h="1579699" w="1718269">
                <a:moveTo>
                  <a:pt x="0" y="0"/>
                </a:moveTo>
                <a:lnTo>
                  <a:pt x="1718269" y="0"/>
                </a:lnTo>
                <a:lnTo>
                  <a:pt x="1718269" y="1579700"/>
                </a:lnTo>
                <a:lnTo>
                  <a:pt x="0" y="1579700"/>
                </a:lnTo>
                <a:lnTo>
                  <a:pt x="0" y="0"/>
                </a:lnTo>
                <a:close/>
              </a:path>
            </a:pathLst>
          </a:custGeom>
          <a:blipFill>
            <a:blip r:embed="rId10"/>
            <a:stretch>
              <a:fillRect l="0" t="0" r="0" b="0"/>
            </a:stretch>
          </a:blipFill>
        </p:spPr>
      </p:sp>
      <p:sp>
        <p:nvSpPr>
          <p:cNvPr name="Freeform 40" id="40"/>
          <p:cNvSpPr/>
          <p:nvPr/>
        </p:nvSpPr>
        <p:spPr>
          <a:xfrm flipH="false" flipV="false" rot="0">
            <a:off x="1482224" y="-1107634"/>
            <a:ext cx="3679052" cy="3679052"/>
          </a:xfrm>
          <a:custGeom>
            <a:avLst/>
            <a:gdLst/>
            <a:ahLst/>
            <a:cxnLst/>
            <a:rect r="r" b="b" t="t" l="l"/>
            <a:pathLst>
              <a:path h="3679052" w="3679052">
                <a:moveTo>
                  <a:pt x="0" y="0"/>
                </a:moveTo>
                <a:lnTo>
                  <a:pt x="3679052" y="0"/>
                </a:lnTo>
                <a:lnTo>
                  <a:pt x="3679052" y="3679052"/>
                </a:lnTo>
                <a:lnTo>
                  <a:pt x="0" y="3679052"/>
                </a:lnTo>
                <a:lnTo>
                  <a:pt x="0" y="0"/>
                </a:lnTo>
                <a:close/>
              </a:path>
            </a:pathLst>
          </a:custGeom>
          <a:blipFill>
            <a:blip r:embed="rId11"/>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DAGS0Jw4W-g</dc:identifier>
  <dcterms:modified xsi:type="dcterms:W3CDTF">2011-08-01T06:04:30Z</dcterms:modified>
  <cp:revision>1</cp:revision>
  <dc:title>InsideOut Presentation</dc:title>
</cp:coreProperties>
</file>