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F720E-AD16-4D6E-A676-8C164DD05F9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1DA95-9EE7-48CF-B357-51FD7EA8269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F720E-AD16-4D6E-A676-8C164DD05F9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1DA95-9EE7-48CF-B357-51FD7EA8269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F720E-AD16-4D6E-A676-8C164DD05F9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1DA95-9EE7-48CF-B357-51FD7EA8269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F720E-AD16-4D6E-A676-8C164DD05F9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1DA95-9EE7-48CF-B357-51FD7EA8269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9F720E-AD16-4D6E-A676-8C164DD05F9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1DA95-9EE7-48CF-B357-51FD7EA8269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F720E-AD16-4D6E-A676-8C164DD05F97}"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41DA95-9EE7-48CF-B357-51FD7EA8269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F720E-AD16-4D6E-A676-8C164DD05F97}"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41DA95-9EE7-48CF-B357-51FD7EA8269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F720E-AD16-4D6E-A676-8C164DD05F97}"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41DA95-9EE7-48CF-B357-51FD7EA8269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F720E-AD16-4D6E-A676-8C164DD05F97}"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41DA95-9EE7-48CF-B357-51FD7EA8269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F720E-AD16-4D6E-A676-8C164DD05F97}"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41DA95-9EE7-48CF-B357-51FD7EA8269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F720E-AD16-4D6E-A676-8C164DD05F97}"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41DA95-9EE7-48CF-B357-51FD7EA8269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39F720E-AD16-4D6E-A676-8C164DD05F97}" type="datetimeFigureOut">
              <a:rPr lang="en-IN" smtClean="0"/>
              <a:t>05-04-2024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941DA95-9EE7-48CF-B357-51FD7EA8269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132856"/>
            <a:ext cx="6858000" cy="990600"/>
          </a:xfrm>
        </p:spPr>
        <p:txBody>
          <a:bodyPr>
            <a:normAutofit fontScale="90000"/>
          </a:bodyPr>
          <a:lstStyle/>
          <a:p>
            <a:r>
              <a:rPr lang="en-IN" sz="4000" b="1" dirty="0" err="1">
                <a:solidFill>
                  <a:schemeClr val="accent2">
                    <a:lumMod val="75000"/>
                  </a:schemeClr>
                </a:solidFill>
              </a:rPr>
              <a:t>Keylogger</a:t>
            </a:r>
            <a:r>
              <a:rPr lang="en-IN" sz="4000" b="1" dirty="0">
                <a:solidFill>
                  <a:schemeClr val="accent2">
                    <a:lumMod val="75000"/>
                  </a:schemeClr>
                </a:solidFill>
              </a:rPr>
              <a:t> and Security </a:t>
            </a:r>
          </a:p>
        </p:txBody>
      </p:sp>
      <p:sp>
        <p:nvSpPr>
          <p:cNvPr id="3" name="Subtitle 2"/>
          <p:cNvSpPr>
            <a:spLocks noGrp="1"/>
          </p:cNvSpPr>
          <p:nvPr>
            <p:ph type="subTitle" idx="1"/>
          </p:nvPr>
        </p:nvSpPr>
        <p:spPr/>
        <p:txBody>
          <a:bodyPr>
            <a:normAutofit/>
          </a:bodyPr>
          <a:lstStyle/>
          <a:p>
            <a:r>
              <a:rPr lang="en-US" b="1" dirty="0">
                <a:solidFill>
                  <a:schemeClr val="accent1">
                    <a:lumMod val="75000"/>
                  </a:schemeClr>
                </a:solidFill>
                <a:latin typeface="Arial" pitchFamily="34" charset="0"/>
                <a:cs typeface="Arial" pitchFamily="34" charset="0"/>
              </a:rPr>
              <a:t>Presented By:</a:t>
            </a:r>
          </a:p>
          <a:p>
            <a:r>
              <a:rPr lang="en-US" b="1" dirty="0" err="1" smtClean="0">
                <a:solidFill>
                  <a:schemeClr val="accent1">
                    <a:lumMod val="75000"/>
                  </a:schemeClr>
                </a:solidFill>
                <a:latin typeface="Arial" pitchFamily="34" charset="0"/>
                <a:cs typeface="Arial" pitchFamily="34" charset="0"/>
              </a:rPr>
              <a:t>P.Jaya</a:t>
            </a:r>
            <a:r>
              <a:rPr lang="en-US" b="1" dirty="0" smtClean="0">
                <a:solidFill>
                  <a:schemeClr val="accent1">
                    <a:lumMod val="75000"/>
                  </a:schemeClr>
                </a:solidFill>
                <a:latin typeface="Arial" pitchFamily="34" charset="0"/>
                <a:cs typeface="Arial" pitchFamily="34" charset="0"/>
              </a:rPr>
              <a:t> </a:t>
            </a:r>
            <a:r>
              <a:rPr lang="en-US" b="1" dirty="0" err="1" smtClean="0">
                <a:solidFill>
                  <a:schemeClr val="accent1">
                    <a:lumMod val="75000"/>
                  </a:schemeClr>
                </a:solidFill>
                <a:latin typeface="Arial" pitchFamily="34" charset="0"/>
                <a:cs typeface="Arial" pitchFamily="34" charset="0"/>
              </a:rPr>
              <a:t>Sandhiya</a:t>
            </a:r>
            <a:r>
              <a:rPr lang="en-US" b="1" dirty="0" smtClean="0">
                <a:solidFill>
                  <a:schemeClr val="accent1">
                    <a:lumMod val="75000"/>
                  </a:schemeClr>
                </a:solidFill>
                <a:latin typeface="Arial" pitchFamily="34" charset="0"/>
                <a:cs typeface="Arial" pitchFamily="34" charset="0"/>
              </a:rPr>
              <a:t> </a:t>
            </a:r>
            <a:r>
              <a:rPr lang="en-US" b="1" dirty="0">
                <a:solidFill>
                  <a:schemeClr val="accent1">
                    <a:lumMod val="75000"/>
                  </a:schemeClr>
                </a:solidFill>
                <a:latin typeface="Arial" pitchFamily="34" charset="0"/>
                <a:cs typeface="Arial" pitchFamily="34" charset="0"/>
              </a:rPr>
              <a:t>– BE.CSE</a:t>
            </a:r>
          </a:p>
          <a:p>
            <a:r>
              <a:rPr lang="en-US" b="1" dirty="0">
                <a:solidFill>
                  <a:schemeClr val="accent1">
                    <a:lumMod val="75000"/>
                  </a:schemeClr>
                </a:solidFill>
                <a:latin typeface="Arial" pitchFamily="34" charset="0"/>
                <a:cs typeface="Arial" pitchFamily="34" charset="0"/>
              </a:rPr>
              <a:t>Sri </a:t>
            </a:r>
            <a:r>
              <a:rPr lang="en-US" b="1" dirty="0" err="1">
                <a:solidFill>
                  <a:schemeClr val="accent1">
                    <a:lumMod val="75000"/>
                  </a:schemeClr>
                </a:solidFill>
                <a:latin typeface="Arial" pitchFamily="34" charset="0"/>
                <a:cs typeface="Arial" pitchFamily="34" charset="0"/>
              </a:rPr>
              <a:t>Vidya</a:t>
            </a:r>
            <a:r>
              <a:rPr lang="en-US" b="1" dirty="0">
                <a:solidFill>
                  <a:schemeClr val="accent1">
                    <a:lumMod val="75000"/>
                  </a:schemeClr>
                </a:solidFill>
                <a:latin typeface="Arial" pitchFamily="34" charset="0"/>
                <a:cs typeface="Arial" pitchFamily="34" charset="0"/>
              </a:rPr>
              <a:t> College Of Engineering And Technology </a:t>
            </a:r>
          </a:p>
          <a:p>
            <a:endParaRPr lang="en-IN" dirty="0"/>
          </a:p>
          <a:p>
            <a:endParaRPr lang="en-IN" dirty="0"/>
          </a:p>
        </p:txBody>
      </p:sp>
      <p:sp>
        <p:nvSpPr>
          <p:cNvPr id="4" name="Rectangle 3"/>
          <p:cNvSpPr/>
          <p:nvPr/>
        </p:nvSpPr>
        <p:spPr>
          <a:xfrm>
            <a:off x="838740" y="1124744"/>
            <a:ext cx="7481856" cy="1754326"/>
          </a:xfrm>
          <a:prstGeom prst="rect">
            <a:avLst/>
          </a:prstGeom>
          <a:noFill/>
        </p:spPr>
        <p:txBody>
          <a:bodyPr wrap="none" lIns="91440" tIns="45720" rIns="91440" bIns="45720">
            <a:spAutoFit/>
          </a:bodyPr>
          <a:lstStyle/>
          <a:p>
            <a:pPr algn="ctr"/>
            <a:r>
              <a:rPr lang="en-US" sz="5400" b="1" dirty="0">
                <a:solidFill>
                  <a:schemeClr val="tx2">
                    <a:lumMod val="75000"/>
                  </a:schemeClr>
                </a:solidFill>
                <a:cs typeface="Arial"/>
              </a:rPr>
              <a:t>CAPSTONE PROJECT</a:t>
            </a:r>
          </a:p>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425742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424264"/>
          </a:xfrm>
        </p:spPr>
        <p:txBody>
          <a:bodyPr>
            <a:normAutofit/>
          </a:bodyPr>
          <a:lstStyle/>
          <a:p>
            <a:r>
              <a:rPr lang="en-US" b="1" dirty="0"/>
              <a:t>User Awareness Training:</a:t>
            </a:r>
            <a:r>
              <a:rPr lang="en-US" dirty="0"/>
              <a:t> Educating users about </a:t>
            </a:r>
            <a:r>
              <a:rPr lang="en-US" dirty="0" err="1"/>
              <a:t>keylogger</a:t>
            </a:r>
            <a:r>
              <a:rPr lang="en-US" dirty="0"/>
              <a:t> risks and promoting good cybersecurity practices to empower them to prevent infections.</a:t>
            </a:r>
          </a:p>
          <a:p>
            <a:r>
              <a:rPr lang="en-US" b="1" dirty="0"/>
              <a:t>Policy Enforcement:</a:t>
            </a:r>
            <a:r>
              <a:rPr lang="en-US" dirty="0"/>
              <a:t> Establishing and enforcing security policies to minimize </a:t>
            </a:r>
            <a:r>
              <a:rPr lang="en-US" dirty="0" err="1"/>
              <a:t>keylogger</a:t>
            </a:r>
            <a:r>
              <a:rPr lang="en-US" dirty="0"/>
              <a:t> infections and define procedures for responding to incidents.</a:t>
            </a:r>
          </a:p>
          <a:p>
            <a:r>
              <a:rPr lang="en-US" b="1" dirty="0"/>
              <a:t>Continuous Monitoring and Improvement:</a:t>
            </a:r>
            <a:r>
              <a:rPr lang="en-US" dirty="0"/>
              <a:t> Implementing continuous monitoring mechanisms, conducting security assessments, and improving incident response capabilities over time.</a:t>
            </a:r>
          </a:p>
          <a:p>
            <a:r>
              <a:rPr lang="en-US" b="1" dirty="0"/>
              <a:t>Encryption and Access Controls:</a:t>
            </a:r>
            <a:r>
              <a:rPr lang="en-US" dirty="0"/>
              <a:t> Using encryption technologies and access controls to protect sensitive data from unauthorized access by </a:t>
            </a:r>
            <a:r>
              <a:rPr lang="en-US" dirty="0" err="1"/>
              <a:t>keyloggers</a:t>
            </a:r>
            <a:r>
              <a:rPr lang="en-US" dirty="0"/>
              <a:t>.</a:t>
            </a:r>
          </a:p>
          <a:p>
            <a:endParaRPr lang="en-IN" dirty="0"/>
          </a:p>
        </p:txBody>
      </p:sp>
    </p:spTree>
    <p:extLst>
      <p:ext uri="{BB962C8B-B14F-4D97-AF65-F5344CB8AC3E}">
        <p14:creationId xmlns:p14="http://schemas.microsoft.com/office/powerpoint/2010/main" val="212554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ea typeface="+mj-lt"/>
                <a:cs typeface="Arial"/>
              </a:rPr>
              <a:t>Result</a:t>
            </a:r>
            <a:endParaRPr lang="en-IN" dirty="0"/>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5155"/>
            <a:ext cx="8229600" cy="4626890"/>
          </a:xfrm>
        </p:spPr>
      </p:pic>
    </p:spTree>
    <p:extLst>
      <p:ext uri="{BB962C8B-B14F-4D97-AF65-F5344CB8AC3E}">
        <p14:creationId xmlns:p14="http://schemas.microsoft.com/office/powerpoint/2010/main" val="3862312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124744"/>
            <a:ext cx="8229600" cy="4626890"/>
          </a:xfrm>
        </p:spPr>
      </p:pic>
    </p:spTree>
    <p:extLst>
      <p:ext uri="{BB962C8B-B14F-4D97-AF65-F5344CB8AC3E}">
        <p14:creationId xmlns:p14="http://schemas.microsoft.com/office/powerpoint/2010/main" val="428839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12776"/>
            <a:ext cx="8229600" cy="4626890"/>
          </a:xfrm>
        </p:spPr>
      </p:pic>
    </p:spTree>
    <p:extLst>
      <p:ext uri="{BB962C8B-B14F-4D97-AF65-F5344CB8AC3E}">
        <p14:creationId xmlns:p14="http://schemas.microsoft.com/office/powerpoint/2010/main" val="188115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ea typeface="+mj-lt"/>
                <a:cs typeface="Arial"/>
              </a:rPr>
              <a:t>Conclusion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err="1"/>
              <a:t>K</a:t>
            </a:r>
            <a:r>
              <a:rPr lang="en-US" dirty="0" err="1" smtClean="0"/>
              <a:t>eyloggers</a:t>
            </a:r>
            <a:r>
              <a:rPr lang="en-US" dirty="0" smtClean="0"/>
              <a:t> </a:t>
            </a:r>
            <a:r>
              <a:rPr lang="en-US" dirty="0"/>
              <a:t>represent a serious threat to cybersecurity due to their ability to covertly capture sensitive information. However, organizations can effectively mitigate this risk by implementing comprehensive security measures and proactive strategies. This includes deploying endpoint security solutions, conducting user awareness training, enforcing security policies, and continuously improving security measures. Additionally, leveraging encryption technologies, access controls, and patch management processes enhances protection against </a:t>
            </a:r>
            <a:r>
              <a:rPr lang="en-US" dirty="0" err="1"/>
              <a:t>keylogger</a:t>
            </a:r>
            <a:r>
              <a:rPr lang="en-US" dirty="0"/>
              <a:t> attacks. By prioritizing cybersecurity and collaborating with stakeholders, organizations can safeguard their assets, protect sensitive information, and mitigate the potential impact of security breaches.</a:t>
            </a:r>
            <a:endParaRPr lang="en-IN" dirty="0"/>
          </a:p>
        </p:txBody>
      </p:sp>
    </p:spTree>
    <p:extLst>
      <p:ext uri="{BB962C8B-B14F-4D97-AF65-F5344CB8AC3E}">
        <p14:creationId xmlns:p14="http://schemas.microsoft.com/office/powerpoint/2010/main" val="139464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cs typeface="Arial"/>
              </a:rPr>
              <a:t/>
            </a:r>
            <a:br>
              <a:rPr lang="en-US" b="1" dirty="0">
                <a:solidFill>
                  <a:schemeClr val="accent1"/>
                </a:solidFill>
                <a:cs typeface="Arial"/>
              </a:rPr>
            </a:br>
            <a:r>
              <a:rPr lang="en-US" b="1" dirty="0">
                <a:solidFill>
                  <a:schemeClr val="accent1"/>
                </a:solidFill>
                <a:cs typeface="Arial"/>
              </a:rPr>
              <a:t>Future scope</a:t>
            </a:r>
            <a:br>
              <a:rPr lang="en-US" b="1" dirty="0">
                <a:solidFill>
                  <a:schemeClr val="accent1"/>
                </a:solidFill>
                <a:cs typeface="Arial"/>
              </a:rPr>
            </a:br>
            <a:endParaRPr lang="en-IN" dirty="0"/>
          </a:p>
        </p:txBody>
      </p:sp>
      <p:sp>
        <p:nvSpPr>
          <p:cNvPr id="3" name="Content Placeholder 2"/>
          <p:cNvSpPr>
            <a:spLocks noGrp="1"/>
          </p:cNvSpPr>
          <p:nvPr>
            <p:ph idx="1"/>
          </p:nvPr>
        </p:nvSpPr>
        <p:spPr/>
        <p:txBody>
          <a:bodyPr/>
          <a:lstStyle/>
          <a:p>
            <a:pPr marL="0" indent="0">
              <a:buNone/>
            </a:pPr>
            <a:r>
              <a:rPr lang="en-US" dirty="0" smtClean="0"/>
              <a:t>The </a:t>
            </a:r>
            <a:r>
              <a:rPr lang="en-US" dirty="0"/>
              <a:t>scope for </a:t>
            </a:r>
            <a:r>
              <a:rPr lang="en-US" dirty="0" err="1"/>
              <a:t>keyloggers</a:t>
            </a:r>
            <a:r>
              <a:rPr lang="en-US" dirty="0"/>
              <a:t> and security encompasses various areas of focus aimed at addressing emerging threats, enhancing defense mechanisms, and improving overall cybersecurity posture. </a:t>
            </a:r>
            <a:endParaRPr lang="en-US" dirty="0" smtClean="0"/>
          </a:p>
          <a:p>
            <a:pPr>
              <a:buFont typeface="Wingdings" panose="05000000000000000000" pitchFamily="2" charset="2"/>
              <a:buChar char="Ø"/>
            </a:pPr>
            <a:r>
              <a:rPr lang="en-IN" b="1" dirty="0"/>
              <a:t>Technological </a:t>
            </a:r>
            <a:r>
              <a:rPr lang="en-IN" b="1" dirty="0" smtClean="0"/>
              <a:t>Advancements</a:t>
            </a:r>
          </a:p>
          <a:p>
            <a:pPr>
              <a:buFont typeface="Wingdings" panose="05000000000000000000" pitchFamily="2" charset="2"/>
              <a:buChar char="Ø"/>
            </a:pPr>
            <a:r>
              <a:rPr lang="en-IN" b="1" dirty="0"/>
              <a:t>Endpoint Security </a:t>
            </a:r>
            <a:r>
              <a:rPr lang="en-IN" b="1" dirty="0" smtClean="0"/>
              <a:t>Solutions</a:t>
            </a:r>
          </a:p>
          <a:p>
            <a:pPr>
              <a:buFont typeface="Wingdings" panose="05000000000000000000" pitchFamily="2" charset="2"/>
              <a:buChar char="Ø"/>
            </a:pPr>
            <a:r>
              <a:rPr lang="en-IN" b="1" dirty="0"/>
              <a:t>Network Security </a:t>
            </a:r>
            <a:r>
              <a:rPr lang="en-IN" b="1" dirty="0" smtClean="0"/>
              <a:t>Enhancements</a:t>
            </a:r>
          </a:p>
          <a:p>
            <a:pPr>
              <a:buFont typeface="Wingdings" panose="05000000000000000000" pitchFamily="2" charset="2"/>
              <a:buChar char="Ø"/>
            </a:pPr>
            <a:r>
              <a:rPr lang="en-IN" b="1" dirty="0"/>
              <a:t>User Awareness and </a:t>
            </a:r>
            <a:r>
              <a:rPr lang="en-IN" b="1" dirty="0" smtClean="0"/>
              <a:t>Training</a:t>
            </a:r>
          </a:p>
          <a:p>
            <a:pPr>
              <a:buFont typeface="Wingdings" panose="05000000000000000000" pitchFamily="2" charset="2"/>
              <a:buChar char="Ø"/>
            </a:pPr>
            <a:r>
              <a:rPr lang="en-IN" b="1" dirty="0"/>
              <a:t>Regulatory Compliance</a:t>
            </a:r>
            <a:endParaRPr lang="en-IN" dirty="0"/>
          </a:p>
        </p:txBody>
      </p:sp>
    </p:spTree>
    <p:extLst>
      <p:ext uri="{BB962C8B-B14F-4D97-AF65-F5344CB8AC3E}">
        <p14:creationId xmlns:p14="http://schemas.microsoft.com/office/powerpoint/2010/main" val="421219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ea typeface="+mj-lt"/>
                <a:cs typeface="Arial"/>
              </a:rPr>
              <a:t>References</a:t>
            </a:r>
            <a:endParaRPr lang="en-IN" dirty="0"/>
          </a:p>
        </p:txBody>
      </p:sp>
      <p:sp>
        <p:nvSpPr>
          <p:cNvPr id="3" name="Content Placeholder 2"/>
          <p:cNvSpPr>
            <a:spLocks noGrp="1"/>
          </p:cNvSpPr>
          <p:nvPr>
            <p:ph idx="1"/>
          </p:nvPr>
        </p:nvSpPr>
        <p:spPr/>
        <p:txBody>
          <a:bodyPr/>
          <a:lstStyle/>
          <a:p>
            <a:r>
              <a:rPr lang="en-US" dirty="0" err="1"/>
              <a:t>Keyloggers</a:t>
            </a:r>
            <a:r>
              <a:rPr lang="en-US" dirty="0"/>
              <a:t>: A comprehensive guide" by Malwarebytes Labs</a:t>
            </a:r>
          </a:p>
          <a:p>
            <a:r>
              <a:rPr lang="en-US" dirty="0"/>
              <a:t>"Understanding </a:t>
            </a:r>
            <a:r>
              <a:rPr lang="en-US" dirty="0" err="1"/>
              <a:t>Keyloggers</a:t>
            </a:r>
            <a:r>
              <a:rPr lang="en-US" dirty="0"/>
              <a:t> and How to Defend Against Them" by Cisco Umbrella</a:t>
            </a:r>
          </a:p>
          <a:p>
            <a:r>
              <a:rPr lang="en-US" dirty="0"/>
              <a:t>"</a:t>
            </a:r>
            <a:r>
              <a:rPr lang="en-US" dirty="0" err="1"/>
              <a:t>Keylogger</a:t>
            </a:r>
            <a:r>
              <a:rPr lang="en-US" dirty="0"/>
              <a:t> attacks: Why prevention is key to security" by </a:t>
            </a:r>
            <a:r>
              <a:rPr lang="en-US" dirty="0" err="1"/>
              <a:t>TechTarget</a:t>
            </a:r>
            <a:endParaRPr lang="en-US" dirty="0"/>
          </a:p>
          <a:p>
            <a:r>
              <a:rPr lang="en-US" dirty="0"/>
              <a:t>"Detecting </a:t>
            </a:r>
            <a:r>
              <a:rPr lang="en-US" dirty="0" err="1"/>
              <a:t>Keylogger</a:t>
            </a:r>
            <a:r>
              <a:rPr lang="en-US" dirty="0"/>
              <a:t> Activities in Real-Time Using Machine Learning" by IEEE </a:t>
            </a:r>
            <a:r>
              <a:rPr lang="en-US" dirty="0" err="1"/>
              <a:t>Xplore</a:t>
            </a:r>
            <a:endParaRPr lang="en-US" dirty="0"/>
          </a:p>
          <a:p>
            <a:endParaRPr lang="en-IN" dirty="0"/>
          </a:p>
        </p:txBody>
      </p:sp>
    </p:spTree>
    <p:extLst>
      <p:ext uri="{BB962C8B-B14F-4D97-AF65-F5344CB8AC3E}">
        <p14:creationId xmlns:p14="http://schemas.microsoft.com/office/powerpoint/2010/main" val="867105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68960"/>
            <a:ext cx="8229600" cy="990600"/>
          </a:xfrm>
        </p:spPr>
        <p:txBody>
          <a:bodyPr/>
          <a:lstStyle/>
          <a:p>
            <a:pPr algn="ctr"/>
            <a:r>
              <a:rPr lang="en-US" b="1" dirty="0" smtClean="0"/>
              <a:t>THANK YOU</a:t>
            </a:r>
            <a:endParaRPr lang="en-IN" b="1" dirty="0"/>
          </a:p>
        </p:txBody>
      </p:sp>
    </p:spTree>
    <p:extLst>
      <p:ext uri="{BB962C8B-B14F-4D97-AF65-F5344CB8AC3E}">
        <p14:creationId xmlns:p14="http://schemas.microsoft.com/office/powerpoint/2010/main" val="4072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50000"/>
                  </a:schemeClr>
                </a:solidFill>
                <a:latin typeface="Times New Roman" panose="02020603050405020304" pitchFamily="18" charset="0"/>
                <a:cs typeface="Times New Roman" panose="02020603050405020304" pitchFamily="18" charset="0"/>
              </a:rPr>
              <a:t>OUTLINE</a:t>
            </a:r>
            <a:endParaRPr lang="en-IN" dirty="0"/>
          </a:p>
        </p:txBody>
      </p:sp>
      <p:sp>
        <p:nvSpPr>
          <p:cNvPr id="3" name="Content Placeholder 2"/>
          <p:cNvSpPr>
            <a:spLocks noGrp="1"/>
          </p:cNvSpPr>
          <p:nvPr>
            <p:ph idx="1"/>
          </p:nvPr>
        </p:nvSpPr>
        <p:spPr>
          <a:xfrm>
            <a:off x="467544" y="1916832"/>
            <a:ext cx="8229600" cy="4277072"/>
          </a:xfrm>
        </p:spPr>
        <p:txBody>
          <a:bodyPr/>
          <a:lstStyle/>
          <a:p>
            <a:pPr marL="305435" indent="-305435"/>
            <a:r>
              <a:rPr lang="en-US" b="1" dirty="0">
                <a:ea typeface="+mn-lt"/>
                <a:cs typeface="Arial"/>
              </a:rPr>
              <a:t>Problem Statement </a:t>
            </a:r>
            <a:endParaRPr lang="en-US" dirty="0">
              <a:ea typeface="+mn-lt"/>
              <a:cs typeface="Arial"/>
            </a:endParaRPr>
          </a:p>
          <a:p>
            <a:pPr marL="305435" indent="-305435"/>
            <a:r>
              <a:rPr lang="en-US" b="1" dirty="0">
                <a:ea typeface="+mn-lt"/>
                <a:cs typeface="Arial"/>
              </a:rPr>
              <a:t>Proposed System/Solution</a:t>
            </a:r>
            <a:endParaRPr lang="en-US" dirty="0">
              <a:cs typeface="Arial"/>
            </a:endParaRPr>
          </a:p>
          <a:p>
            <a:pPr marL="305435" indent="-305435"/>
            <a:r>
              <a:rPr lang="en-US" b="1" dirty="0">
                <a:ea typeface="+mn-lt"/>
                <a:cs typeface="Calibri"/>
              </a:rPr>
              <a:t>System </a:t>
            </a:r>
            <a:r>
              <a:rPr lang="en-US" b="1" dirty="0">
                <a:ea typeface="+mn-lt"/>
                <a:cs typeface="+mn-lt"/>
              </a:rPr>
              <a:t>Development Approach</a:t>
            </a:r>
            <a:endParaRPr lang="en-US" dirty="0">
              <a:ea typeface="+mn-lt"/>
              <a:cs typeface="+mn-lt"/>
            </a:endParaRPr>
          </a:p>
          <a:p>
            <a:pPr marL="305435" indent="-305435"/>
            <a:r>
              <a:rPr lang="en-US" b="1" dirty="0">
                <a:ea typeface="+mn-lt"/>
                <a:cs typeface="+mn-lt"/>
              </a:rPr>
              <a:t>Algorithm</a:t>
            </a:r>
          </a:p>
          <a:p>
            <a:pPr marL="305435" indent="-305435"/>
            <a:r>
              <a:rPr lang="en-US" b="1" dirty="0">
                <a:ea typeface="+mn-lt"/>
                <a:cs typeface="+mn-lt"/>
              </a:rPr>
              <a:t>Deployment  </a:t>
            </a:r>
            <a:endParaRPr lang="en-US" dirty="0">
              <a:cs typeface="Calibri"/>
            </a:endParaRPr>
          </a:p>
          <a:p>
            <a:pPr marL="305435" indent="-305435"/>
            <a:r>
              <a:rPr lang="en-US" b="1" dirty="0">
                <a:ea typeface="+mn-lt"/>
                <a:cs typeface="Arial"/>
              </a:rPr>
              <a:t>Result</a:t>
            </a:r>
          </a:p>
          <a:p>
            <a:pPr marL="305435" indent="-305435"/>
            <a:r>
              <a:rPr lang="en-US" b="1" dirty="0">
                <a:ea typeface="+mn-lt"/>
                <a:cs typeface="Arial"/>
              </a:rPr>
              <a:t>Conclusion</a:t>
            </a:r>
            <a:endParaRPr lang="en-US" dirty="0">
              <a:cs typeface="Arial"/>
            </a:endParaRPr>
          </a:p>
          <a:p>
            <a:pPr marL="305435" indent="-305435"/>
            <a:r>
              <a:rPr lang="en-US" b="1" dirty="0">
                <a:ea typeface="+mn-lt"/>
                <a:cs typeface="Arial"/>
              </a:rPr>
              <a:t>Future Scope</a:t>
            </a:r>
          </a:p>
          <a:p>
            <a:pPr marL="305435" indent="-305435"/>
            <a:r>
              <a:rPr lang="en-US" b="1" dirty="0">
                <a:ea typeface="+mn-lt"/>
                <a:cs typeface="Arial"/>
              </a:rPr>
              <a:t>References</a:t>
            </a:r>
            <a:endParaRPr lang="en-US" dirty="0">
              <a:cs typeface="Arial"/>
            </a:endParaRPr>
          </a:p>
          <a:p>
            <a:endParaRPr lang="en-IN" dirty="0"/>
          </a:p>
          <a:p>
            <a:endParaRPr lang="en-IN" dirty="0"/>
          </a:p>
        </p:txBody>
      </p:sp>
    </p:spTree>
    <p:extLst>
      <p:ext uri="{BB962C8B-B14F-4D97-AF65-F5344CB8AC3E}">
        <p14:creationId xmlns:p14="http://schemas.microsoft.com/office/powerpoint/2010/main" val="356522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p:cNvSpPr>
            <a:spLocks noGrp="1"/>
          </p:cNvSpPr>
          <p:nvPr>
            <p:ph idx="1"/>
          </p:nvPr>
        </p:nvSpPr>
        <p:spPr>
          <a:xfrm>
            <a:off x="457200" y="1600200"/>
            <a:ext cx="8229600" cy="3989040"/>
          </a:xfrm>
        </p:spPr>
        <p:txBody>
          <a:bodyPr/>
          <a:lstStyle/>
          <a:p>
            <a:pPr marL="114300" indent="0">
              <a:buNone/>
            </a:pPr>
            <a:r>
              <a:rPr lang="en-US" dirty="0"/>
              <a:t>In today's digital age, where cybersecurity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p>
          <a:p>
            <a:endParaRPr lang="en-IN" dirty="0"/>
          </a:p>
          <a:p>
            <a:endParaRPr lang="en-IN" dirty="0"/>
          </a:p>
        </p:txBody>
      </p:sp>
    </p:spTree>
    <p:extLst>
      <p:ext uri="{BB962C8B-B14F-4D97-AF65-F5344CB8AC3E}">
        <p14:creationId xmlns:p14="http://schemas.microsoft.com/office/powerpoint/2010/main" val="400520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p:cNvSpPr>
            <a:spLocks noGrp="1"/>
          </p:cNvSpPr>
          <p:nvPr>
            <p:ph idx="1"/>
          </p:nvPr>
        </p:nvSpPr>
        <p:spPr/>
        <p:txBody>
          <a:bodyPr>
            <a:normAutofit/>
          </a:bodyPr>
          <a:lstStyle/>
          <a:p>
            <a:r>
              <a:rPr lang="en-US" b="1" dirty="0"/>
              <a:t>User Education:</a:t>
            </a:r>
            <a:r>
              <a:rPr lang="en-US" dirty="0"/>
              <a:t> Educating users about the risks associated with </a:t>
            </a:r>
            <a:r>
              <a:rPr lang="en-US" dirty="0" err="1"/>
              <a:t>keyloggers</a:t>
            </a:r>
            <a:r>
              <a:rPr lang="en-US" dirty="0"/>
              <a:t> and practicing good cybersecurity hygiene, such as avoiding suspicious links and downloads, can help mitigate the threat.</a:t>
            </a:r>
          </a:p>
          <a:p>
            <a:r>
              <a:rPr lang="en-US" b="1" dirty="0"/>
              <a:t>Endpoint Security:</a:t>
            </a:r>
            <a:r>
              <a:rPr lang="en-US" dirty="0"/>
              <a:t> Implementing robust endpoint security solutions, including antivirus software and intrusion detection systems, can help detect and prevent </a:t>
            </a:r>
            <a:r>
              <a:rPr lang="en-US" dirty="0" err="1"/>
              <a:t>keylogger</a:t>
            </a:r>
            <a:r>
              <a:rPr lang="en-US" dirty="0"/>
              <a:t> infections.</a:t>
            </a:r>
          </a:p>
          <a:p>
            <a:r>
              <a:rPr lang="en-US" b="1" dirty="0"/>
              <a:t>Network Security:</a:t>
            </a:r>
            <a:r>
              <a:rPr lang="en-US" dirty="0"/>
              <a:t> Employing network security measures such as firewalls, intrusion prevention systems, and network monitoring tools can help detect and block </a:t>
            </a:r>
            <a:r>
              <a:rPr lang="en-US" dirty="0" err="1"/>
              <a:t>keylogger</a:t>
            </a:r>
            <a:r>
              <a:rPr lang="en-US" dirty="0"/>
              <a:t>-related traffic</a:t>
            </a:r>
            <a:r>
              <a:rPr lang="en-US" dirty="0" smtClean="0"/>
              <a:t>.</a:t>
            </a:r>
            <a:endParaRPr lang="en-US" dirty="0"/>
          </a:p>
        </p:txBody>
      </p:sp>
    </p:spTree>
    <p:extLst>
      <p:ext uri="{BB962C8B-B14F-4D97-AF65-F5344CB8AC3E}">
        <p14:creationId xmlns:p14="http://schemas.microsoft.com/office/powerpoint/2010/main" val="13479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229600" cy="4876800"/>
          </a:xfrm>
        </p:spPr>
        <p:txBody>
          <a:bodyPr>
            <a:normAutofit fontScale="92500" lnSpcReduction="10000"/>
          </a:bodyPr>
          <a:lstStyle/>
          <a:p>
            <a:r>
              <a:rPr lang="en-US" b="1" dirty="0"/>
              <a:t>Encryption:</a:t>
            </a:r>
            <a:r>
              <a:rPr lang="en-US" dirty="0"/>
              <a:t> Encrypting sensitive data both in transit and at rest can help mitigate the impact of </a:t>
            </a:r>
            <a:r>
              <a:rPr lang="en-US" dirty="0" err="1"/>
              <a:t>keylogger</a:t>
            </a:r>
            <a:r>
              <a:rPr lang="en-US" dirty="0"/>
              <a:t> attacks by rendering captured information unreadable.</a:t>
            </a:r>
          </a:p>
          <a:p>
            <a:r>
              <a:rPr lang="en-US" b="1" dirty="0"/>
              <a:t>Behavior Monitoring:</a:t>
            </a:r>
            <a:r>
              <a:rPr lang="en-US" dirty="0"/>
              <a:t> Implementing behavior monitoring solutions that can detect anomalous activity indicative of </a:t>
            </a:r>
            <a:r>
              <a:rPr lang="en-US" dirty="0" err="1"/>
              <a:t>keylogger</a:t>
            </a:r>
            <a:r>
              <a:rPr lang="en-US" dirty="0"/>
              <a:t> infections can help identify and respond to threats in real-time.</a:t>
            </a:r>
          </a:p>
          <a:p>
            <a:r>
              <a:rPr lang="en-US" b="1" dirty="0"/>
              <a:t>Patch Management:</a:t>
            </a:r>
            <a:r>
              <a:rPr lang="en-US" dirty="0"/>
              <a:t> Keeping systems and software up-to-date with the latest security patches and updates can help mitigate vulnerabilities exploited by </a:t>
            </a:r>
            <a:r>
              <a:rPr lang="en-US" dirty="0" err="1"/>
              <a:t>keyloggers</a:t>
            </a:r>
            <a:r>
              <a:rPr lang="en-US" dirty="0"/>
              <a:t>.</a:t>
            </a:r>
          </a:p>
          <a:p>
            <a:r>
              <a:rPr lang="en-US" b="1" dirty="0"/>
              <a:t>Incident Response:</a:t>
            </a:r>
            <a:r>
              <a:rPr lang="en-US" dirty="0"/>
              <a:t> Developing and implementing an incident response plan that outlines procedures for detecting, containing, and mitigating </a:t>
            </a:r>
            <a:r>
              <a:rPr lang="en-US" dirty="0" err="1"/>
              <a:t>keylogger</a:t>
            </a:r>
            <a:r>
              <a:rPr lang="en-US" dirty="0"/>
              <a:t>-related incidents can help minimize the impact of attacks.</a:t>
            </a:r>
          </a:p>
          <a:p>
            <a:endParaRPr lang="en-IN" dirty="0"/>
          </a:p>
          <a:p>
            <a:endParaRPr lang="en-IN" dirty="0"/>
          </a:p>
        </p:txBody>
      </p:sp>
    </p:spTree>
    <p:extLst>
      <p:ext uri="{BB962C8B-B14F-4D97-AF65-F5344CB8AC3E}">
        <p14:creationId xmlns:p14="http://schemas.microsoft.com/office/powerpoint/2010/main" val="225634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ea typeface="+mj-lt"/>
                <a:cs typeface="Arial"/>
              </a:rPr>
              <a:t>System  Approach</a:t>
            </a:r>
            <a:endParaRPr lang="en-IN" dirty="0"/>
          </a:p>
        </p:txBody>
      </p:sp>
      <p:sp>
        <p:nvSpPr>
          <p:cNvPr id="3" name="Content Placeholder 2"/>
          <p:cNvSpPr>
            <a:spLocks noGrp="1"/>
          </p:cNvSpPr>
          <p:nvPr>
            <p:ph idx="1"/>
          </p:nvPr>
        </p:nvSpPr>
        <p:spPr>
          <a:xfrm>
            <a:off x="467544" y="2132856"/>
            <a:ext cx="8229600" cy="3412976"/>
          </a:xfrm>
        </p:spPr>
        <p:txBody>
          <a:bodyPr/>
          <a:lstStyle/>
          <a:p>
            <a:pPr marL="0" indent="0">
              <a:buNone/>
            </a:pPr>
            <a:r>
              <a:rPr lang="en-US" dirty="0"/>
              <a:t>When addressing the issue of </a:t>
            </a:r>
            <a:r>
              <a:rPr lang="en-US" dirty="0" err="1"/>
              <a:t>keyloggers</a:t>
            </a:r>
            <a:r>
              <a:rPr lang="en-US" dirty="0"/>
              <a:t> and security, applying a systematic approach is crucial for effectively understanding, preventing, and mitigating the associated risks</a:t>
            </a:r>
            <a:r>
              <a:rPr lang="en-US" dirty="0" smtClean="0"/>
              <a:t>.</a:t>
            </a:r>
          </a:p>
          <a:p>
            <a:pPr>
              <a:buFont typeface="Wingdings" panose="05000000000000000000" pitchFamily="2" charset="2"/>
              <a:buChar char="ü"/>
            </a:pPr>
            <a:r>
              <a:rPr lang="en-IN" b="1" dirty="0"/>
              <a:t>Integrated Security </a:t>
            </a:r>
            <a:r>
              <a:rPr lang="en-IN" b="1" dirty="0" smtClean="0"/>
              <a:t>Frameworks</a:t>
            </a:r>
          </a:p>
          <a:p>
            <a:pPr>
              <a:buFont typeface="Wingdings" panose="05000000000000000000" pitchFamily="2" charset="2"/>
              <a:buChar char="ü"/>
            </a:pPr>
            <a:r>
              <a:rPr lang="en-IN" b="1" dirty="0"/>
              <a:t>Threat Intelligence </a:t>
            </a:r>
            <a:r>
              <a:rPr lang="en-IN" b="1" dirty="0" smtClean="0"/>
              <a:t>Integration</a:t>
            </a:r>
          </a:p>
          <a:p>
            <a:pPr>
              <a:buFont typeface="Wingdings" panose="05000000000000000000" pitchFamily="2" charset="2"/>
              <a:buChar char="ü"/>
            </a:pPr>
            <a:r>
              <a:rPr lang="en-IN" b="1" dirty="0"/>
              <a:t>Continuous Monitoring and Improvement</a:t>
            </a:r>
            <a:endParaRPr lang="en-IN" dirty="0"/>
          </a:p>
        </p:txBody>
      </p:sp>
    </p:spTree>
    <p:extLst>
      <p:ext uri="{BB962C8B-B14F-4D97-AF65-F5344CB8AC3E}">
        <p14:creationId xmlns:p14="http://schemas.microsoft.com/office/powerpoint/2010/main" val="218534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ea typeface="+mj-lt"/>
                <a:cs typeface="Arial"/>
              </a:rPr>
              <a:t>Algorithm</a:t>
            </a:r>
            <a:endParaRPr lang="en-IN" dirty="0"/>
          </a:p>
        </p:txBody>
      </p:sp>
      <p:sp>
        <p:nvSpPr>
          <p:cNvPr id="3" name="Content Placeholder 2"/>
          <p:cNvSpPr>
            <a:spLocks noGrp="1"/>
          </p:cNvSpPr>
          <p:nvPr>
            <p:ph idx="1"/>
          </p:nvPr>
        </p:nvSpPr>
        <p:spPr/>
        <p:txBody>
          <a:bodyPr>
            <a:normAutofit/>
          </a:bodyPr>
          <a:lstStyle/>
          <a:p>
            <a:pPr marL="0" indent="0">
              <a:buNone/>
            </a:pPr>
            <a:r>
              <a:rPr lang="en-US" dirty="0" err="1"/>
              <a:t>Keyloggers</a:t>
            </a:r>
            <a:r>
              <a:rPr lang="en-US" dirty="0"/>
              <a:t> and security algorithms involve a variety of techniques for detection, prevention, and mitigation. </a:t>
            </a:r>
            <a:endParaRPr lang="en-US" dirty="0" smtClean="0"/>
          </a:p>
          <a:p>
            <a:pPr marL="0" indent="0">
              <a:buNone/>
            </a:pPr>
            <a:endParaRPr lang="en-US" dirty="0" smtClean="0"/>
          </a:p>
          <a:p>
            <a:r>
              <a:rPr lang="en-IN" b="1" dirty="0"/>
              <a:t>Keystroke Detection Algorithm:</a:t>
            </a:r>
            <a:r>
              <a:rPr lang="en-IN" dirty="0"/>
              <a:t> Monitoring keyboard input to identify suspicious </a:t>
            </a:r>
            <a:r>
              <a:rPr lang="en-IN" dirty="0" err="1"/>
              <a:t>behavior</a:t>
            </a:r>
            <a:r>
              <a:rPr lang="en-IN" dirty="0"/>
              <a:t>.</a:t>
            </a:r>
          </a:p>
          <a:p>
            <a:r>
              <a:rPr lang="en-IN" b="1" dirty="0"/>
              <a:t>Signature-based Detection:</a:t>
            </a:r>
            <a:r>
              <a:rPr lang="en-IN" dirty="0"/>
              <a:t> Comparing observed </a:t>
            </a:r>
            <a:r>
              <a:rPr lang="en-IN" dirty="0" err="1"/>
              <a:t>behavior</a:t>
            </a:r>
            <a:r>
              <a:rPr lang="en-IN" dirty="0"/>
              <a:t> against known patterns of </a:t>
            </a:r>
            <a:r>
              <a:rPr lang="en-IN" dirty="0" err="1"/>
              <a:t>keyloggers</a:t>
            </a:r>
            <a:r>
              <a:rPr lang="en-IN" dirty="0"/>
              <a:t>.</a:t>
            </a:r>
          </a:p>
          <a:p>
            <a:r>
              <a:rPr lang="en-IN" b="1" dirty="0"/>
              <a:t>Anomaly-based Detection:</a:t>
            </a:r>
            <a:r>
              <a:rPr lang="en-IN" dirty="0"/>
              <a:t> Identifying deviations from normal </a:t>
            </a:r>
            <a:r>
              <a:rPr lang="en-IN" dirty="0" err="1"/>
              <a:t>behavior</a:t>
            </a:r>
            <a:r>
              <a:rPr lang="en-IN" dirty="0"/>
              <a:t> indicative of </a:t>
            </a:r>
            <a:r>
              <a:rPr lang="en-IN" dirty="0" err="1"/>
              <a:t>keylogger</a:t>
            </a:r>
            <a:r>
              <a:rPr lang="en-IN" dirty="0"/>
              <a:t> activity.</a:t>
            </a:r>
          </a:p>
          <a:p>
            <a:r>
              <a:rPr lang="en-IN" b="1" dirty="0"/>
              <a:t>Heuristic Detection:</a:t>
            </a:r>
            <a:r>
              <a:rPr lang="en-IN" dirty="0"/>
              <a:t> Using rules-based logic to identify </a:t>
            </a:r>
            <a:r>
              <a:rPr lang="en-IN" dirty="0" err="1"/>
              <a:t>keylogger</a:t>
            </a:r>
            <a:r>
              <a:rPr lang="en-IN" dirty="0"/>
              <a:t> </a:t>
            </a:r>
            <a:r>
              <a:rPr lang="en-IN" dirty="0" err="1"/>
              <a:t>behavior</a:t>
            </a:r>
            <a:r>
              <a:rPr lang="en-IN" dirty="0"/>
              <a:t> based on predefined criteria</a:t>
            </a:r>
            <a:r>
              <a:rPr lang="en-IN" dirty="0" smtClean="0"/>
              <a:t>.</a:t>
            </a:r>
            <a:endParaRPr lang="en-IN" dirty="0"/>
          </a:p>
          <a:p>
            <a:pPr marL="0" indent="0">
              <a:buNone/>
            </a:pPr>
            <a:endParaRPr lang="en-IN" dirty="0"/>
          </a:p>
        </p:txBody>
      </p:sp>
    </p:spTree>
    <p:extLst>
      <p:ext uri="{BB962C8B-B14F-4D97-AF65-F5344CB8AC3E}">
        <p14:creationId xmlns:p14="http://schemas.microsoft.com/office/powerpoint/2010/main" val="215427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Machine Learning-based Detection:</a:t>
            </a:r>
            <a:r>
              <a:rPr lang="en-IN" dirty="0"/>
              <a:t> Leveraging statistical techniques to detect patterns associated with </a:t>
            </a:r>
            <a:r>
              <a:rPr lang="en-IN" dirty="0" err="1"/>
              <a:t>keyloggers</a:t>
            </a:r>
            <a:r>
              <a:rPr lang="en-IN" dirty="0"/>
              <a:t>.</a:t>
            </a:r>
          </a:p>
          <a:p>
            <a:r>
              <a:rPr lang="en-IN" b="1" dirty="0"/>
              <a:t>Encryption Algorithms:</a:t>
            </a:r>
            <a:r>
              <a:rPr lang="en-IN" dirty="0"/>
              <a:t> Protecting sensitive data, including keystrokes, from interception by encrypting it.</a:t>
            </a:r>
          </a:p>
          <a:p>
            <a:r>
              <a:rPr lang="en-IN" b="1" dirty="0" err="1"/>
              <a:t>Behavioral</a:t>
            </a:r>
            <a:r>
              <a:rPr lang="en-IN" b="1" dirty="0"/>
              <a:t> Analysis:</a:t>
            </a:r>
            <a:r>
              <a:rPr lang="en-IN" dirty="0"/>
              <a:t> Monitoring user </a:t>
            </a:r>
            <a:r>
              <a:rPr lang="en-IN" dirty="0" err="1"/>
              <a:t>behavior</a:t>
            </a:r>
            <a:r>
              <a:rPr lang="en-IN" dirty="0"/>
              <a:t> and system interactions to detect abnormal activity.</a:t>
            </a:r>
          </a:p>
          <a:p>
            <a:r>
              <a:rPr lang="en-IN" b="1" dirty="0"/>
              <a:t>Pattern Matching Algorithms:</a:t>
            </a:r>
            <a:r>
              <a:rPr lang="en-IN" dirty="0"/>
              <a:t> Searching for specific patterns or sequences associated with </a:t>
            </a:r>
            <a:r>
              <a:rPr lang="en-IN" dirty="0" err="1"/>
              <a:t>keylogger</a:t>
            </a:r>
            <a:r>
              <a:rPr lang="en-IN" dirty="0"/>
              <a:t> activity</a:t>
            </a:r>
          </a:p>
        </p:txBody>
      </p:sp>
    </p:spTree>
    <p:extLst>
      <p:ext uri="{BB962C8B-B14F-4D97-AF65-F5344CB8AC3E}">
        <p14:creationId xmlns:p14="http://schemas.microsoft.com/office/powerpoint/2010/main" val="394556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ea typeface="+mj-lt"/>
                <a:cs typeface="Arial"/>
              </a:rPr>
              <a:t>Deployment</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Deployment </a:t>
            </a:r>
            <a:r>
              <a:rPr lang="en-US" dirty="0"/>
              <a:t>strategies for </a:t>
            </a:r>
            <a:r>
              <a:rPr lang="en-US" dirty="0" err="1"/>
              <a:t>keyloggers</a:t>
            </a:r>
            <a:r>
              <a:rPr lang="en-US" dirty="0"/>
              <a:t> and security involve implementing various measures to detect, prevent, and mitigate </a:t>
            </a:r>
            <a:r>
              <a:rPr lang="en-US" dirty="0" err="1"/>
              <a:t>keylogger</a:t>
            </a:r>
            <a:r>
              <a:rPr lang="en-US" dirty="0"/>
              <a:t> threats effectively</a:t>
            </a:r>
            <a:r>
              <a:rPr lang="en-US" dirty="0" smtClean="0"/>
              <a:t>.</a:t>
            </a:r>
          </a:p>
          <a:p>
            <a:r>
              <a:rPr lang="en-US" b="1" dirty="0"/>
              <a:t>Endpoint Security Solutions:</a:t>
            </a:r>
            <a:r>
              <a:rPr lang="en-US" dirty="0"/>
              <a:t> Deploying antivirus, anti-malware, and endpoint detection tools to detect and block </a:t>
            </a:r>
            <a:r>
              <a:rPr lang="en-US" dirty="0" err="1"/>
              <a:t>keylogger</a:t>
            </a:r>
            <a:r>
              <a:rPr lang="en-US" dirty="0"/>
              <a:t> infections on devices.</a:t>
            </a:r>
          </a:p>
          <a:p>
            <a:r>
              <a:rPr lang="en-US" b="1" dirty="0"/>
              <a:t>Network Monitoring and Intrusion Detection:</a:t>
            </a:r>
            <a:r>
              <a:rPr lang="en-US" dirty="0"/>
              <a:t> Using network monitoring tools and intrusion detection systems to detect </a:t>
            </a:r>
            <a:r>
              <a:rPr lang="en-US" dirty="0" err="1"/>
              <a:t>keylogger</a:t>
            </a:r>
            <a:r>
              <a:rPr lang="en-US" dirty="0"/>
              <a:t>-related network traffic and anomalous behavior.</a:t>
            </a:r>
          </a:p>
          <a:p>
            <a:pPr marL="0" indent="0">
              <a:buNone/>
            </a:pPr>
            <a:endParaRPr lang="en-IN" dirty="0"/>
          </a:p>
        </p:txBody>
      </p:sp>
    </p:spTree>
    <p:extLst>
      <p:ext uri="{BB962C8B-B14F-4D97-AF65-F5344CB8AC3E}">
        <p14:creationId xmlns:p14="http://schemas.microsoft.com/office/powerpoint/2010/main" val="1844469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TotalTime>
  <Words>812</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Keylogger and Security </vt:lpstr>
      <vt:lpstr>OUTLINE</vt:lpstr>
      <vt:lpstr>Problem Statement</vt:lpstr>
      <vt:lpstr>Proposed Solution</vt:lpstr>
      <vt:lpstr>PowerPoint Presentation</vt:lpstr>
      <vt:lpstr>System  Approach</vt:lpstr>
      <vt:lpstr>Algorithm</vt:lpstr>
      <vt:lpstr>PowerPoint Presentation</vt:lpstr>
      <vt:lpstr>Deployment</vt:lpstr>
      <vt:lpstr>PowerPoint Presentation</vt:lpstr>
      <vt:lpstr>Result</vt:lpstr>
      <vt:lpstr>PowerPoint Presentation</vt:lpstr>
      <vt:lpstr>PowerPoint Presentation</vt:lpstr>
      <vt:lpstr>Conclusion</vt:lpstr>
      <vt:lpstr> Future scope </vt:lpstr>
      <vt:lpstr>References</vt:lpstr>
      <vt:lpstr>THANK YOU</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ismail - [2010]</dc:creator>
  <cp:lastModifiedBy>ismail - [2010]</cp:lastModifiedBy>
  <cp:revision>3</cp:revision>
  <dcterms:created xsi:type="dcterms:W3CDTF">2024-04-05T09:45:14Z</dcterms:created>
  <dcterms:modified xsi:type="dcterms:W3CDTF">2024-04-05T10:06:58Z</dcterms:modified>
</cp:coreProperties>
</file>