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61" r:id="rId2"/>
  </p:sldIdLst>
  <p:sldSz cx="43891200" cy="32918400"/>
  <p:notesSz cx="6858000" cy="9144000"/>
  <p:defaultTextStyle>
    <a:defPPr>
      <a:defRPr lang="en-US"/>
    </a:defPPr>
    <a:lvl1pPr marL="0" algn="l" defTabSz="3686388" rtl="0" eaLnBrk="1" latinLnBrk="0" hangingPunct="1">
      <a:defRPr sz="7000" kern="1200">
        <a:solidFill>
          <a:schemeClr val="tx1"/>
        </a:solidFill>
        <a:latin typeface="+mn-lt"/>
        <a:ea typeface="+mn-ea"/>
        <a:cs typeface="+mn-cs"/>
      </a:defRPr>
    </a:lvl1pPr>
    <a:lvl2pPr marL="1843194" algn="l" defTabSz="3686388" rtl="0" eaLnBrk="1" latinLnBrk="0" hangingPunct="1">
      <a:defRPr sz="7000" kern="1200">
        <a:solidFill>
          <a:schemeClr val="tx1"/>
        </a:solidFill>
        <a:latin typeface="+mn-lt"/>
        <a:ea typeface="+mn-ea"/>
        <a:cs typeface="+mn-cs"/>
      </a:defRPr>
    </a:lvl2pPr>
    <a:lvl3pPr marL="3686388" algn="l" defTabSz="3686388" rtl="0" eaLnBrk="1" latinLnBrk="0" hangingPunct="1">
      <a:defRPr sz="7000" kern="1200">
        <a:solidFill>
          <a:schemeClr val="tx1"/>
        </a:solidFill>
        <a:latin typeface="+mn-lt"/>
        <a:ea typeface="+mn-ea"/>
        <a:cs typeface="+mn-cs"/>
      </a:defRPr>
    </a:lvl3pPr>
    <a:lvl4pPr marL="5529582" algn="l" defTabSz="3686388" rtl="0" eaLnBrk="1" latinLnBrk="0" hangingPunct="1">
      <a:defRPr sz="7000" kern="1200">
        <a:solidFill>
          <a:schemeClr val="tx1"/>
        </a:solidFill>
        <a:latin typeface="+mn-lt"/>
        <a:ea typeface="+mn-ea"/>
        <a:cs typeface="+mn-cs"/>
      </a:defRPr>
    </a:lvl4pPr>
    <a:lvl5pPr marL="7372775" algn="l" defTabSz="3686388" rtl="0" eaLnBrk="1" latinLnBrk="0" hangingPunct="1">
      <a:defRPr sz="7000" kern="1200">
        <a:solidFill>
          <a:schemeClr val="tx1"/>
        </a:solidFill>
        <a:latin typeface="+mn-lt"/>
        <a:ea typeface="+mn-ea"/>
        <a:cs typeface="+mn-cs"/>
      </a:defRPr>
    </a:lvl5pPr>
    <a:lvl6pPr marL="9215969" algn="l" defTabSz="3686388" rtl="0" eaLnBrk="1" latinLnBrk="0" hangingPunct="1">
      <a:defRPr sz="7000" kern="1200">
        <a:solidFill>
          <a:schemeClr val="tx1"/>
        </a:solidFill>
        <a:latin typeface="+mn-lt"/>
        <a:ea typeface="+mn-ea"/>
        <a:cs typeface="+mn-cs"/>
      </a:defRPr>
    </a:lvl6pPr>
    <a:lvl7pPr marL="11059163" algn="l" defTabSz="3686388" rtl="0" eaLnBrk="1" latinLnBrk="0" hangingPunct="1">
      <a:defRPr sz="7000" kern="1200">
        <a:solidFill>
          <a:schemeClr val="tx1"/>
        </a:solidFill>
        <a:latin typeface="+mn-lt"/>
        <a:ea typeface="+mn-ea"/>
        <a:cs typeface="+mn-cs"/>
      </a:defRPr>
    </a:lvl7pPr>
    <a:lvl8pPr marL="12902357" algn="l" defTabSz="3686388" rtl="0" eaLnBrk="1" latinLnBrk="0" hangingPunct="1">
      <a:defRPr sz="7000" kern="1200">
        <a:solidFill>
          <a:schemeClr val="tx1"/>
        </a:solidFill>
        <a:latin typeface="+mn-lt"/>
        <a:ea typeface="+mn-ea"/>
        <a:cs typeface="+mn-cs"/>
      </a:defRPr>
    </a:lvl8pPr>
    <a:lvl9pPr marL="14745551" algn="l" defTabSz="3686388" rtl="0" eaLnBrk="1" latinLnBrk="0" hangingPunct="1">
      <a:defRPr sz="7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51">
          <p15:clr>
            <a:srgbClr val="A4A3A4"/>
          </p15:clr>
        </p15:guide>
        <p15:guide id="2" orient="horz" pos="10368">
          <p15:clr>
            <a:srgbClr val="A4A3A4"/>
          </p15:clr>
        </p15:guide>
        <p15:guide id="3" pos="21376">
          <p15:clr>
            <a:srgbClr val="A4A3A4"/>
          </p15:clr>
        </p15:guide>
        <p15:guide id="4" pos="6187">
          <p15:clr>
            <a:srgbClr val="A4A3A4"/>
          </p15:clr>
        </p15:guide>
        <p15:guide id="5" pos="26410">
          <p15:clr>
            <a:srgbClr val="A4A3A4"/>
          </p15:clr>
        </p15:guide>
        <p15:guide id="6" pos="1217">
          <p15:clr>
            <a:srgbClr val="A4A3A4"/>
          </p15:clr>
        </p15:guide>
        <p15:guide id="7" pos="19873">
          <p15:clr>
            <a:srgbClr val="A4A3A4"/>
          </p15:clr>
        </p15:guide>
        <p15:guide id="8" pos="775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nathan Ropp" initials="JR" lastIdx="1" clrIdx="0">
    <p:extLst>
      <p:ext uri="{19B8F6BF-5375-455C-9EA6-DF929625EA0E}">
        <p15:presenceInfo xmlns:p15="http://schemas.microsoft.com/office/powerpoint/2012/main" userId="9c04b4d80cb6c13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529"/>
    <a:srgbClr val="003D41"/>
    <a:srgbClr val="005973"/>
    <a:srgbClr val="004348"/>
    <a:srgbClr val="F1BDCF"/>
    <a:srgbClr val="8E9089"/>
    <a:srgbClr val="EBEBEB"/>
    <a:srgbClr val="212121"/>
    <a:srgbClr val="DC440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2085" autoAdjust="0"/>
  </p:normalViewPr>
  <p:slideViewPr>
    <p:cSldViewPr snapToGrid="0" snapToObjects="1">
      <p:cViewPr>
        <p:scale>
          <a:sx n="25" d="100"/>
          <a:sy n="25" d="100"/>
        </p:scale>
        <p:origin x="782" y="-893"/>
      </p:cViewPr>
      <p:guideLst>
        <p:guide orient="horz" pos="19551"/>
        <p:guide orient="horz" pos="10368"/>
        <p:guide pos="21376"/>
        <p:guide pos="6187"/>
        <p:guide pos="26410"/>
        <p:guide pos="1217"/>
        <p:guide pos="19873"/>
        <p:guide pos="775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Verdana Regular"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Verdana Regular" charset="0"/>
              </a:defRPr>
            </a:lvl1pPr>
          </a:lstStyle>
          <a:p>
            <a:fld id="{9CF59EBC-EC05-6B4D-B166-DDFA6A1EDCB6}" type="datetimeFigureOut">
              <a:rPr lang="en-US" smtClean="0"/>
              <a:pPr/>
              <a:t>4/26/2019</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Verdana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Verdana Regular" charset="0"/>
              </a:defRPr>
            </a:lvl1pPr>
          </a:lstStyle>
          <a:p>
            <a:fld id="{DD9D7D82-3AAB-FE4F-A8B8-55362074E59C}" type="slidenum">
              <a:rPr lang="en-US" smtClean="0"/>
              <a:pPr/>
              <a:t>‹#›</a:t>
            </a:fld>
            <a:endParaRPr lang="en-US" dirty="0"/>
          </a:p>
        </p:txBody>
      </p:sp>
    </p:spTree>
    <p:extLst>
      <p:ext uri="{BB962C8B-B14F-4D97-AF65-F5344CB8AC3E}">
        <p14:creationId xmlns:p14="http://schemas.microsoft.com/office/powerpoint/2010/main" val="1453052233"/>
      </p:ext>
    </p:extLst>
  </p:cSld>
  <p:clrMap bg1="lt1" tx1="dk1" bg2="lt2" tx2="dk2" accent1="accent1" accent2="accent2" accent3="accent3" accent4="accent4" accent5="accent5" accent6="accent6" hlink="hlink" folHlink="folHlink"/>
  <p:notesStyle>
    <a:lvl1pPr marL="0" algn="l" defTabSz="3686388" rtl="0" eaLnBrk="1" latinLnBrk="0" hangingPunct="1">
      <a:defRPr sz="4800" b="0" i="0" kern="1200">
        <a:solidFill>
          <a:schemeClr val="tx1"/>
        </a:solidFill>
        <a:latin typeface="Verdana Regular" charset="0"/>
        <a:ea typeface="+mn-ea"/>
        <a:cs typeface="+mn-cs"/>
      </a:defRPr>
    </a:lvl1pPr>
    <a:lvl2pPr marL="1843194" algn="l" defTabSz="3686388" rtl="0" eaLnBrk="1" latinLnBrk="0" hangingPunct="1">
      <a:defRPr sz="4800" b="0" i="0" kern="1200">
        <a:solidFill>
          <a:schemeClr val="tx1"/>
        </a:solidFill>
        <a:latin typeface="Verdana Regular" charset="0"/>
        <a:ea typeface="+mn-ea"/>
        <a:cs typeface="+mn-cs"/>
      </a:defRPr>
    </a:lvl2pPr>
    <a:lvl3pPr marL="3686388" algn="l" defTabSz="3686388" rtl="0" eaLnBrk="1" latinLnBrk="0" hangingPunct="1">
      <a:defRPr sz="4800" b="0" i="0" kern="1200">
        <a:solidFill>
          <a:schemeClr val="tx1"/>
        </a:solidFill>
        <a:latin typeface="Verdana Regular" charset="0"/>
        <a:ea typeface="+mn-ea"/>
        <a:cs typeface="+mn-cs"/>
      </a:defRPr>
    </a:lvl3pPr>
    <a:lvl4pPr marL="5529582" algn="l" defTabSz="3686388" rtl="0" eaLnBrk="1" latinLnBrk="0" hangingPunct="1">
      <a:defRPr sz="4800" b="0" i="0" kern="1200">
        <a:solidFill>
          <a:schemeClr val="tx1"/>
        </a:solidFill>
        <a:latin typeface="Verdana Regular" charset="0"/>
        <a:ea typeface="+mn-ea"/>
        <a:cs typeface="+mn-cs"/>
      </a:defRPr>
    </a:lvl4pPr>
    <a:lvl5pPr marL="7372775" algn="l" defTabSz="3686388" rtl="0" eaLnBrk="1" latinLnBrk="0" hangingPunct="1">
      <a:defRPr sz="4800" b="0" i="0" kern="1200">
        <a:solidFill>
          <a:schemeClr val="tx1"/>
        </a:solidFill>
        <a:latin typeface="Verdana Regular" charset="0"/>
        <a:ea typeface="+mn-ea"/>
        <a:cs typeface="+mn-cs"/>
      </a:defRPr>
    </a:lvl5pPr>
    <a:lvl6pPr marL="9215969" algn="l" defTabSz="3686388" rtl="0" eaLnBrk="1" latinLnBrk="0" hangingPunct="1">
      <a:defRPr sz="4800" kern="1200">
        <a:solidFill>
          <a:schemeClr val="tx1"/>
        </a:solidFill>
        <a:latin typeface="+mn-lt"/>
        <a:ea typeface="+mn-ea"/>
        <a:cs typeface="+mn-cs"/>
      </a:defRPr>
    </a:lvl6pPr>
    <a:lvl7pPr marL="11059163" algn="l" defTabSz="3686388" rtl="0" eaLnBrk="1" latinLnBrk="0" hangingPunct="1">
      <a:defRPr sz="4800" kern="1200">
        <a:solidFill>
          <a:schemeClr val="tx1"/>
        </a:solidFill>
        <a:latin typeface="+mn-lt"/>
        <a:ea typeface="+mn-ea"/>
        <a:cs typeface="+mn-cs"/>
      </a:defRPr>
    </a:lvl7pPr>
    <a:lvl8pPr marL="12902357" algn="l" defTabSz="3686388" rtl="0" eaLnBrk="1" latinLnBrk="0" hangingPunct="1">
      <a:defRPr sz="4800" kern="1200">
        <a:solidFill>
          <a:schemeClr val="tx1"/>
        </a:solidFill>
        <a:latin typeface="+mn-lt"/>
        <a:ea typeface="+mn-ea"/>
        <a:cs typeface="+mn-cs"/>
      </a:defRPr>
    </a:lvl8pPr>
    <a:lvl9pPr marL="14745551" algn="l" defTabSz="3686388" rtl="0" eaLnBrk="1" latinLnBrk="0" hangingPunct="1">
      <a:defRPr sz="4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12304713" y="9976466"/>
            <a:ext cx="19243675" cy="12045642"/>
          </a:xfrm>
          <a:prstGeom prst="rect">
            <a:avLst/>
          </a:prstGeom>
        </p:spPr>
        <p:txBody>
          <a:bodyPr vert="horz"/>
          <a:lstStyle>
            <a:lvl1pPr>
              <a:defRPr sz="9600">
                <a:latin typeface="Verdana"/>
                <a:cs typeface="Verdana"/>
              </a:defRPr>
            </a:lvl1pPr>
          </a:lstStyle>
          <a:p>
            <a:endParaRPr lang="en-US" dirty="0"/>
          </a:p>
        </p:txBody>
      </p:sp>
      <p:sp>
        <p:nvSpPr>
          <p:cNvPr id="6" name="Picture Placeholder 4"/>
          <p:cNvSpPr>
            <a:spLocks noGrp="1"/>
          </p:cNvSpPr>
          <p:nvPr>
            <p:ph type="pic" sz="quarter" idx="11"/>
          </p:nvPr>
        </p:nvSpPr>
        <p:spPr>
          <a:xfrm>
            <a:off x="33934400" y="22022108"/>
            <a:ext cx="7994507" cy="9101138"/>
          </a:xfrm>
          <a:prstGeom prst="rect">
            <a:avLst/>
          </a:prstGeom>
        </p:spPr>
        <p:txBody>
          <a:bodyPr vert="horz"/>
          <a:lstStyle>
            <a:lvl1pPr>
              <a:defRPr sz="9600">
                <a:latin typeface="Verdana"/>
                <a:cs typeface="Verdana"/>
              </a:defRPr>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732758" y="1731788"/>
            <a:ext cx="42425683" cy="30491668"/>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11" name="Rectangle 10"/>
          <p:cNvSpPr/>
          <p:nvPr userDrawn="1"/>
        </p:nvSpPr>
        <p:spPr>
          <a:xfrm>
            <a:off x="32804491" y="1731788"/>
            <a:ext cx="10353950" cy="3049166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sp>
        <p:nvSpPr>
          <p:cNvPr id="33" name="Rectangle 32"/>
          <p:cNvSpPr/>
          <p:nvPr userDrawn="1"/>
        </p:nvSpPr>
        <p:spPr>
          <a:xfrm>
            <a:off x="9988062" y="720448"/>
            <a:ext cx="33170379" cy="1828799"/>
          </a:xfrm>
          <a:prstGeom prst="rect">
            <a:avLst/>
          </a:prstGeom>
          <a:solidFill>
            <a:srgbClr val="F3BF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Title 1"/>
          <p:cNvSpPr txBox="1">
            <a:spLocks/>
          </p:cNvSpPr>
          <p:nvPr userDrawn="1"/>
        </p:nvSpPr>
        <p:spPr>
          <a:xfrm>
            <a:off x="12280010" y="758646"/>
            <a:ext cx="30878431"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r>
              <a:rPr lang="en-US" sz="5400" cap="none" spc="520" baseline="0" dirty="0">
                <a:latin typeface="Impact" charset="0"/>
                <a:ea typeface="Impact" charset="0"/>
                <a:cs typeface="Impact" charset="0"/>
              </a:rPr>
              <a:t>Electrical Engineering and Computer Science</a:t>
            </a:r>
          </a:p>
        </p:txBody>
      </p:sp>
      <p:sp>
        <p:nvSpPr>
          <p:cNvPr id="10" name="Rectangle 9"/>
          <p:cNvSpPr/>
          <p:nvPr/>
        </p:nvSpPr>
        <p:spPr>
          <a:xfrm>
            <a:off x="732758" y="1731788"/>
            <a:ext cx="10353950" cy="30491668"/>
          </a:xfrm>
          <a:prstGeom prst="rect">
            <a:avLst/>
          </a:prstGeom>
          <a:solidFill>
            <a:srgbClr val="E055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Verdana Regular" charset="0"/>
            </a:endParaRPr>
          </a:p>
        </p:txBody>
      </p:sp>
      <p:pic>
        <p:nvPicPr>
          <p:cNvPr id="2" name="Picture 1" descr="OSU_horizontal_2C_W_over_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400021" y="28559364"/>
            <a:ext cx="7046627" cy="2247216"/>
          </a:xfrm>
          <a:prstGeom prst="rect">
            <a:avLst/>
          </a:prstGeom>
        </p:spPr>
      </p:pic>
      <p:cxnSp>
        <p:nvCxnSpPr>
          <p:cNvPr id="14" name="Straight Connector 13"/>
          <p:cNvCxnSpPr/>
          <p:nvPr userDrawn="1"/>
        </p:nvCxnSpPr>
        <p:spPr>
          <a:xfrm flipV="1">
            <a:off x="11086708"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userDrawn="1"/>
        </p:nvSpPr>
        <p:spPr>
          <a:xfrm>
            <a:off x="9486509"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6" name="Straight Connector 15"/>
          <p:cNvCxnSpPr/>
          <p:nvPr userDrawn="1"/>
        </p:nvCxnSpPr>
        <p:spPr>
          <a:xfrm flipV="1">
            <a:off x="32804490" y="-1930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 name="Title 1"/>
          <p:cNvSpPr txBox="1">
            <a:spLocks/>
          </p:cNvSpPr>
          <p:nvPr userDrawn="1"/>
        </p:nvSpPr>
        <p:spPr>
          <a:xfrm>
            <a:off x="31204291" y="-3200400"/>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19" name="Straight Connector 18"/>
          <p:cNvCxnSpPr/>
          <p:nvPr userDrawn="1"/>
        </p:nvCxnSpPr>
        <p:spPr>
          <a:xfrm flipV="1">
            <a:off x="11048216"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 name="Title 1"/>
          <p:cNvSpPr txBox="1">
            <a:spLocks/>
          </p:cNvSpPr>
          <p:nvPr userDrawn="1"/>
        </p:nvSpPr>
        <p:spPr>
          <a:xfrm>
            <a:off x="9446648"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1" name="Straight Connector 20"/>
          <p:cNvCxnSpPr/>
          <p:nvPr userDrawn="1"/>
        </p:nvCxnSpPr>
        <p:spPr>
          <a:xfrm flipV="1">
            <a:off x="32805859" y="33172400"/>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Title 1"/>
          <p:cNvSpPr txBox="1">
            <a:spLocks/>
          </p:cNvSpPr>
          <p:nvPr userDrawn="1"/>
        </p:nvSpPr>
        <p:spPr>
          <a:xfrm>
            <a:off x="31204291" y="34899602"/>
            <a:ext cx="3200400" cy="1168399"/>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r>
              <a:rPr lang="en-US" sz="5400" b="0" i="0" cap="none" spc="170" dirty="0">
                <a:solidFill>
                  <a:schemeClr val="tx1"/>
                </a:solidFill>
                <a:latin typeface="Verdana Regular" charset="0"/>
                <a:cs typeface="Verdana Regular" charset="0"/>
              </a:rPr>
              <a:t>FOLD</a:t>
            </a:r>
          </a:p>
        </p:txBody>
      </p:sp>
      <p:cxnSp>
        <p:nvCxnSpPr>
          <p:cNvPr id="23" name="Straight Connector 22"/>
          <p:cNvCxnSpPr/>
          <p:nvPr userDrawn="1"/>
        </p:nvCxnSpPr>
        <p:spPr>
          <a:xfrm rot="16200000" flipV="1">
            <a:off x="-1092201" y="25473947"/>
            <a:ext cx="0" cy="1676402"/>
          </a:xfrm>
          <a:prstGeom prst="line">
            <a:avLst/>
          </a:prstGeom>
          <a:ln w="285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Title 1"/>
          <p:cNvSpPr txBox="1">
            <a:spLocks/>
          </p:cNvSpPr>
          <p:nvPr userDrawn="1"/>
        </p:nvSpPr>
        <p:spPr>
          <a:xfrm>
            <a:off x="-6807200" y="25041022"/>
            <a:ext cx="4876798" cy="254225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ctr">
              <a:lnSpc>
                <a:spcPct val="120000"/>
              </a:lnSpc>
            </a:pPr>
            <a:r>
              <a:rPr lang="en-US" sz="5400" b="0" i="0" cap="none" spc="170" dirty="0">
                <a:solidFill>
                  <a:schemeClr val="tx1"/>
                </a:solidFill>
                <a:latin typeface="Verdana Regular" charset="0"/>
                <a:cs typeface="Verdana Regular" charset="0"/>
              </a:rPr>
              <a:t>NO</a:t>
            </a:r>
            <a:r>
              <a:rPr lang="en-US" sz="5400" b="0" i="0" cap="none" spc="170" baseline="0" dirty="0">
                <a:solidFill>
                  <a:schemeClr val="tx1"/>
                </a:solidFill>
                <a:latin typeface="Verdana Regular" charset="0"/>
                <a:cs typeface="Verdana Regular" charset="0"/>
              </a:rPr>
              <a:t> TEXT </a:t>
            </a:r>
          </a:p>
          <a:p>
            <a:pPr algn="ctr">
              <a:lnSpc>
                <a:spcPct val="120000"/>
              </a:lnSpc>
            </a:pPr>
            <a:r>
              <a:rPr lang="en-US" sz="5400" b="0" i="0" cap="none" spc="170" baseline="0" dirty="0">
                <a:solidFill>
                  <a:schemeClr val="tx1"/>
                </a:solidFill>
                <a:latin typeface="Verdana Regular" charset="0"/>
                <a:cs typeface="Verdana Regular" charset="0"/>
              </a:rPr>
              <a:t>IN ORANGE BOX BELOW THIS LINE</a:t>
            </a:r>
            <a:endParaRPr lang="en-US" sz="5400" b="0" i="0" cap="none" spc="170" dirty="0">
              <a:solidFill>
                <a:schemeClr val="tx1"/>
              </a:solidFill>
              <a:latin typeface="Verdana Regular" charset="0"/>
              <a:cs typeface="Verdana Regular" charset="0"/>
            </a:endParaRPr>
          </a:p>
        </p:txBody>
      </p:sp>
      <p:sp>
        <p:nvSpPr>
          <p:cNvPr id="8" name="Rectangle 7"/>
          <p:cNvSpPr/>
          <p:nvPr/>
        </p:nvSpPr>
        <p:spPr>
          <a:xfrm>
            <a:off x="732759" y="720448"/>
            <a:ext cx="10353950" cy="1828799"/>
          </a:xfrm>
          <a:prstGeom prst="rect">
            <a:avLst/>
          </a:prstGeom>
          <a:solidFill>
            <a:srgbClr val="2121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chemeClr val="tx1"/>
              </a:solidFill>
              <a:latin typeface="Verdana Regular" charset="0"/>
            </a:endParaRPr>
          </a:p>
        </p:txBody>
      </p:sp>
      <p:sp>
        <p:nvSpPr>
          <p:cNvPr id="24" name="Title 1"/>
          <p:cNvSpPr txBox="1">
            <a:spLocks/>
          </p:cNvSpPr>
          <p:nvPr userDrawn="1"/>
        </p:nvSpPr>
        <p:spPr>
          <a:xfrm>
            <a:off x="1920240" y="758646"/>
            <a:ext cx="11897360"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fontAlgn="ctr">
              <a:spcBef>
                <a:spcPts val="0"/>
              </a:spcBef>
            </a:pPr>
            <a:r>
              <a:rPr lang="en-US" sz="5400" spc="520" baseline="0" dirty="0">
                <a:latin typeface="Impact" charset="0"/>
                <a:ea typeface="Impact" charset="0"/>
                <a:cs typeface="Impact" charset="0"/>
              </a:rPr>
              <a:t>COLLEGE OF ENGINEERING</a:t>
            </a:r>
          </a:p>
        </p:txBody>
      </p:sp>
    </p:spTree>
    <p:extLst>
      <p:ext uri="{BB962C8B-B14F-4D97-AF65-F5344CB8AC3E}">
        <p14:creationId xmlns:p14="http://schemas.microsoft.com/office/powerpoint/2010/main" val="1779730269"/>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8"/>
          <p:cNvSpPr txBox="1">
            <a:spLocks/>
          </p:cNvSpPr>
          <p:nvPr/>
        </p:nvSpPr>
        <p:spPr>
          <a:xfrm>
            <a:off x="1964268" y="14018159"/>
            <a:ext cx="8158689" cy="6376169"/>
          </a:xfrm>
          <a:prstGeom prst="rect">
            <a:avLst/>
          </a:prstGeom>
        </p:spPr>
        <p:txBody>
          <a:bodyPr wrap="square" lIns="0" tIns="0" rIns="0" bIns="0">
            <a:spAutoFit/>
          </a:bodyPr>
          <a:lstStyle>
            <a:lvl1pPr marL="0" indent="0" algn="l" defTabSz="4389120" rtl="0" eaLnBrk="1" latinLnBrk="0" hangingPunct="1">
              <a:lnSpc>
                <a:spcPts val="3360"/>
              </a:lnSpc>
              <a:spcBef>
                <a:spcPts val="0"/>
              </a:spcBef>
              <a:spcAft>
                <a:spcPts val="800"/>
              </a:spcAft>
              <a:buFontTx/>
              <a:buNone/>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1152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lnSpc>
                <a:spcPct val="150000"/>
              </a:lnSpc>
              <a:spcAft>
                <a:spcPts val="2600"/>
              </a:spcAft>
            </a:pPr>
            <a:r>
              <a:rPr lang="en-US" dirty="0">
                <a:solidFill>
                  <a:schemeClr val="bg1"/>
                </a:solidFill>
                <a:latin typeface="Verdana" panose="020B0604030504040204" pitchFamily="34" charset="0"/>
                <a:ea typeface="Verdana" panose="020B0604030504040204" pitchFamily="34" charset="0"/>
              </a:rPr>
              <a:t>The Oregon Museum of Science and Industry (OMSI) requested this animation of the Apollo 11 Mission so that it could be displayed in the Harry C. Kendall Planetarium this Summer to commemorate the 50</a:t>
            </a:r>
            <a:r>
              <a:rPr lang="en-US" baseline="30000" dirty="0">
                <a:solidFill>
                  <a:schemeClr val="bg1"/>
                </a:solidFill>
                <a:latin typeface="Verdana" panose="020B0604030504040204" pitchFamily="34" charset="0"/>
                <a:ea typeface="Verdana" panose="020B0604030504040204" pitchFamily="34" charset="0"/>
              </a:rPr>
              <a:t>th</a:t>
            </a:r>
            <a:r>
              <a:rPr lang="en-US" dirty="0">
                <a:solidFill>
                  <a:schemeClr val="bg1"/>
                </a:solidFill>
                <a:latin typeface="Verdana" panose="020B0604030504040204" pitchFamily="34" charset="0"/>
                <a:ea typeface="Verdana" panose="020B0604030504040204" pitchFamily="34" charset="0"/>
              </a:rPr>
              <a:t> anniversary of the mission. With direction from Jim Todd, the Director of Space Science Education, our team created the animation with the goal to educate and inspire viewers of all ages and backgrounds. </a:t>
            </a:r>
          </a:p>
        </p:txBody>
      </p:sp>
      <p:sp>
        <p:nvSpPr>
          <p:cNvPr id="8" name="Text Placeholder 16"/>
          <p:cNvSpPr txBox="1">
            <a:spLocks/>
          </p:cNvSpPr>
          <p:nvPr/>
        </p:nvSpPr>
        <p:spPr>
          <a:xfrm>
            <a:off x="33623938" y="24549981"/>
            <a:ext cx="7908923"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chemeClr val="bg1"/>
                </a:solidFill>
                <a:latin typeface="Verdana Regular" charset="0"/>
              </a:rPr>
              <a:t>‘The </a:t>
            </a:r>
            <a:r>
              <a:rPr lang="en-US" dirty="0" err="1">
                <a:solidFill>
                  <a:schemeClr val="bg1"/>
                </a:solidFill>
                <a:latin typeface="Verdana Regular" charset="0"/>
              </a:rPr>
              <a:t>Apolloers</a:t>
            </a:r>
            <a:r>
              <a:rPr lang="en-US" dirty="0">
                <a:solidFill>
                  <a:schemeClr val="bg1"/>
                </a:solidFill>
                <a:latin typeface="Verdana Regular" charset="0"/>
              </a:rPr>
              <a:t>’</a:t>
            </a:r>
          </a:p>
        </p:txBody>
      </p:sp>
      <p:sp>
        <p:nvSpPr>
          <p:cNvPr id="9" name="Text Placeholder 18"/>
          <p:cNvSpPr txBox="1">
            <a:spLocks/>
          </p:cNvSpPr>
          <p:nvPr/>
        </p:nvSpPr>
        <p:spPr>
          <a:xfrm>
            <a:off x="33823963" y="25638137"/>
            <a:ext cx="9084485" cy="7280263"/>
          </a:xfrm>
          <a:prstGeom prst="rect">
            <a:avLst/>
          </a:prstGeom>
        </p:spPr>
        <p:txBody>
          <a:bodyPr wrap="square" lIns="0" tIns="0" rIns="0" bIns="0">
            <a:spAutoFit/>
          </a:bodyPr>
          <a:lstStyle>
            <a:lvl1pPr marL="457200" indent="-457200" algn="l" defTabSz="4389120" rtl="0" eaLnBrk="1" latinLnBrk="0" hangingPunct="1">
              <a:lnSpc>
                <a:spcPts val="3360"/>
              </a:lnSpc>
              <a:spcBef>
                <a:spcPts val="0"/>
              </a:spcBef>
              <a:spcAft>
                <a:spcPts val="800"/>
              </a:spcAft>
              <a:buFont typeface="Arial" charset="0"/>
              <a:buChar char="•"/>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marL="0" indent="0">
              <a:lnSpc>
                <a:spcPct val="100000"/>
              </a:lnSpc>
              <a:spcAft>
                <a:spcPts val="2600"/>
              </a:spcAft>
              <a:buNone/>
            </a:pPr>
            <a:r>
              <a:rPr lang="en-US" dirty="0">
                <a:latin typeface="Verdana Regular" charset="0"/>
              </a:rPr>
              <a:t>Student Team (Left to right):</a:t>
            </a:r>
          </a:p>
          <a:p>
            <a:pPr marL="0" indent="0">
              <a:lnSpc>
                <a:spcPct val="100000"/>
              </a:lnSpc>
              <a:spcAft>
                <a:spcPts val="2600"/>
              </a:spcAft>
              <a:buNone/>
            </a:pPr>
            <a:r>
              <a:rPr lang="en-US" dirty="0">
                <a:latin typeface="Verdana Regular" charset="0"/>
              </a:rPr>
              <a:t>  Jonathan Ropp – roppjo@oregonstate.edu</a:t>
            </a:r>
          </a:p>
          <a:p>
            <a:pPr marL="0" indent="0">
              <a:lnSpc>
                <a:spcPct val="100000"/>
              </a:lnSpc>
              <a:spcAft>
                <a:spcPts val="2600"/>
              </a:spcAft>
              <a:buNone/>
            </a:pPr>
            <a:r>
              <a:rPr lang="en-US" dirty="0">
                <a:latin typeface="Verdana Regular" charset="0"/>
              </a:rPr>
              <a:t>  Shannon Sandy – sandys@oregonstate.edu </a:t>
            </a:r>
          </a:p>
          <a:p>
            <a:pPr marL="0" indent="0">
              <a:lnSpc>
                <a:spcPct val="100000"/>
              </a:lnSpc>
              <a:spcAft>
                <a:spcPts val="2600"/>
              </a:spcAft>
              <a:buNone/>
            </a:pPr>
            <a:r>
              <a:rPr lang="en-US" dirty="0">
                <a:latin typeface="Verdana Regular" charset="0"/>
              </a:rPr>
              <a:t>  Dean Akin – akind@oregonstate.edu</a:t>
            </a:r>
          </a:p>
          <a:p>
            <a:pPr marL="0" indent="0">
              <a:lnSpc>
                <a:spcPct val="100000"/>
              </a:lnSpc>
              <a:spcAft>
                <a:spcPts val="2600"/>
              </a:spcAft>
              <a:buNone/>
            </a:pPr>
            <a:r>
              <a:rPr lang="en-US" dirty="0">
                <a:latin typeface="Verdana Regular" charset="0"/>
              </a:rPr>
              <a:t>Client:</a:t>
            </a:r>
          </a:p>
          <a:p>
            <a:pPr marL="0" indent="0">
              <a:lnSpc>
                <a:spcPct val="100000"/>
              </a:lnSpc>
              <a:spcAft>
                <a:spcPts val="2600"/>
              </a:spcAft>
              <a:buNone/>
            </a:pPr>
            <a:r>
              <a:rPr lang="en-US" dirty="0">
                <a:latin typeface="Verdana Regular"/>
              </a:rPr>
              <a:t>  Jim Todd – jtodd@omsi.edu</a:t>
            </a:r>
          </a:p>
          <a:p>
            <a:pPr marL="0" indent="0">
              <a:lnSpc>
                <a:spcPct val="100000"/>
              </a:lnSpc>
              <a:spcAft>
                <a:spcPts val="2600"/>
              </a:spcAft>
              <a:buNone/>
            </a:pPr>
            <a:r>
              <a:rPr lang="en-US" dirty="0">
                <a:latin typeface="Verdana Regular"/>
              </a:rPr>
              <a:t>OSU Mentor:</a:t>
            </a:r>
          </a:p>
          <a:p>
            <a:pPr marL="0" indent="0">
              <a:lnSpc>
                <a:spcPct val="100000"/>
              </a:lnSpc>
              <a:spcAft>
                <a:spcPts val="2600"/>
              </a:spcAft>
              <a:buNone/>
            </a:pPr>
            <a:r>
              <a:rPr lang="en-US" dirty="0">
                <a:latin typeface="Verdana Regular" charset="0"/>
              </a:rPr>
              <a:t>  Professor Mike Bailey – mjb@oregonstate.edu </a:t>
            </a:r>
          </a:p>
          <a:p>
            <a:pPr>
              <a:lnSpc>
                <a:spcPct val="100000"/>
              </a:lnSpc>
              <a:spcAft>
                <a:spcPts val="2600"/>
              </a:spcAft>
            </a:pPr>
            <a:endParaRPr lang="en-US" dirty="0">
              <a:latin typeface="Verdana Regular"/>
            </a:endParaRPr>
          </a:p>
          <a:p>
            <a:pPr>
              <a:spcAft>
                <a:spcPts val="2600"/>
              </a:spcAft>
            </a:pPr>
            <a:endParaRPr lang="en-US" dirty="0">
              <a:latin typeface="Verdana Regular" charset="0"/>
            </a:endParaRPr>
          </a:p>
        </p:txBody>
      </p:sp>
      <p:sp>
        <p:nvSpPr>
          <p:cNvPr id="10" name="Text Placeholder 16"/>
          <p:cNvSpPr txBox="1">
            <a:spLocks/>
          </p:cNvSpPr>
          <p:nvPr/>
        </p:nvSpPr>
        <p:spPr>
          <a:xfrm>
            <a:off x="1931989" y="3661797"/>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Apollo 11 Mission</a:t>
            </a:r>
          </a:p>
        </p:txBody>
      </p:sp>
      <p:sp>
        <p:nvSpPr>
          <p:cNvPr id="11" name="Text Placeholder 18"/>
          <p:cNvSpPr txBox="1">
            <a:spLocks/>
          </p:cNvSpPr>
          <p:nvPr/>
        </p:nvSpPr>
        <p:spPr>
          <a:xfrm>
            <a:off x="1923079" y="4703565"/>
            <a:ext cx="8126412" cy="8608832"/>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solidFill>
                  <a:schemeClr val="bg1"/>
                </a:solidFill>
                <a:latin typeface="Verdana" charset="0"/>
                <a:ea typeface="Verdana" charset="0"/>
                <a:cs typeface="Verdana" charset="0"/>
              </a:rPr>
              <a:t>Apollo 11 launched on July 16</a:t>
            </a:r>
            <a:r>
              <a:rPr lang="en-US" baseline="30000" dirty="0">
                <a:solidFill>
                  <a:schemeClr val="bg1"/>
                </a:solidFill>
                <a:latin typeface="Verdana" charset="0"/>
                <a:ea typeface="Verdana" charset="0"/>
                <a:cs typeface="Verdana" charset="0"/>
              </a:rPr>
              <a:t>th</a:t>
            </a:r>
            <a:r>
              <a:rPr lang="en-US" dirty="0">
                <a:solidFill>
                  <a:schemeClr val="bg1"/>
                </a:solidFill>
                <a:latin typeface="Verdana" charset="0"/>
                <a:ea typeface="Verdana" charset="0"/>
                <a:cs typeface="Verdana" charset="0"/>
              </a:rPr>
              <a:t>, 1969 from the Kennedy Space Center in Florida</a:t>
            </a:r>
          </a:p>
          <a:p>
            <a:pPr>
              <a:spcAft>
                <a:spcPts val="2600"/>
              </a:spcAft>
            </a:pPr>
            <a:r>
              <a:rPr lang="en-US" dirty="0">
                <a:solidFill>
                  <a:schemeClr val="bg1"/>
                </a:solidFill>
                <a:latin typeface="Verdana" charset="0"/>
                <a:ea typeface="Verdana" charset="0"/>
                <a:cs typeface="Verdana" charset="0"/>
              </a:rPr>
              <a:t>The Lunar Module descended to the surface of the Moon in the “Sea of Tranquility”, about 4 miles past the expected touch-down area</a:t>
            </a:r>
          </a:p>
          <a:p>
            <a:pPr>
              <a:spcAft>
                <a:spcPts val="2600"/>
              </a:spcAft>
            </a:pPr>
            <a:r>
              <a:rPr lang="en-US" dirty="0">
                <a:solidFill>
                  <a:schemeClr val="bg1"/>
                </a:solidFill>
                <a:latin typeface="Verdana" charset="0"/>
                <a:ea typeface="Verdana" charset="0"/>
                <a:cs typeface="Verdana" charset="0"/>
              </a:rPr>
              <a:t>109 hours, 42 minutes after launch, Neil Armstrong took the first steps on the Moon</a:t>
            </a:r>
          </a:p>
          <a:p>
            <a:pPr>
              <a:spcAft>
                <a:spcPts val="2600"/>
              </a:spcAft>
            </a:pPr>
            <a:r>
              <a:rPr lang="en-US" dirty="0">
                <a:solidFill>
                  <a:schemeClr val="bg1"/>
                </a:solidFill>
                <a:latin typeface="Verdana" charset="0"/>
                <a:ea typeface="Verdana" charset="0"/>
                <a:cs typeface="Verdana" charset="0"/>
              </a:rPr>
              <a:t>During the Moon walk, the astronauts ventured up to 300 feet from the lunar lander during their 2 ½ hour walk</a:t>
            </a:r>
          </a:p>
          <a:p>
            <a:pPr>
              <a:spcAft>
                <a:spcPts val="2600"/>
              </a:spcAft>
            </a:pPr>
            <a:r>
              <a:rPr lang="en-US" dirty="0">
                <a:solidFill>
                  <a:schemeClr val="bg1"/>
                </a:solidFill>
                <a:latin typeface="Verdana" charset="0"/>
                <a:ea typeface="Verdana" charset="0"/>
                <a:cs typeface="Verdana" charset="0"/>
              </a:rPr>
              <a:t>195 hours, 18 minutes, and 35 seconds after the initial launch, Apollo 11 splashed into the Pacific Ocean</a:t>
            </a:r>
          </a:p>
          <a:p>
            <a:pPr>
              <a:spcAft>
                <a:spcPts val="2600"/>
              </a:spcAft>
            </a:pPr>
            <a:endParaRPr lang="en-US" dirty="0">
              <a:solidFill>
                <a:schemeClr val="bg1"/>
              </a:solidFill>
              <a:latin typeface="Verdana" charset="0"/>
              <a:ea typeface="Verdana" charset="0"/>
              <a:cs typeface="Verdana" charset="0"/>
            </a:endParaRPr>
          </a:p>
        </p:txBody>
      </p:sp>
      <p:sp>
        <p:nvSpPr>
          <p:cNvPr id="12" name="Title 1"/>
          <p:cNvSpPr txBox="1">
            <a:spLocks/>
          </p:cNvSpPr>
          <p:nvPr/>
        </p:nvSpPr>
        <p:spPr>
          <a:xfrm>
            <a:off x="12246292" y="3463917"/>
            <a:ext cx="19544200" cy="1749976"/>
          </a:xfrm>
          <a:prstGeom prst="rect">
            <a:avLst/>
          </a:prstGeom>
        </p:spPr>
        <p:txBody>
          <a:bodyPr wrap="square" lIns="0" tIns="0" rIns="0" bIns="0" anchor="t" anchorCtr="0">
            <a:noAutofit/>
          </a:bodyPr>
          <a:lstStyle>
            <a:lvl1pPr algn="l" defTabSz="4389120" rtl="0" eaLnBrk="1" latinLnBrk="0" hangingPunct="1">
              <a:lnSpc>
                <a:spcPct val="90000"/>
              </a:lnSpc>
              <a:spcBef>
                <a:spcPct val="0"/>
              </a:spcBef>
              <a:buNone/>
              <a:defRPr sz="12500" kern="1200" cap="all" baseline="0">
                <a:solidFill>
                  <a:schemeClr val="tx2"/>
                </a:solidFill>
                <a:latin typeface="Stratum2 Bold" charset="0"/>
                <a:ea typeface="+mj-ea"/>
                <a:cs typeface="+mj-cs"/>
              </a:defRPr>
            </a:lvl1pPr>
          </a:lstStyle>
          <a:p>
            <a:pPr algn="ctr"/>
            <a:r>
              <a:rPr lang="en-US" spc="100" dirty="0">
                <a:solidFill>
                  <a:srgbClr val="E05529"/>
                </a:solidFill>
                <a:latin typeface="Impact" charset="0"/>
                <a:ea typeface="Impact" charset="0"/>
                <a:cs typeface="Impact" charset="0"/>
              </a:rPr>
              <a:t>Apollo 11: 50</a:t>
            </a:r>
            <a:r>
              <a:rPr lang="en-US" spc="100" baseline="30000" dirty="0">
                <a:solidFill>
                  <a:srgbClr val="E05529"/>
                </a:solidFill>
                <a:latin typeface="Impact" charset="0"/>
                <a:ea typeface="Impact" charset="0"/>
                <a:cs typeface="Impact" charset="0"/>
              </a:rPr>
              <a:t>th</a:t>
            </a:r>
            <a:r>
              <a:rPr lang="en-US" spc="100" dirty="0">
                <a:solidFill>
                  <a:srgbClr val="E05529"/>
                </a:solidFill>
                <a:latin typeface="Impact" charset="0"/>
                <a:ea typeface="Impact" charset="0"/>
                <a:cs typeface="Impact" charset="0"/>
              </a:rPr>
              <a:t> Anniversary</a:t>
            </a:r>
          </a:p>
        </p:txBody>
      </p:sp>
      <p:sp>
        <p:nvSpPr>
          <p:cNvPr id="13" name="Subtitle 2"/>
          <p:cNvSpPr txBox="1">
            <a:spLocks/>
          </p:cNvSpPr>
          <p:nvPr/>
        </p:nvSpPr>
        <p:spPr>
          <a:xfrm>
            <a:off x="12292012" y="5503233"/>
            <a:ext cx="19544199" cy="1526217"/>
          </a:xfrm>
          <a:prstGeom prst="rect">
            <a:avLst/>
          </a:prstGeom>
        </p:spPr>
        <p:txBody>
          <a:bodyPr lIns="0" tIns="0" rIns="0" bIns="0"/>
          <a:lstStyle>
            <a:lvl1pPr marL="0" indent="0" algn="l" defTabSz="4389120" rtl="0" eaLnBrk="1" latinLnBrk="0" hangingPunct="1">
              <a:lnSpc>
                <a:spcPts val="8640"/>
              </a:lnSpc>
              <a:spcBef>
                <a:spcPts val="4800"/>
              </a:spcBef>
              <a:buFont typeface="Arial" panose="020B0604020202020204" pitchFamily="34" charset="0"/>
              <a:buNone/>
              <a:defRPr sz="6600" b="0" i="0" kern="1200" spc="200" baseline="0">
                <a:solidFill>
                  <a:schemeClr val="tx1"/>
                </a:solidFill>
                <a:latin typeface="Rufina-Stencil-Regular"/>
                <a:ea typeface="+mn-ea"/>
                <a:cs typeface="Rufina-Stencil-Regular"/>
              </a:defRPr>
            </a:lvl1pPr>
            <a:lvl2pPr marL="2194560" indent="0" algn="ctr" defTabSz="4389120" rtl="0" eaLnBrk="1" latinLnBrk="0" hangingPunct="1">
              <a:lnSpc>
                <a:spcPct val="90000"/>
              </a:lnSpc>
              <a:spcBef>
                <a:spcPts val="2400"/>
              </a:spcBef>
              <a:buFont typeface="Arial" panose="020B0604020202020204" pitchFamily="34" charset="0"/>
              <a:buNone/>
              <a:defRPr sz="9600" kern="1200">
                <a:solidFill>
                  <a:schemeClr val="tx1"/>
                </a:solidFill>
                <a:latin typeface="+mn-lt"/>
                <a:ea typeface="+mn-ea"/>
                <a:cs typeface="+mn-cs"/>
              </a:defRPr>
            </a:lvl2pPr>
            <a:lvl3pPr marL="4389120" indent="0" algn="ctr" defTabSz="4389120" rtl="0" eaLnBrk="1" latinLnBrk="0" hangingPunct="1">
              <a:lnSpc>
                <a:spcPct val="90000"/>
              </a:lnSpc>
              <a:spcBef>
                <a:spcPts val="2400"/>
              </a:spcBef>
              <a:buFont typeface="Arial" panose="020B0604020202020204" pitchFamily="34" charset="0"/>
              <a:buNone/>
              <a:defRPr sz="8640" kern="1200">
                <a:solidFill>
                  <a:schemeClr val="tx1"/>
                </a:solidFill>
                <a:latin typeface="+mn-lt"/>
                <a:ea typeface="+mn-ea"/>
                <a:cs typeface="+mn-cs"/>
              </a:defRPr>
            </a:lvl3pPr>
            <a:lvl4pPr marL="65836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4pPr>
            <a:lvl5pPr marL="877824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5pPr>
            <a:lvl6pPr marL="1097280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6pPr>
            <a:lvl7pPr marL="1316736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7pPr>
            <a:lvl8pPr marL="1536192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8pPr>
            <a:lvl9pPr marL="17556480" indent="0" algn="ctr" defTabSz="4389120" rtl="0" eaLnBrk="1" latinLnBrk="0" hangingPunct="1">
              <a:lnSpc>
                <a:spcPct val="90000"/>
              </a:lnSpc>
              <a:spcBef>
                <a:spcPts val="2400"/>
              </a:spcBef>
              <a:buFont typeface="Arial" panose="020B0604020202020204" pitchFamily="34" charset="0"/>
              <a:buNone/>
              <a:defRPr sz="7680" kern="1200">
                <a:solidFill>
                  <a:schemeClr val="tx1"/>
                </a:solidFill>
                <a:latin typeface="+mn-lt"/>
                <a:ea typeface="+mn-ea"/>
                <a:cs typeface="+mn-cs"/>
              </a:defRPr>
            </a:lvl9pPr>
          </a:lstStyle>
          <a:p>
            <a:pPr algn="ctr"/>
            <a:r>
              <a:rPr lang="en-US" dirty="0">
                <a:latin typeface="Georgia" charset="0"/>
                <a:ea typeface="Georgia" charset="0"/>
                <a:cs typeface="Georgia" charset="0"/>
              </a:rPr>
              <a:t>Experiencing the first steps on the Moon</a:t>
            </a:r>
          </a:p>
        </p:txBody>
      </p:sp>
      <p:sp>
        <p:nvSpPr>
          <p:cNvPr id="14" name="Text Placeholder 16"/>
          <p:cNvSpPr txBox="1">
            <a:spLocks/>
          </p:cNvSpPr>
          <p:nvPr/>
        </p:nvSpPr>
        <p:spPr>
          <a:xfrm>
            <a:off x="33934401" y="3467715"/>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Technical Details</a:t>
            </a:r>
          </a:p>
        </p:txBody>
      </p:sp>
      <p:sp>
        <p:nvSpPr>
          <p:cNvPr id="15" name="Text Placeholder 18"/>
          <p:cNvSpPr txBox="1">
            <a:spLocks/>
          </p:cNvSpPr>
          <p:nvPr/>
        </p:nvSpPr>
        <p:spPr>
          <a:xfrm>
            <a:off x="33934401" y="4379412"/>
            <a:ext cx="8126412" cy="12666353"/>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latin typeface="Verdana Regular" charset="0"/>
              </a:rPr>
              <a:t>The animation was programmed using OpenGL, an open source graphics library, and C++</a:t>
            </a:r>
          </a:p>
          <a:p>
            <a:pPr>
              <a:spcAft>
                <a:spcPts val="2600"/>
              </a:spcAft>
            </a:pPr>
            <a:r>
              <a:rPr lang="en-US" dirty="0">
                <a:latin typeface="Verdana Regular" charset="0"/>
              </a:rPr>
              <a:t>Computer graphics techniques used:</a:t>
            </a:r>
          </a:p>
          <a:p>
            <a:pPr marL="0" indent="0">
              <a:spcAft>
                <a:spcPts val="2600"/>
              </a:spcAft>
              <a:buNone/>
            </a:pPr>
            <a:r>
              <a:rPr lang="en-US" dirty="0">
                <a:latin typeface="Verdana Regular" charset="0"/>
              </a:rPr>
              <a:t>         -Key-Frame Animation</a:t>
            </a:r>
          </a:p>
          <a:p>
            <a:pPr marL="0" indent="0">
              <a:lnSpc>
                <a:spcPct val="100000"/>
              </a:lnSpc>
              <a:spcAft>
                <a:spcPts val="2600"/>
              </a:spcAft>
              <a:buNone/>
            </a:pPr>
            <a:r>
              <a:rPr lang="en-US" dirty="0">
                <a:latin typeface="Verdana Regular" charset="0"/>
              </a:rPr>
              <a:t>         -Texture Wrapping</a:t>
            </a:r>
          </a:p>
          <a:p>
            <a:pPr marL="0" indent="0">
              <a:lnSpc>
                <a:spcPct val="100000"/>
              </a:lnSpc>
              <a:spcAft>
                <a:spcPts val="2600"/>
              </a:spcAft>
              <a:buNone/>
            </a:pPr>
            <a:r>
              <a:rPr lang="en-US" dirty="0">
                <a:latin typeface="Verdana Regular" charset="0"/>
              </a:rPr>
              <a:t>         -Per-Fragment Lighting</a:t>
            </a:r>
          </a:p>
          <a:p>
            <a:pPr marL="0" indent="0">
              <a:lnSpc>
                <a:spcPct val="100000"/>
              </a:lnSpc>
              <a:spcAft>
                <a:spcPts val="2600"/>
              </a:spcAft>
              <a:buNone/>
            </a:pPr>
            <a:r>
              <a:rPr lang="en-US" dirty="0">
                <a:latin typeface="Verdana Regular" charset="0"/>
              </a:rPr>
              <a:t>         -Shaders</a:t>
            </a:r>
          </a:p>
          <a:p>
            <a:pPr marL="0" indent="0">
              <a:lnSpc>
                <a:spcPct val="100000"/>
              </a:lnSpc>
              <a:spcAft>
                <a:spcPts val="2600"/>
              </a:spcAft>
              <a:buNone/>
            </a:pPr>
            <a:r>
              <a:rPr lang="en-US" dirty="0">
                <a:latin typeface="Verdana Regular" charset="0"/>
              </a:rPr>
              <a:t>         -Parametric Curves</a:t>
            </a:r>
          </a:p>
          <a:p>
            <a:pPr>
              <a:spcAft>
                <a:spcPts val="2600"/>
              </a:spcAft>
              <a:buFont typeface="Arial" panose="020B0604020202020204" pitchFamily="34" charset="0"/>
              <a:buChar char="•"/>
            </a:pPr>
            <a:r>
              <a:rPr lang="en-US" dirty="0">
                <a:latin typeface="Verdana Regular" charset="0"/>
              </a:rPr>
              <a:t>Accurate depictions of the Earth/Moon position, axis, rotation, etc. </a:t>
            </a:r>
          </a:p>
          <a:p>
            <a:pPr>
              <a:spcAft>
                <a:spcPts val="2600"/>
              </a:spcAft>
              <a:buFont typeface="Arial" panose="020B0604020202020204" pitchFamily="34" charset="0"/>
              <a:buChar char="•"/>
            </a:pPr>
            <a:r>
              <a:rPr lang="en-US" dirty="0">
                <a:latin typeface="Verdana Regular" charset="0"/>
              </a:rPr>
              <a:t>10 different viewpoints throughout the animation with full ability to adjust the scene</a:t>
            </a:r>
          </a:p>
          <a:p>
            <a:pPr>
              <a:spcAft>
                <a:spcPts val="2600"/>
              </a:spcAft>
              <a:buFont typeface="Arial" panose="020B0604020202020204" pitchFamily="34" charset="0"/>
              <a:buChar char="•"/>
            </a:pPr>
            <a:r>
              <a:rPr lang="en-US" dirty="0">
                <a:latin typeface="Verdana Regular" charset="0"/>
              </a:rPr>
              <a:t>Avoided ghosting and fish eye effect when displaying in the planetarium</a:t>
            </a:r>
          </a:p>
          <a:p>
            <a:pPr>
              <a:spcAft>
                <a:spcPts val="2600"/>
              </a:spcAft>
              <a:buFont typeface="Arial" panose="020B0604020202020204" pitchFamily="34" charset="0"/>
              <a:buChar char="•"/>
            </a:pPr>
            <a:r>
              <a:rPr lang="en-US" dirty="0">
                <a:latin typeface="Verdana Regular" charset="0"/>
              </a:rPr>
              <a:t>All objects individually scaled and positioned using consistent scales</a:t>
            </a:r>
          </a:p>
          <a:p>
            <a:pPr>
              <a:spcAft>
                <a:spcPts val="2600"/>
              </a:spcAft>
              <a:buFont typeface="Arial" panose="020B0604020202020204" pitchFamily="34" charset="0"/>
              <a:buChar char="•"/>
            </a:pPr>
            <a:endParaRPr lang="en-US" dirty="0">
              <a:latin typeface="Verdana Regular" charset="0"/>
            </a:endParaRPr>
          </a:p>
          <a:p>
            <a:pPr>
              <a:spcAft>
                <a:spcPts val="2600"/>
              </a:spcAft>
            </a:pPr>
            <a:endParaRPr lang="en-US" dirty="0">
              <a:latin typeface="Verdana Regular" charset="0"/>
            </a:endParaRPr>
          </a:p>
        </p:txBody>
      </p:sp>
      <p:sp>
        <p:nvSpPr>
          <p:cNvPr id="16" name="Title 1"/>
          <p:cNvSpPr txBox="1">
            <a:spLocks/>
          </p:cNvSpPr>
          <p:nvPr/>
        </p:nvSpPr>
        <p:spPr>
          <a:xfrm>
            <a:off x="38032266" y="754123"/>
            <a:ext cx="3811058" cy="1790601"/>
          </a:xfrm>
          <a:prstGeom prst="rect">
            <a:avLst/>
          </a:prstGeom>
        </p:spPr>
        <p:txBody>
          <a:bodyPr wrap="square" lIns="0" tIns="0" rIns="0" bIns="0" anchor="ctr" anchorCtr="0">
            <a:noAutofit/>
          </a:bodyPr>
          <a:lstStyle>
            <a:lvl1pPr algn="l" defTabSz="4389120" rtl="0" eaLnBrk="1" latinLnBrk="0" hangingPunct="1">
              <a:lnSpc>
                <a:spcPct val="90000"/>
              </a:lnSpc>
              <a:spcBef>
                <a:spcPct val="0"/>
              </a:spcBef>
              <a:buNone/>
              <a:defRPr sz="12500" kern="1200" cap="all" baseline="0">
                <a:solidFill>
                  <a:schemeClr val="bg1"/>
                </a:solidFill>
                <a:latin typeface="Stratum2 Bold" charset="0"/>
                <a:ea typeface="+mj-ea"/>
                <a:cs typeface="+mj-cs"/>
              </a:defRPr>
            </a:lvl1pPr>
          </a:lstStyle>
          <a:p>
            <a:pPr algn="r" fontAlgn="ctr">
              <a:spcBef>
                <a:spcPts val="0"/>
              </a:spcBef>
            </a:pPr>
            <a:r>
              <a:rPr lang="en-US" sz="5400" spc="520" dirty="0">
                <a:latin typeface="Impact" charset="0"/>
                <a:ea typeface="Impact" charset="0"/>
                <a:cs typeface="Impact" charset="0"/>
              </a:rPr>
              <a:t>CS49</a:t>
            </a:r>
            <a:endParaRPr lang="en-US" sz="5400" spc="520" baseline="0" dirty="0">
              <a:latin typeface="Impact" charset="0"/>
              <a:ea typeface="Impact" charset="0"/>
              <a:cs typeface="Impact" charset="0"/>
            </a:endParaRPr>
          </a:p>
        </p:txBody>
      </p:sp>
      <p:sp>
        <p:nvSpPr>
          <p:cNvPr id="2" name="TextBox 1">
            <a:extLst>
              <a:ext uri="{FF2B5EF4-FFF2-40B4-BE49-F238E27FC236}">
                <a16:creationId xmlns:a16="http://schemas.microsoft.com/office/drawing/2014/main" id="{BF606B4E-B72E-4F8E-A979-B2B6C6D59795}"/>
              </a:ext>
            </a:extLst>
          </p:cNvPr>
          <p:cNvSpPr txBox="1"/>
          <p:nvPr/>
        </p:nvSpPr>
        <p:spPr>
          <a:xfrm>
            <a:off x="22453007" y="8912096"/>
            <a:ext cx="9583982" cy="3600986"/>
          </a:xfrm>
          <a:prstGeom prst="rect">
            <a:avLst/>
          </a:prstGeom>
          <a:noFill/>
        </p:spPr>
        <p:txBody>
          <a:bodyPr wrap="square" rtlCol="0">
            <a:spAutoFit/>
          </a:bodyPr>
          <a:lstStyle/>
          <a:p>
            <a:pPr algn="ctr"/>
            <a:r>
              <a:rPr lang="en-US" sz="6600" b="1" dirty="0"/>
              <a:t>Tranquility Base</a:t>
            </a:r>
          </a:p>
          <a:p>
            <a:pPr algn="ctr"/>
            <a:r>
              <a:rPr lang="en-US" sz="5400" dirty="0"/>
              <a:t>Many different objects used from many different sources. Accurate scaling and positioning was key.</a:t>
            </a:r>
          </a:p>
        </p:txBody>
      </p:sp>
      <p:sp>
        <p:nvSpPr>
          <p:cNvPr id="3" name="TextBox 2">
            <a:extLst>
              <a:ext uri="{FF2B5EF4-FFF2-40B4-BE49-F238E27FC236}">
                <a16:creationId xmlns:a16="http://schemas.microsoft.com/office/drawing/2014/main" id="{437D14F4-F6DC-407E-8036-A63AF2F78C3A}"/>
              </a:ext>
            </a:extLst>
          </p:cNvPr>
          <p:cNvSpPr txBox="1"/>
          <p:nvPr/>
        </p:nvSpPr>
        <p:spPr>
          <a:xfrm flipH="1">
            <a:off x="11467718" y="16786442"/>
            <a:ext cx="7454150" cy="4431983"/>
          </a:xfrm>
          <a:prstGeom prst="rect">
            <a:avLst/>
          </a:prstGeom>
          <a:noFill/>
        </p:spPr>
        <p:txBody>
          <a:bodyPr wrap="square" rtlCol="0">
            <a:spAutoFit/>
          </a:bodyPr>
          <a:lstStyle/>
          <a:p>
            <a:pPr algn="ctr"/>
            <a:r>
              <a:rPr lang="en-US" sz="6600" b="1" dirty="0"/>
              <a:t>Apollo 11 Flight Path</a:t>
            </a:r>
          </a:p>
          <a:p>
            <a:pPr algn="ctr"/>
            <a:r>
              <a:rPr lang="en-US" sz="5400" dirty="0"/>
              <a:t>Just like NASA, we had to determine the flight path based on the Moon’s position and orbit. </a:t>
            </a:r>
          </a:p>
        </p:txBody>
      </p:sp>
      <p:sp>
        <p:nvSpPr>
          <p:cNvPr id="24" name="Text Placeholder 16">
            <a:extLst>
              <a:ext uri="{FF2B5EF4-FFF2-40B4-BE49-F238E27FC236}">
                <a16:creationId xmlns:a16="http://schemas.microsoft.com/office/drawing/2014/main" id="{EE5C8AB1-8703-4C85-BDD6-696A75094221}"/>
              </a:ext>
            </a:extLst>
          </p:cNvPr>
          <p:cNvSpPr txBox="1">
            <a:spLocks/>
          </p:cNvSpPr>
          <p:nvPr/>
        </p:nvSpPr>
        <p:spPr>
          <a:xfrm>
            <a:off x="1931988" y="20879871"/>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Our Goals</a:t>
            </a:r>
          </a:p>
        </p:txBody>
      </p:sp>
      <p:sp>
        <p:nvSpPr>
          <p:cNvPr id="25" name="Text Placeholder 18">
            <a:extLst>
              <a:ext uri="{FF2B5EF4-FFF2-40B4-BE49-F238E27FC236}">
                <a16:creationId xmlns:a16="http://schemas.microsoft.com/office/drawing/2014/main" id="{226A492E-3386-4087-850F-E7DEC019B976}"/>
              </a:ext>
            </a:extLst>
          </p:cNvPr>
          <p:cNvSpPr txBox="1">
            <a:spLocks/>
          </p:cNvSpPr>
          <p:nvPr/>
        </p:nvSpPr>
        <p:spPr>
          <a:xfrm>
            <a:off x="1964267" y="22042522"/>
            <a:ext cx="8126412" cy="4453848"/>
          </a:xfrm>
          <a:prstGeom prst="rect">
            <a:avLst/>
          </a:prstGeom>
        </p:spPr>
        <p:txBody>
          <a:bodyPr wrap="square" lIns="0" tIns="0" rIns="0" bIns="0">
            <a:spAutoFit/>
          </a:bodyPr>
          <a:lstStyle>
            <a:lvl1pPr marL="457200" marR="0" indent="-457200" algn="l" defTabSz="4389120" rtl="0" eaLnBrk="1" fontAlgn="auto" latinLnBrk="0" hangingPunct="1">
              <a:lnSpc>
                <a:spcPts val="3360"/>
              </a:lnSpc>
              <a:spcBef>
                <a:spcPts val="0"/>
              </a:spcBef>
              <a:spcAft>
                <a:spcPts val="800"/>
              </a:spcAft>
              <a:buClrTx/>
              <a:buSzTx/>
              <a:buFont typeface="Arial" charset="0"/>
              <a:buChar char="•"/>
              <a:tabLst/>
              <a:defRPr lang="en-US" sz="2800" kern="1200" baseline="0" smtClean="0">
                <a:solidFill>
                  <a:schemeClr val="tx1"/>
                </a:solidFill>
                <a:effectLst/>
                <a:latin typeface="KievitPro-Regular" charset="0"/>
                <a:ea typeface="+mn-ea"/>
                <a:cs typeface="+mn-cs"/>
              </a:defRPr>
            </a:lvl1pPr>
            <a:lvl2pPr marL="2194560" indent="0" algn="l" defTabSz="4389120" rtl="0" eaLnBrk="1" latinLnBrk="0" hangingPunct="1">
              <a:lnSpc>
                <a:spcPct val="90000"/>
              </a:lnSpc>
              <a:spcBef>
                <a:spcPts val="2400"/>
              </a:spcBef>
              <a:buFontTx/>
              <a:buNone/>
              <a:defRPr sz="2800" kern="1200">
                <a:solidFill>
                  <a:schemeClr val="tx1"/>
                </a:solidFill>
                <a:latin typeface="+mn-lt"/>
                <a:ea typeface="+mn-ea"/>
                <a:cs typeface="+mn-cs"/>
              </a:defRPr>
            </a:lvl2pPr>
            <a:lvl3pPr marL="4389120" indent="0" algn="l" defTabSz="4389120" rtl="0" eaLnBrk="1" latinLnBrk="0" hangingPunct="1">
              <a:lnSpc>
                <a:spcPct val="90000"/>
              </a:lnSpc>
              <a:spcBef>
                <a:spcPts val="2400"/>
              </a:spcBef>
              <a:buFontTx/>
              <a:buNone/>
              <a:defRPr sz="9600" kern="1200">
                <a:solidFill>
                  <a:schemeClr val="tx1"/>
                </a:solidFill>
                <a:latin typeface="+mn-lt"/>
                <a:ea typeface="+mn-ea"/>
                <a:cs typeface="+mn-cs"/>
              </a:defRPr>
            </a:lvl3pPr>
            <a:lvl4pPr marL="658368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4pPr>
            <a:lvl5pPr marL="8778240" indent="0" algn="l" defTabSz="4389120" rtl="0" eaLnBrk="1" latinLnBrk="0" hangingPunct="1">
              <a:lnSpc>
                <a:spcPct val="90000"/>
              </a:lnSpc>
              <a:spcBef>
                <a:spcPts val="2400"/>
              </a:spcBef>
              <a:buFontTx/>
              <a:buNone/>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pPr>
              <a:spcAft>
                <a:spcPts val="2600"/>
              </a:spcAft>
            </a:pPr>
            <a:r>
              <a:rPr lang="en-US" dirty="0">
                <a:solidFill>
                  <a:schemeClr val="bg1"/>
                </a:solidFill>
                <a:latin typeface="Verdana" charset="0"/>
                <a:ea typeface="Verdana" charset="0"/>
                <a:cs typeface="Verdana" charset="0"/>
              </a:rPr>
              <a:t>To educate and inspire various audiences about astronomy</a:t>
            </a:r>
          </a:p>
          <a:p>
            <a:pPr>
              <a:spcAft>
                <a:spcPts val="2600"/>
              </a:spcAft>
            </a:pPr>
            <a:r>
              <a:rPr lang="en-US" dirty="0">
                <a:solidFill>
                  <a:schemeClr val="bg1"/>
                </a:solidFill>
                <a:latin typeface="Verdana" charset="0"/>
                <a:ea typeface="Verdana" charset="0"/>
                <a:cs typeface="Verdana" charset="0"/>
              </a:rPr>
              <a:t>Provide viewers with a realistic and interactive experience of the Apollo 11 Mission</a:t>
            </a:r>
          </a:p>
          <a:p>
            <a:pPr>
              <a:spcAft>
                <a:spcPts val="2600"/>
              </a:spcAft>
            </a:pPr>
            <a:r>
              <a:rPr lang="en-US" dirty="0">
                <a:solidFill>
                  <a:schemeClr val="bg1"/>
                </a:solidFill>
                <a:latin typeface="Verdana" charset="0"/>
                <a:ea typeface="Verdana" charset="0"/>
                <a:cs typeface="Verdana" charset="0"/>
              </a:rPr>
              <a:t>Provide historical about the mission context through historic video/audio</a:t>
            </a:r>
          </a:p>
          <a:p>
            <a:pPr>
              <a:spcAft>
                <a:spcPts val="2600"/>
              </a:spcAft>
            </a:pPr>
            <a:endParaRPr lang="en-US" dirty="0">
              <a:solidFill>
                <a:schemeClr val="bg1"/>
              </a:solidFill>
              <a:latin typeface="Verdana" charset="0"/>
              <a:ea typeface="Verdana" charset="0"/>
              <a:cs typeface="Verdana" charset="0"/>
            </a:endParaRPr>
          </a:p>
        </p:txBody>
      </p:sp>
      <p:sp>
        <p:nvSpPr>
          <p:cNvPr id="23" name="Text Placeholder 16">
            <a:extLst>
              <a:ext uri="{FF2B5EF4-FFF2-40B4-BE49-F238E27FC236}">
                <a16:creationId xmlns:a16="http://schemas.microsoft.com/office/drawing/2014/main" id="{D2A5A91A-B132-4F29-86DF-1BE27B9C8FCE}"/>
              </a:ext>
            </a:extLst>
          </p:cNvPr>
          <p:cNvSpPr txBox="1">
            <a:spLocks/>
          </p:cNvSpPr>
          <p:nvPr/>
        </p:nvSpPr>
        <p:spPr>
          <a:xfrm>
            <a:off x="1964267" y="13225487"/>
            <a:ext cx="8158690" cy="677108"/>
          </a:xfrm>
          <a:prstGeom prst="rect">
            <a:avLst/>
          </a:prstGeom>
        </p:spPr>
        <p:txBody>
          <a:bodyPr wrap="square" lIns="0" tIns="0" rIns="0" bIns="0">
            <a:spAutoFit/>
          </a:bodyPr>
          <a:lstStyle>
            <a:lvl1pPr marL="0" indent="0" algn="l" defTabSz="4389120" rtl="0" eaLnBrk="1" latinLnBrk="0" hangingPunct="1">
              <a:lnSpc>
                <a:spcPct val="90000"/>
              </a:lnSpc>
              <a:spcBef>
                <a:spcPts val="4800"/>
              </a:spcBef>
              <a:buFontTx/>
              <a:buNone/>
              <a:defRPr sz="4800" kern="1200" cap="all" baseline="0">
                <a:solidFill>
                  <a:schemeClr val="tx1"/>
                </a:solidFill>
                <a:latin typeface="KievitPro-Medium" charset="0"/>
                <a:ea typeface="+mn-ea"/>
                <a:cs typeface="+mn-cs"/>
              </a:defRPr>
            </a:lvl1pPr>
            <a:lvl2pPr marL="219456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2pPr>
            <a:lvl3pPr marL="438912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3pPr>
            <a:lvl4pPr marL="658368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4pPr>
            <a:lvl5pPr marL="8778240" indent="0" algn="l" defTabSz="4389120" rtl="0" eaLnBrk="1" latinLnBrk="0" hangingPunct="1">
              <a:lnSpc>
                <a:spcPct val="90000"/>
              </a:lnSpc>
              <a:spcBef>
                <a:spcPts val="2400"/>
              </a:spcBef>
              <a:buFontTx/>
              <a:buNone/>
              <a:defRPr sz="4800" kern="1200" cap="all" baseline="0">
                <a:solidFill>
                  <a:schemeClr val="tx1"/>
                </a:solidFill>
                <a:latin typeface="KievitPro-Medium" charset="0"/>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a:lstStyle>
          <a:p>
            <a:r>
              <a:rPr lang="en-US" dirty="0">
                <a:solidFill>
                  <a:srgbClr val="FFFFFF"/>
                </a:solidFill>
                <a:latin typeface="Verdana Regular" charset="0"/>
              </a:rPr>
              <a:t>OMSI</a:t>
            </a:r>
          </a:p>
        </p:txBody>
      </p:sp>
      <p:sp>
        <p:nvSpPr>
          <p:cNvPr id="22" name="TextBox 21">
            <a:extLst>
              <a:ext uri="{FF2B5EF4-FFF2-40B4-BE49-F238E27FC236}">
                <a16:creationId xmlns:a16="http://schemas.microsoft.com/office/drawing/2014/main" id="{9EE96DB4-CCD4-4717-889B-AABA259CFCAC}"/>
              </a:ext>
            </a:extLst>
          </p:cNvPr>
          <p:cNvSpPr txBox="1"/>
          <p:nvPr/>
        </p:nvSpPr>
        <p:spPr>
          <a:xfrm flipH="1">
            <a:off x="22453007" y="24835675"/>
            <a:ext cx="9615907" cy="5262979"/>
          </a:xfrm>
          <a:prstGeom prst="rect">
            <a:avLst/>
          </a:prstGeom>
          <a:noFill/>
        </p:spPr>
        <p:txBody>
          <a:bodyPr wrap="square" rtlCol="0">
            <a:spAutoFit/>
          </a:bodyPr>
          <a:lstStyle/>
          <a:p>
            <a:pPr algn="ctr"/>
            <a:r>
              <a:rPr lang="en-US" sz="6600" b="1" dirty="0"/>
              <a:t>What a View</a:t>
            </a:r>
          </a:p>
          <a:p>
            <a:pPr algn="ctr"/>
            <a:r>
              <a:rPr lang="en-US" sz="5400" dirty="0"/>
              <a:t>3D animation allows viewers to see what astronauts saw while they were on the Moon, as well as having more freedom to move a camera around the scene.</a:t>
            </a:r>
          </a:p>
        </p:txBody>
      </p:sp>
      <p:pic>
        <p:nvPicPr>
          <p:cNvPr id="6" name="Picture 5">
            <a:extLst>
              <a:ext uri="{FF2B5EF4-FFF2-40B4-BE49-F238E27FC236}">
                <a16:creationId xmlns:a16="http://schemas.microsoft.com/office/drawing/2014/main" id="{6627CA71-8DD3-4780-B78E-ED5761766585}"/>
              </a:ext>
            </a:extLst>
          </p:cNvPr>
          <p:cNvPicPr>
            <a:picLocks noChangeAspect="1"/>
          </p:cNvPicPr>
          <p:nvPr/>
        </p:nvPicPr>
        <p:blipFill>
          <a:blip r:embed="rId2"/>
          <a:stretch>
            <a:fillRect/>
          </a:stretch>
        </p:blipFill>
        <p:spPr>
          <a:xfrm>
            <a:off x="34433162" y="16022842"/>
            <a:ext cx="7128889" cy="81160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1" name="Picture 20">
            <a:extLst>
              <a:ext uri="{FF2B5EF4-FFF2-40B4-BE49-F238E27FC236}">
                <a16:creationId xmlns:a16="http://schemas.microsoft.com/office/drawing/2014/main" id="{C4EBADA2-E005-467A-AA4B-F4FDF04A945D}"/>
              </a:ext>
            </a:extLst>
          </p:cNvPr>
          <p:cNvPicPr>
            <a:picLocks noChangeAspect="1"/>
          </p:cNvPicPr>
          <p:nvPr/>
        </p:nvPicPr>
        <p:blipFill rotWithShape="1">
          <a:blip r:embed="rId3"/>
          <a:srcRect t="13421" b="14357"/>
          <a:stretch/>
        </p:blipFill>
        <p:spPr>
          <a:xfrm>
            <a:off x="19569602" y="16523368"/>
            <a:ext cx="12586657" cy="504183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7" name="Picture 26">
            <a:extLst>
              <a:ext uri="{FF2B5EF4-FFF2-40B4-BE49-F238E27FC236}">
                <a16:creationId xmlns:a16="http://schemas.microsoft.com/office/drawing/2014/main" id="{FA67B182-4CA1-4109-B713-795C4597B4FE}"/>
              </a:ext>
            </a:extLst>
          </p:cNvPr>
          <p:cNvPicPr>
            <a:picLocks noChangeAspect="1"/>
          </p:cNvPicPr>
          <p:nvPr/>
        </p:nvPicPr>
        <p:blipFill rotWithShape="1">
          <a:blip r:embed="rId4"/>
          <a:srcRect l="5982" t="13396" r="8812" b="4239"/>
          <a:stretch/>
        </p:blipFill>
        <p:spPr>
          <a:xfrm>
            <a:off x="11845728" y="23653507"/>
            <a:ext cx="10165739" cy="681704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30" name="Picture 29">
            <a:extLst>
              <a:ext uri="{FF2B5EF4-FFF2-40B4-BE49-F238E27FC236}">
                <a16:creationId xmlns:a16="http://schemas.microsoft.com/office/drawing/2014/main" id="{B51EAF4F-5353-4FAF-A75E-56AEEF93A11B}"/>
              </a:ext>
            </a:extLst>
          </p:cNvPr>
          <p:cNvPicPr>
            <a:picLocks noChangeAspect="1"/>
          </p:cNvPicPr>
          <p:nvPr/>
        </p:nvPicPr>
        <p:blipFill rotWithShape="1">
          <a:blip r:embed="rId5"/>
          <a:srcRect t="12581" r="2924" b="16791"/>
          <a:stretch/>
        </p:blipFill>
        <p:spPr>
          <a:xfrm>
            <a:off x="11827633" y="8772355"/>
            <a:ext cx="10117968" cy="531277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732054176"/>
      </p:ext>
    </p:extLst>
  </p:cSld>
  <p:clrMapOvr>
    <a:masterClrMapping/>
  </p:clrMapOvr>
</p:sld>
</file>

<file path=ppt/theme/theme1.xml><?xml version="1.0" encoding="utf-8"?>
<a:theme xmlns:a="http://schemas.openxmlformats.org/drawingml/2006/main" name="research_poster_template-48x36">
  <a:themeElements>
    <a:clrScheme name="OSU COE">
      <a:dk1>
        <a:sysClr val="windowText" lastClr="000000"/>
      </a:dk1>
      <a:lt1>
        <a:sysClr val="window" lastClr="FFFFFF"/>
      </a:lt1>
      <a:dk2>
        <a:srgbClr val="D63F20"/>
      </a:dk2>
      <a:lt2>
        <a:srgbClr val="B1B2B1"/>
      </a:lt2>
      <a:accent1>
        <a:srgbClr val="7D7819"/>
      </a:accent1>
      <a:accent2>
        <a:srgbClr val="004760"/>
      </a:accent2>
      <a:accent3>
        <a:srgbClr val="EFB31D"/>
      </a:accent3>
      <a:accent4>
        <a:srgbClr val="002F32"/>
      </a:accent4>
      <a:accent5>
        <a:srgbClr val="00747E"/>
      </a:accent5>
      <a:accent6>
        <a:srgbClr val="777877"/>
      </a:accent6>
      <a:hlink>
        <a:srgbClr val="0000FF"/>
      </a:hlink>
      <a:folHlink>
        <a:srgbClr val="80008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search_poster_template-48x36" id="{0FFAA6C9-1816-164A-913C-442D436FEA80}" vid="{D21D638B-596F-CB49-840C-9C72AB38A7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1803</TotalTime>
  <Words>451</Words>
  <Application>Microsoft Office PowerPoint</Application>
  <PresentationFormat>Custom</PresentationFormat>
  <Paragraphs>42</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Georgia</vt:lpstr>
      <vt:lpstr>Impact</vt:lpstr>
      <vt:lpstr>Verdana</vt:lpstr>
      <vt:lpstr>Verdana Regular</vt:lpstr>
      <vt:lpstr>research_poster_template-48x36</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Jonathan Ropp</cp:lastModifiedBy>
  <cp:revision>93</cp:revision>
  <dcterms:created xsi:type="dcterms:W3CDTF">2017-04-19T21:01:26Z</dcterms:created>
  <dcterms:modified xsi:type="dcterms:W3CDTF">2019-04-27T03:12:08Z</dcterms:modified>
</cp:coreProperties>
</file>