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Ropp" initials="JR" lastIdx="1" clrIdx="0">
    <p:extLst>
      <p:ext uri="{19B8F6BF-5375-455C-9EA6-DF929625EA0E}">
        <p15:presenceInfo xmlns:p15="http://schemas.microsoft.com/office/powerpoint/2012/main" userId="9c04b4d80cb6c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31" d="100"/>
          <a:sy n="31" d="100"/>
        </p:scale>
        <p:origin x="-2076" y="-3378"/>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1/22/2019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nasa.gov/" TargetMode="Externa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OMSI</a:t>
            </a:r>
          </a:p>
        </p:txBody>
      </p:sp>
      <p:sp>
        <p:nvSpPr>
          <p:cNvPr id="7" name="Text Placeholder 18"/>
          <p:cNvSpPr txBox="1">
            <a:spLocks/>
          </p:cNvSpPr>
          <p:nvPr/>
        </p:nvSpPr>
        <p:spPr>
          <a:xfrm>
            <a:off x="12292014" y="24061092"/>
            <a:ext cx="9418320" cy="5864491"/>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Oregon Museum of Science and Industry (OMSI) requested this animation of the Apollo 11 Mission so that it could be displayed in their planetarium this summer to commemorate the 50</a:t>
            </a:r>
            <a:r>
              <a:rPr lang="en-US" baseline="30000" dirty="0">
                <a:latin typeface="Verdana Regular" charset="0"/>
              </a:rPr>
              <a:t>th</a:t>
            </a:r>
            <a:r>
              <a:rPr lang="en-US" dirty="0">
                <a:latin typeface="Verdana Regular" charset="0"/>
              </a:rPr>
              <a:t> anniversary of the mission.</a:t>
            </a:r>
          </a:p>
          <a:p>
            <a:pPr>
              <a:spcAft>
                <a:spcPts val="2600"/>
              </a:spcAft>
            </a:pPr>
            <a:r>
              <a:rPr lang="en-US" dirty="0">
                <a:latin typeface="Verdana Regular" charset="0"/>
              </a:rPr>
              <a:t>With direction from Jim Todd, the Director of Space Science Education, our team created the animation of the mission and integrated it into the Harry C. Kendall Planetarium’s system.</a:t>
            </a:r>
          </a:p>
          <a:p>
            <a:pPr>
              <a:spcAft>
                <a:spcPts val="2600"/>
              </a:spcAft>
            </a:pPr>
            <a:r>
              <a:rPr lang="en-US" dirty="0">
                <a:latin typeface="Verdana Regular" charset="0"/>
              </a:rPr>
              <a:t>This project set out with a goal to educate and inspire viewers of all backgrounds. This has been done by (doing a thing).</a:t>
            </a:r>
          </a:p>
        </p:txBody>
      </p:sp>
      <p:sp>
        <p:nvSpPr>
          <p:cNvPr id="8"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Video Sources</a:t>
            </a:r>
          </a:p>
        </p:txBody>
      </p:sp>
      <p:sp>
        <p:nvSpPr>
          <p:cNvPr id="9" name="Text Placeholder 18"/>
          <p:cNvSpPr txBox="1">
            <a:spLocks/>
          </p:cNvSpPr>
          <p:nvPr/>
        </p:nvSpPr>
        <p:spPr>
          <a:xfrm>
            <a:off x="22463903" y="24061092"/>
            <a:ext cx="9418320" cy="3248390"/>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Lunar module, Saturn V, and Landing site models: NASA </a:t>
            </a:r>
            <a:r>
              <a:rPr lang="en-US" dirty="0" err="1">
                <a:latin typeface="Verdana Regular" charset="0"/>
              </a:rPr>
              <a:t>Github</a:t>
            </a:r>
            <a:r>
              <a:rPr lang="en-US" dirty="0">
                <a:latin typeface="Verdana Regular" charset="0"/>
              </a:rPr>
              <a:t> *insert URL*</a:t>
            </a:r>
          </a:p>
          <a:p>
            <a:pPr>
              <a:spcAft>
                <a:spcPts val="2600"/>
              </a:spcAft>
            </a:pPr>
            <a:r>
              <a:rPr lang="en-US" dirty="0">
                <a:latin typeface="Verdana Regular" charset="0"/>
              </a:rPr>
              <a:t>Audio files and Apollo 11 recordings: </a:t>
            </a:r>
            <a:r>
              <a:rPr lang="en-US" dirty="0">
                <a:latin typeface="Verdana Regular" charset="0"/>
                <a:hlinkClick r:id="rId2"/>
              </a:rPr>
              <a:t>www.nasa.gov</a:t>
            </a:r>
            <a:endParaRPr lang="en-US" dirty="0">
              <a:latin typeface="Verdana Regular" charset="0"/>
            </a:endParaRPr>
          </a:p>
          <a:p>
            <a:pPr>
              <a:spcAft>
                <a:spcPts val="2600"/>
              </a:spcAft>
            </a:pPr>
            <a:r>
              <a:rPr lang="en-US" dirty="0">
                <a:latin typeface="Verdana Regular" charset="0"/>
              </a:rPr>
              <a:t>Other textures: *source any other textures we may use*</a:t>
            </a:r>
          </a:p>
        </p:txBody>
      </p:sp>
      <p:sp>
        <p:nvSpPr>
          <p:cNvPr id="10"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Apollo 11 Mission</a:t>
            </a:r>
          </a:p>
        </p:txBody>
      </p:sp>
      <p:sp>
        <p:nvSpPr>
          <p:cNvPr id="11" name="Text Placeholder 18"/>
          <p:cNvSpPr txBox="1">
            <a:spLocks/>
          </p:cNvSpPr>
          <p:nvPr/>
        </p:nvSpPr>
        <p:spPr>
          <a:xfrm>
            <a:off x="1964266" y="6422030"/>
            <a:ext cx="8126412" cy="15072139"/>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Saturn V, the rocket carrying the Apollo 11 team, launched on July 16</a:t>
            </a:r>
            <a:r>
              <a:rPr lang="en-US" baseline="30000" dirty="0">
                <a:solidFill>
                  <a:schemeClr val="bg1"/>
                </a:solidFill>
                <a:latin typeface="Verdana" charset="0"/>
                <a:ea typeface="Verdana" charset="0"/>
                <a:cs typeface="Verdana" charset="0"/>
              </a:rPr>
              <a:t>th</a:t>
            </a:r>
            <a:r>
              <a:rPr lang="en-US" dirty="0">
                <a:solidFill>
                  <a:schemeClr val="bg1"/>
                </a:solidFill>
                <a:latin typeface="Verdana" charset="0"/>
                <a:ea typeface="Verdana" charset="0"/>
                <a:cs typeface="Verdana" charset="0"/>
              </a:rPr>
              <a:t>, 1969 </a:t>
            </a:r>
          </a:p>
          <a:p>
            <a:pPr>
              <a:spcAft>
                <a:spcPts val="2600"/>
              </a:spcAft>
            </a:pPr>
            <a:r>
              <a:rPr lang="en-US" dirty="0">
                <a:solidFill>
                  <a:schemeClr val="bg1"/>
                </a:solidFill>
                <a:latin typeface="Verdana" charset="0"/>
                <a:ea typeface="Verdana" charset="0"/>
                <a:cs typeface="Verdana" charset="0"/>
              </a:rPr>
              <a:t>Passed the Moon, the command and service module, Columbia, separated from the lunar module, Eagle.</a:t>
            </a:r>
          </a:p>
          <a:p>
            <a:pPr>
              <a:spcAft>
                <a:spcPts val="2600"/>
              </a:spcAft>
            </a:pPr>
            <a:r>
              <a:rPr lang="en-US" dirty="0">
                <a:solidFill>
                  <a:schemeClr val="bg1"/>
                </a:solidFill>
                <a:latin typeface="Verdana" charset="0"/>
                <a:ea typeface="Verdana" charset="0"/>
                <a:cs typeface="Verdana" charset="0"/>
              </a:rPr>
              <a:t>The Eagle then descended to the surface of the Moon in the “Sea of Tranquility”, about 4 miles past the expected touch-down area. </a:t>
            </a:r>
          </a:p>
          <a:p>
            <a:pPr>
              <a:spcAft>
                <a:spcPts val="2600"/>
              </a:spcAft>
            </a:pPr>
            <a:r>
              <a:rPr lang="en-US" dirty="0">
                <a:solidFill>
                  <a:schemeClr val="bg1"/>
                </a:solidFill>
                <a:latin typeface="Verdana" charset="0"/>
                <a:ea typeface="Verdana" charset="0"/>
                <a:cs typeface="Verdana" charset="0"/>
              </a:rPr>
              <a:t>109 hours, 42 minutes after launch, Neil Armstrong took the first steps on the Moon, with Buzz Aldrin following 20 minutes after.</a:t>
            </a:r>
          </a:p>
          <a:p>
            <a:pPr>
              <a:spcAft>
                <a:spcPts val="2600"/>
              </a:spcAft>
            </a:pPr>
            <a:r>
              <a:rPr lang="en-US" dirty="0">
                <a:solidFill>
                  <a:schemeClr val="bg1"/>
                </a:solidFill>
                <a:latin typeface="Verdana" charset="0"/>
                <a:ea typeface="Verdana" charset="0"/>
                <a:cs typeface="Verdana" charset="0"/>
              </a:rPr>
              <a:t>During the Moon walk, the astronauts ventured up to 300 feet from the lunar lander during their 2 ½ hour walk</a:t>
            </a:r>
          </a:p>
          <a:p>
            <a:pPr>
              <a:spcAft>
                <a:spcPts val="2600"/>
              </a:spcAft>
            </a:pPr>
            <a:r>
              <a:rPr lang="en-US" dirty="0">
                <a:solidFill>
                  <a:schemeClr val="bg1"/>
                </a:solidFill>
                <a:latin typeface="Verdana" charset="0"/>
                <a:ea typeface="Verdana" charset="0"/>
                <a:cs typeface="Verdana" charset="0"/>
              </a:rPr>
              <a:t>Many samples and pictures were taken, as well as leaving messages from Earth </a:t>
            </a:r>
          </a:p>
          <a:p>
            <a:pPr>
              <a:spcAft>
                <a:spcPts val="2600"/>
              </a:spcAft>
            </a:pPr>
            <a:r>
              <a:rPr lang="en-US" dirty="0">
                <a:solidFill>
                  <a:schemeClr val="bg1"/>
                </a:solidFill>
                <a:latin typeface="Verdana" charset="0"/>
                <a:ea typeface="Verdana" charset="0"/>
                <a:cs typeface="Verdana" charset="0"/>
              </a:rPr>
              <a:t>Neil and Buzz then used Eagle to join back with Columbia to start the journey back to Earth</a:t>
            </a:r>
          </a:p>
          <a:p>
            <a:pPr>
              <a:spcAft>
                <a:spcPts val="2600"/>
              </a:spcAft>
            </a:pPr>
            <a:r>
              <a:rPr lang="en-US" dirty="0">
                <a:solidFill>
                  <a:schemeClr val="bg1"/>
                </a:solidFill>
                <a:latin typeface="Verdana" charset="0"/>
                <a:ea typeface="Verdana" charset="0"/>
                <a:cs typeface="Verdana" charset="0"/>
              </a:rPr>
              <a:t>195 hours, 18 minutes, and 35 seconds after the initial launch, Apollo 11 splashed into the Pacific Ocean</a:t>
            </a:r>
          </a:p>
          <a:p>
            <a:pPr>
              <a:spcAft>
                <a:spcPts val="2600"/>
              </a:spcAft>
            </a:pPr>
            <a:r>
              <a:rPr lang="en-US" dirty="0">
                <a:solidFill>
                  <a:schemeClr val="bg1"/>
                </a:solidFill>
                <a:latin typeface="Verdana" charset="0"/>
                <a:ea typeface="Verdana" charset="0"/>
                <a:cs typeface="Verdana" charset="0"/>
              </a:rPr>
              <a:t>Source: www.nasa.gov</a:t>
            </a:r>
          </a:p>
          <a:p>
            <a:pPr>
              <a:spcAft>
                <a:spcPts val="2600"/>
              </a:spcAft>
            </a:pPr>
            <a:endParaRPr lang="en-US" dirty="0">
              <a:solidFill>
                <a:schemeClr val="bg1"/>
              </a:solidFill>
              <a:latin typeface="Verdana" charset="0"/>
              <a:ea typeface="Verdana" charset="0"/>
              <a:cs typeface="Verdana" charset="0"/>
            </a:endParaRPr>
          </a:p>
          <a:p>
            <a:pPr>
              <a:spcAft>
                <a:spcPts val="2600"/>
              </a:spcAft>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46292" y="3463917"/>
            <a:ext cx="19544200" cy="1749976"/>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Apollo 11: 50</a:t>
            </a:r>
            <a:r>
              <a:rPr lang="en-US" spc="100" baseline="30000" dirty="0">
                <a:solidFill>
                  <a:srgbClr val="E05529"/>
                </a:solidFill>
                <a:latin typeface="Impact" charset="0"/>
                <a:ea typeface="Impact" charset="0"/>
                <a:cs typeface="Impact" charset="0"/>
              </a:rPr>
              <a:t>th</a:t>
            </a:r>
            <a:r>
              <a:rPr lang="en-US" spc="100" dirty="0">
                <a:solidFill>
                  <a:srgbClr val="E05529"/>
                </a:solidFill>
                <a:latin typeface="Impact" charset="0"/>
                <a:ea typeface="Impact" charset="0"/>
                <a:cs typeface="Impact" charset="0"/>
              </a:rPr>
              <a:t> Anniversary</a:t>
            </a:r>
          </a:p>
        </p:txBody>
      </p:sp>
      <p:sp>
        <p:nvSpPr>
          <p:cNvPr id="13" name="Subtitle 2"/>
          <p:cNvSpPr txBox="1">
            <a:spLocks/>
          </p:cNvSpPr>
          <p:nvPr/>
        </p:nvSpPr>
        <p:spPr>
          <a:xfrm>
            <a:off x="12292012" y="5503233"/>
            <a:ext cx="19544199" cy="3661549"/>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This Summer marks the 50</a:t>
            </a:r>
            <a:r>
              <a:rPr lang="en-US" baseline="30000" dirty="0">
                <a:latin typeface="Georgia" charset="0"/>
                <a:ea typeface="Georgia" charset="0"/>
                <a:cs typeface="Georgia" charset="0"/>
              </a:rPr>
              <a:t>th</a:t>
            </a:r>
            <a:r>
              <a:rPr lang="en-US" dirty="0">
                <a:latin typeface="Georgia" charset="0"/>
                <a:ea typeface="Georgia" charset="0"/>
                <a:cs typeface="Georgia" charset="0"/>
              </a:rPr>
              <a:t> anniversary of the Apollo 11 space mission, when Neil Armstrong and Buzz Aldrin took the first steps on the Moon </a:t>
            </a:r>
          </a:p>
        </p:txBody>
      </p:sp>
      <p:sp>
        <p:nvSpPr>
          <p:cNvPr id="14" name="Text Placeholder 16"/>
          <p:cNvSpPr txBox="1">
            <a:spLocks/>
          </p:cNvSpPr>
          <p:nvPr/>
        </p:nvSpPr>
        <p:spPr>
          <a:xfrm>
            <a:off x="33934401"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Technical Details</a:t>
            </a:r>
          </a:p>
        </p:txBody>
      </p:sp>
      <p:sp>
        <p:nvSpPr>
          <p:cNvPr id="15" name="Text Placeholder 18"/>
          <p:cNvSpPr txBox="1">
            <a:spLocks/>
          </p:cNvSpPr>
          <p:nvPr/>
        </p:nvSpPr>
        <p:spPr>
          <a:xfrm>
            <a:off x="33966678" y="6422030"/>
            <a:ext cx="8126412" cy="1724709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animation was programmed using OpenGL, an open source graphics library and C++</a:t>
            </a:r>
          </a:p>
          <a:p>
            <a:pPr>
              <a:spcAft>
                <a:spcPts val="2600"/>
              </a:spcAft>
            </a:pPr>
            <a:r>
              <a:rPr lang="en-US" dirty="0">
                <a:latin typeface="Verdana Regular" charset="0"/>
              </a:rPr>
              <a:t>Computer graphics techniques used:</a:t>
            </a:r>
          </a:p>
          <a:p>
            <a:pPr>
              <a:spcAft>
                <a:spcPts val="2600"/>
              </a:spcAft>
              <a:buFont typeface="Courier New" panose="02070309020205020404" pitchFamily="49" charset="0"/>
              <a:buChar char="o"/>
            </a:pPr>
            <a:r>
              <a:rPr lang="en-US" dirty="0">
                <a:latin typeface="Verdana Regular" charset="0"/>
              </a:rPr>
              <a:t>Key-Frame Animation</a:t>
            </a:r>
          </a:p>
          <a:p>
            <a:pPr>
              <a:lnSpc>
                <a:spcPct val="100000"/>
              </a:lnSpc>
              <a:spcAft>
                <a:spcPts val="2600"/>
              </a:spcAft>
              <a:buFont typeface="Courier New" panose="02070309020205020404" pitchFamily="49" charset="0"/>
              <a:buChar char="o"/>
            </a:pPr>
            <a:r>
              <a:rPr lang="en-US" dirty="0">
                <a:latin typeface="Verdana Regular" charset="0"/>
              </a:rPr>
              <a:t>Texture Wrapping</a:t>
            </a:r>
          </a:p>
          <a:p>
            <a:pPr>
              <a:lnSpc>
                <a:spcPct val="100000"/>
              </a:lnSpc>
              <a:spcAft>
                <a:spcPts val="2600"/>
              </a:spcAft>
              <a:buFont typeface="Courier New" panose="02070309020205020404" pitchFamily="49" charset="0"/>
              <a:buChar char="o"/>
            </a:pPr>
            <a:r>
              <a:rPr lang="en-US" dirty="0">
                <a:latin typeface="Verdana Regular" charset="0"/>
              </a:rPr>
              <a:t>Per-Fragment Lighting</a:t>
            </a:r>
          </a:p>
          <a:p>
            <a:pPr>
              <a:lnSpc>
                <a:spcPct val="100000"/>
              </a:lnSpc>
              <a:spcAft>
                <a:spcPts val="2600"/>
              </a:spcAft>
              <a:buFont typeface="Courier New" panose="02070309020205020404" pitchFamily="49" charset="0"/>
              <a:buChar char="o"/>
            </a:pPr>
            <a:r>
              <a:rPr lang="en-US" dirty="0">
                <a:latin typeface="Verdana Regular" charset="0"/>
              </a:rPr>
              <a:t>Shaders</a:t>
            </a:r>
          </a:p>
          <a:p>
            <a:pPr>
              <a:lnSpc>
                <a:spcPct val="100000"/>
              </a:lnSpc>
              <a:spcAft>
                <a:spcPts val="2600"/>
              </a:spcAft>
              <a:buFont typeface="Courier New" panose="02070309020205020404" pitchFamily="49" charset="0"/>
              <a:buChar char="o"/>
            </a:pPr>
            <a:r>
              <a:rPr lang="en-US" dirty="0">
                <a:latin typeface="Verdana Regular" charset="0"/>
              </a:rPr>
              <a:t>Bezier Curves</a:t>
            </a:r>
          </a:p>
          <a:p>
            <a:pPr>
              <a:lnSpc>
                <a:spcPct val="100000"/>
              </a:lnSpc>
              <a:spcAft>
                <a:spcPts val="2600"/>
              </a:spcAft>
              <a:buFont typeface="Courier New" panose="02070309020205020404" pitchFamily="49" charset="0"/>
              <a:buChar char="o"/>
            </a:pPr>
            <a:r>
              <a:rPr lang="en-US" dirty="0">
                <a:latin typeface="Verdana Regular" charset="0"/>
              </a:rPr>
              <a:t>Bump-mapping?</a:t>
            </a:r>
          </a:p>
          <a:p>
            <a:pPr>
              <a:spcAft>
                <a:spcPts val="2600"/>
              </a:spcAft>
              <a:buFont typeface="Arial" panose="020B0604020202020204" pitchFamily="34" charset="0"/>
              <a:buChar char="•"/>
            </a:pPr>
            <a:r>
              <a:rPr lang="en-US" dirty="0">
                <a:latin typeface="Verdana Regular" charset="0"/>
              </a:rPr>
              <a:t>Accurate depictions of the Earth/Moon position, axis, rotation, etc. </a:t>
            </a:r>
          </a:p>
          <a:p>
            <a:pPr>
              <a:spcAft>
                <a:spcPts val="2600"/>
              </a:spcAft>
              <a:buFont typeface="Arial" panose="020B0604020202020204" pitchFamily="34" charset="0"/>
              <a:buChar char="•"/>
            </a:pPr>
            <a:r>
              <a:rPr lang="en-US" dirty="0">
                <a:latin typeface="Verdana Regular" charset="0"/>
              </a:rPr>
              <a:t>Overlay of astronaut’s helmet to give a first person perspective. </a:t>
            </a:r>
          </a:p>
          <a:p>
            <a:pPr>
              <a:spcAft>
                <a:spcPts val="2600"/>
              </a:spcAft>
              <a:buFont typeface="Arial" panose="020B0604020202020204" pitchFamily="34" charset="0"/>
              <a:buChar char="•"/>
            </a:pPr>
            <a:r>
              <a:rPr lang="en-US" dirty="0">
                <a:latin typeface="Verdana Regular" charset="0"/>
              </a:rPr>
              <a:t>We have X different viewpoints throughout the animation with full ability to adjust the scene</a:t>
            </a:r>
          </a:p>
          <a:p>
            <a:pPr>
              <a:spcAft>
                <a:spcPts val="2600"/>
              </a:spcAft>
              <a:buFont typeface="Arial" panose="020B0604020202020204" pitchFamily="34" charset="0"/>
              <a:buChar char="•"/>
            </a:pPr>
            <a:r>
              <a:rPr lang="en-US" dirty="0">
                <a:latin typeface="Verdana Regular" charset="0"/>
              </a:rPr>
              <a:t>We had to be cautious about ghosting and the fish eye effect that would occur when displaying in the planetarium</a:t>
            </a:r>
          </a:p>
          <a:p>
            <a:pPr>
              <a:spcAft>
                <a:spcPts val="2600"/>
              </a:spcAft>
              <a:buFont typeface="Arial" panose="020B0604020202020204" pitchFamily="34" charset="0"/>
              <a:buChar char="•"/>
            </a:pPr>
            <a:endParaRPr lang="en-US" dirty="0">
              <a:latin typeface="Verdana Regular" charset="0"/>
            </a:endParaRPr>
          </a:p>
          <a:p>
            <a:pPr>
              <a:spcAft>
                <a:spcPts val="2600"/>
              </a:spcAft>
              <a:buFont typeface="Arial" panose="020B0604020202020204" pitchFamily="34" charset="0"/>
              <a:buChar char="•"/>
            </a:pPr>
            <a:endParaRPr lang="en-US" dirty="0">
              <a:latin typeface="Verdana Regular" charset="0"/>
            </a:endParaRPr>
          </a:p>
          <a:p>
            <a:pPr>
              <a:spcAft>
                <a:spcPts val="2600"/>
              </a:spcAft>
              <a:buFont typeface="Courier New" panose="02070309020205020404" pitchFamily="49" charset="0"/>
              <a:buChar char="o"/>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a:t>
            </a:r>
          </a:p>
        </p:txBody>
      </p:sp>
      <p:pic>
        <p:nvPicPr>
          <p:cNvPr id="1026" name="Picture 2" descr="Image result for apollo 11">
            <a:extLst>
              <a:ext uri="{FF2B5EF4-FFF2-40B4-BE49-F238E27FC236}">
                <a16:creationId xmlns:a16="http://schemas.microsoft.com/office/drawing/2014/main" id="{64215957-64E7-4226-9FBC-FAEAA0FB38DA}"/>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t="8239" b="82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pollo 11">
            <a:extLst>
              <a:ext uri="{FF2B5EF4-FFF2-40B4-BE49-F238E27FC236}">
                <a16:creationId xmlns:a16="http://schemas.microsoft.com/office/drawing/2014/main" id="{F4C48368-F66E-4F5B-8709-1D430BDF6626}"/>
              </a:ext>
            </a:extLst>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l="15504" r="155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pollo 11 flight path">
            <a:extLst>
              <a:ext uri="{FF2B5EF4-FFF2-40B4-BE49-F238E27FC236}">
                <a16:creationId xmlns:a16="http://schemas.microsoft.com/office/drawing/2014/main" id="{3F73B30B-38E0-4531-BB07-8BFC17D7FF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1" y="21952991"/>
            <a:ext cx="10274474" cy="42162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F606B4E-B72E-4F8E-A979-B2B6C6D59795}"/>
              </a:ext>
            </a:extLst>
          </p:cNvPr>
          <p:cNvSpPr txBox="1"/>
          <p:nvPr/>
        </p:nvSpPr>
        <p:spPr>
          <a:xfrm>
            <a:off x="12926290" y="10390909"/>
            <a:ext cx="6899564" cy="1938992"/>
          </a:xfrm>
          <a:prstGeom prst="rect">
            <a:avLst/>
          </a:prstGeom>
          <a:noFill/>
        </p:spPr>
        <p:txBody>
          <a:bodyPr wrap="square" rtlCol="0">
            <a:spAutoFit/>
          </a:bodyPr>
          <a:lstStyle/>
          <a:p>
            <a:pPr algn="ctr"/>
            <a:r>
              <a:rPr lang="en-US" sz="6000" dirty="0">
                <a:solidFill>
                  <a:schemeClr val="bg1"/>
                </a:solidFill>
              </a:rPr>
              <a:t>Will be screenshot of animation</a:t>
            </a:r>
          </a:p>
        </p:txBody>
      </p:sp>
      <p:sp>
        <p:nvSpPr>
          <p:cNvPr id="3" name="TextBox 2">
            <a:extLst>
              <a:ext uri="{FF2B5EF4-FFF2-40B4-BE49-F238E27FC236}">
                <a16:creationId xmlns:a16="http://schemas.microsoft.com/office/drawing/2014/main" id="{437D14F4-F6DC-407E-8036-A63AF2F78C3A}"/>
              </a:ext>
            </a:extLst>
          </p:cNvPr>
          <p:cNvSpPr txBox="1"/>
          <p:nvPr/>
        </p:nvSpPr>
        <p:spPr>
          <a:xfrm flipH="1">
            <a:off x="731519" y="24905491"/>
            <a:ext cx="10274475" cy="1107996"/>
          </a:xfrm>
          <a:prstGeom prst="rect">
            <a:avLst/>
          </a:prstGeom>
          <a:noFill/>
        </p:spPr>
        <p:txBody>
          <a:bodyPr wrap="square" rtlCol="0">
            <a:spAutoFit/>
          </a:bodyPr>
          <a:lstStyle/>
          <a:p>
            <a:pPr algn="ctr"/>
            <a:r>
              <a:rPr lang="en-US" sz="6600" dirty="0">
                <a:solidFill>
                  <a:schemeClr val="bg1"/>
                </a:solidFill>
              </a:rPr>
              <a:t>Flight path (From animation)</a:t>
            </a:r>
          </a:p>
        </p:txBody>
      </p:sp>
      <p:sp>
        <p:nvSpPr>
          <p:cNvPr id="4" name="TextBox 3">
            <a:extLst>
              <a:ext uri="{FF2B5EF4-FFF2-40B4-BE49-F238E27FC236}">
                <a16:creationId xmlns:a16="http://schemas.microsoft.com/office/drawing/2014/main" id="{6B868B03-678F-4ADA-8BBC-B5AEB8A63515}"/>
              </a:ext>
            </a:extLst>
          </p:cNvPr>
          <p:cNvSpPr txBox="1"/>
          <p:nvPr/>
        </p:nvSpPr>
        <p:spPr>
          <a:xfrm>
            <a:off x="33600565" y="21944298"/>
            <a:ext cx="4675909" cy="3323987"/>
          </a:xfrm>
          <a:prstGeom prst="rect">
            <a:avLst/>
          </a:prstGeom>
          <a:noFill/>
        </p:spPr>
        <p:txBody>
          <a:bodyPr wrap="square" rtlCol="0">
            <a:spAutoFit/>
          </a:bodyPr>
          <a:lstStyle/>
          <a:p>
            <a:pPr algn="ctr"/>
            <a:r>
              <a:rPr lang="en-US" dirty="0">
                <a:solidFill>
                  <a:schemeClr val="bg1"/>
                </a:solidFill>
              </a:rPr>
              <a:t>Maybe our team posed like this</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TotalTime>
  <Words>458</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Courier New</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Shannon Sandy</cp:lastModifiedBy>
  <cp:revision>64</cp:revision>
  <dcterms:created xsi:type="dcterms:W3CDTF">2017-04-19T21:01:26Z</dcterms:created>
  <dcterms:modified xsi:type="dcterms:W3CDTF">2019-01-23T01:40:16Z</dcterms:modified>
</cp:coreProperties>
</file>