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Ropp" initials="JR" lastIdx="1" clrIdx="0">
    <p:extLst>
      <p:ext uri="{19B8F6BF-5375-455C-9EA6-DF929625EA0E}">
        <p15:presenceInfo xmlns:p15="http://schemas.microsoft.com/office/powerpoint/2012/main" userId="9c04b4d80cb6c1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2085" autoAdjust="0"/>
  </p:normalViewPr>
  <p:slideViewPr>
    <p:cSldViewPr snapToGrid="0" snapToObjects="1">
      <p:cViewPr>
        <p:scale>
          <a:sx n="17" d="100"/>
          <a:sy n="17" d="100"/>
        </p:scale>
        <p:origin x="1550" y="-274"/>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4/12/2019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8"/>
          <p:cNvSpPr txBox="1">
            <a:spLocks/>
          </p:cNvSpPr>
          <p:nvPr/>
        </p:nvSpPr>
        <p:spPr>
          <a:xfrm>
            <a:off x="1964268" y="14018159"/>
            <a:ext cx="8158689" cy="6376169"/>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50000"/>
              </a:lnSpc>
              <a:spcAft>
                <a:spcPts val="2600"/>
              </a:spcAft>
            </a:pPr>
            <a:r>
              <a:rPr lang="en-US" dirty="0">
                <a:solidFill>
                  <a:schemeClr val="bg1"/>
                </a:solidFill>
                <a:latin typeface="Verdana" panose="020B0604030504040204" pitchFamily="34" charset="0"/>
                <a:ea typeface="Verdana" panose="020B0604030504040204" pitchFamily="34" charset="0"/>
              </a:rPr>
              <a:t>The Oregon Museum of Science and Industry (OMSI) requested this animation of the Apollo 11 Mission so that it could be displayed in the Harry C. Kendall Planetarium this Summer to commemorate the 50</a:t>
            </a:r>
            <a:r>
              <a:rPr lang="en-US" baseline="30000" dirty="0">
                <a:solidFill>
                  <a:schemeClr val="bg1"/>
                </a:solidFill>
                <a:latin typeface="Verdana" panose="020B0604030504040204" pitchFamily="34" charset="0"/>
                <a:ea typeface="Verdana" panose="020B0604030504040204" pitchFamily="34" charset="0"/>
              </a:rPr>
              <a:t>th</a:t>
            </a:r>
            <a:r>
              <a:rPr lang="en-US" dirty="0">
                <a:solidFill>
                  <a:schemeClr val="bg1"/>
                </a:solidFill>
                <a:latin typeface="Verdana" panose="020B0604030504040204" pitchFamily="34" charset="0"/>
                <a:ea typeface="Verdana" panose="020B0604030504040204" pitchFamily="34" charset="0"/>
              </a:rPr>
              <a:t> anniversary of the mission. With direction from Jim Todd, the Director of Space Science Education, our team created the animation with the goal to educate and inspire viewers of all ages and backgrounds. </a:t>
            </a:r>
          </a:p>
        </p:txBody>
      </p:sp>
      <p:sp>
        <p:nvSpPr>
          <p:cNvPr id="8" name="Text Placeholder 16"/>
          <p:cNvSpPr txBox="1">
            <a:spLocks/>
          </p:cNvSpPr>
          <p:nvPr/>
        </p:nvSpPr>
        <p:spPr>
          <a:xfrm>
            <a:off x="33623938" y="24549981"/>
            <a:ext cx="7908923"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chemeClr val="bg1"/>
                </a:solidFill>
                <a:latin typeface="Verdana Regular" charset="0"/>
              </a:rPr>
              <a:t>‘The </a:t>
            </a:r>
            <a:r>
              <a:rPr lang="en-US" dirty="0" err="1">
                <a:solidFill>
                  <a:schemeClr val="bg1"/>
                </a:solidFill>
                <a:latin typeface="Verdana Regular" charset="0"/>
              </a:rPr>
              <a:t>Apolloers</a:t>
            </a:r>
            <a:r>
              <a:rPr lang="en-US" dirty="0">
                <a:solidFill>
                  <a:schemeClr val="bg1"/>
                </a:solidFill>
                <a:latin typeface="Verdana Regular" charset="0"/>
              </a:rPr>
              <a:t>’</a:t>
            </a:r>
          </a:p>
        </p:txBody>
      </p:sp>
      <p:sp>
        <p:nvSpPr>
          <p:cNvPr id="9" name="Text Placeholder 18"/>
          <p:cNvSpPr txBox="1">
            <a:spLocks/>
          </p:cNvSpPr>
          <p:nvPr/>
        </p:nvSpPr>
        <p:spPr>
          <a:xfrm>
            <a:off x="33823963" y="25638137"/>
            <a:ext cx="9084485" cy="7280263"/>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nSpc>
                <a:spcPct val="100000"/>
              </a:lnSpc>
              <a:spcAft>
                <a:spcPts val="2600"/>
              </a:spcAft>
              <a:buNone/>
            </a:pPr>
            <a:r>
              <a:rPr lang="en-US" dirty="0">
                <a:latin typeface="Verdana Regular" charset="0"/>
              </a:rPr>
              <a:t>Student Team:</a:t>
            </a:r>
          </a:p>
          <a:p>
            <a:pPr marL="0" indent="0">
              <a:lnSpc>
                <a:spcPct val="100000"/>
              </a:lnSpc>
              <a:spcAft>
                <a:spcPts val="2600"/>
              </a:spcAft>
              <a:buNone/>
            </a:pPr>
            <a:r>
              <a:rPr lang="en-US" dirty="0">
                <a:latin typeface="Verdana Regular" charset="0"/>
              </a:rPr>
              <a:t>  Dean Akin – akind@oregonstate.edu</a:t>
            </a:r>
          </a:p>
          <a:p>
            <a:pPr marL="0" indent="0">
              <a:lnSpc>
                <a:spcPct val="100000"/>
              </a:lnSpc>
              <a:spcAft>
                <a:spcPts val="2600"/>
              </a:spcAft>
              <a:buNone/>
            </a:pPr>
            <a:r>
              <a:rPr lang="en-US" dirty="0">
                <a:latin typeface="Verdana Regular" charset="0"/>
              </a:rPr>
              <a:t>  Jonathan Ropp – roppjo@oregonstate.edu</a:t>
            </a:r>
          </a:p>
          <a:p>
            <a:pPr marL="0" indent="0">
              <a:lnSpc>
                <a:spcPct val="100000"/>
              </a:lnSpc>
              <a:spcAft>
                <a:spcPts val="2600"/>
              </a:spcAft>
              <a:buNone/>
            </a:pPr>
            <a:r>
              <a:rPr lang="en-US" dirty="0">
                <a:latin typeface="Verdana Regular" charset="0"/>
              </a:rPr>
              <a:t>  Shannon Sandy – sandys@oregonstate.edu </a:t>
            </a:r>
          </a:p>
          <a:p>
            <a:pPr marL="0" indent="0">
              <a:lnSpc>
                <a:spcPct val="100000"/>
              </a:lnSpc>
              <a:spcAft>
                <a:spcPts val="2600"/>
              </a:spcAft>
              <a:buNone/>
            </a:pPr>
            <a:r>
              <a:rPr lang="en-US" dirty="0">
                <a:latin typeface="Verdana Regular" charset="0"/>
              </a:rPr>
              <a:t>Client:</a:t>
            </a:r>
          </a:p>
          <a:p>
            <a:pPr marL="0" indent="0">
              <a:lnSpc>
                <a:spcPct val="100000"/>
              </a:lnSpc>
              <a:spcAft>
                <a:spcPts val="2600"/>
              </a:spcAft>
              <a:buNone/>
            </a:pPr>
            <a:r>
              <a:rPr lang="en-US" dirty="0">
                <a:latin typeface="Verdana Regular"/>
              </a:rPr>
              <a:t>  Jim Todd – jtodd@omsi.edu</a:t>
            </a:r>
          </a:p>
          <a:p>
            <a:pPr marL="0" indent="0">
              <a:lnSpc>
                <a:spcPct val="100000"/>
              </a:lnSpc>
              <a:spcAft>
                <a:spcPts val="2600"/>
              </a:spcAft>
              <a:buNone/>
            </a:pPr>
            <a:r>
              <a:rPr lang="en-US" dirty="0">
                <a:latin typeface="Verdana Regular"/>
              </a:rPr>
              <a:t>OSU Mentor:</a:t>
            </a:r>
          </a:p>
          <a:p>
            <a:pPr marL="0" indent="0">
              <a:lnSpc>
                <a:spcPct val="100000"/>
              </a:lnSpc>
              <a:spcAft>
                <a:spcPts val="2600"/>
              </a:spcAft>
              <a:buNone/>
            </a:pPr>
            <a:r>
              <a:rPr lang="en-US" dirty="0">
                <a:latin typeface="Verdana Regular" charset="0"/>
              </a:rPr>
              <a:t>  Professor Mike Bailey – mjb@oregonstate.edu </a:t>
            </a:r>
          </a:p>
          <a:p>
            <a:pPr>
              <a:lnSpc>
                <a:spcPct val="100000"/>
              </a:lnSpc>
              <a:spcAft>
                <a:spcPts val="2600"/>
              </a:spcAft>
            </a:pPr>
            <a:endParaRPr lang="en-US" dirty="0">
              <a:latin typeface="Verdana Regular"/>
            </a:endParaRPr>
          </a:p>
          <a:p>
            <a:pPr>
              <a:spcAft>
                <a:spcPts val="2600"/>
              </a:spcAft>
            </a:pPr>
            <a:endParaRPr lang="en-US" dirty="0">
              <a:latin typeface="Verdana Regular" charset="0"/>
            </a:endParaRPr>
          </a:p>
        </p:txBody>
      </p:sp>
      <p:sp>
        <p:nvSpPr>
          <p:cNvPr id="10" name="Text Placeholder 16"/>
          <p:cNvSpPr txBox="1">
            <a:spLocks/>
          </p:cNvSpPr>
          <p:nvPr/>
        </p:nvSpPr>
        <p:spPr>
          <a:xfrm>
            <a:off x="1931989" y="366179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Apollo 11 Mission</a:t>
            </a:r>
          </a:p>
        </p:txBody>
      </p:sp>
      <p:sp>
        <p:nvSpPr>
          <p:cNvPr id="11" name="Text Placeholder 18"/>
          <p:cNvSpPr txBox="1">
            <a:spLocks/>
          </p:cNvSpPr>
          <p:nvPr/>
        </p:nvSpPr>
        <p:spPr>
          <a:xfrm>
            <a:off x="1923079" y="4703565"/>
            <a:ext cx="8126412" cy="860883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Apollo 11 launched on July 16</a:t>
            </a:r>
            <a:r>
              <a:rPr lang="en-US" baseline="30000" dirty="0">
                <a:solidFill>
                  <a:schemeClr val="bg1"/>
                </a:solidFill>
                <a:latin typeface="Verdana" charset="0"/>
                <a:ea typeface="Verdana" charset="0"/>
                <a:cs typeface="Verdana" charset="0"/>
              </a:rPr>
              <a:t>th</a:t>
            </a:r>
            <a:r>
              <a:rPr lang="en-US" dirty="0">
                <a:solidFill>
                  <a:schemeClr val="bg1"/>
                </a:solidFill>
                <a:latin typeface="Verdana" charset="0"/>
                <a:ea typeface="Verdana" charset="0"/>
                <a:cs typeface="Verdana" charset="0"/>
              </a:rPr>
              <a:t>, 1969 from the Kennedy Space Center in Florida</a:t>
            </a:r>
          </a:p>
          <a:p>
            <a:pPr>
              <a:spcAft>
                <a:spcPts val="2600"/>
              </a:spcAft>
            </a:pPr>
            <a:r>
              <a:rPr lang="en-US" dirty="0">
                <a:solidFill>
                  <a:schemeClr val="bg1"/>
                </a:solidFill>
                <a:latin typeface="Verdana" charset="0"/>
                <a:ea typeface="Verdana" charset="0"/>
                <a:cs typeface="Verdana" charset="0"/>
              </a:rPr>
              <a:t>The Lunar Module descended to the surface of the Moon in the “Sea of Tranquility”, about 4 miles past the expected touch-down area</a:t>
            </a:r>
          </a:p>
          <a:p>
            <a:pPr>
              <a:spcAft>
                <a:spcPts val="2600"/>
              </a:spcAft>
            </a:pPr>
            <a:r>
              <a:rPr lang="en-US" dirty="0">
                <a:solidFill>
                  <a:schemeClr val="bg1"/>
                </a:solidFill>
                <a:latin typeface="Verdana" charset="0"/>
                <a:ea typeface="Verdana" charset="0"/>
                <a:cs typeface="Verdana" charset="0"/>
              </a:rPr>
              <a:t>109 hours, 42 minutes after launch, Neil Armstrong took the first steps on the Moon</a:t>
            </a:r>
          </a:p>
          <a:p>
            <a:pPr>
              <a:spcAft>
                <a:spcPts val="2600"/>
              </a:spcAft>
            </a:pPr>
            <a:r>
              <a:rPr lang="en-US" dirty="0">
                <a:solidFill>
                  <a:schemeClr val="bg1"/>
                </a:solidFill>
                <a:latin typeface="Verdana" charset="0"/>
                <a:ea typeface="Verdana" charset="0"/>
                <a:cs typeface="Verdana" charset="0"/>
              </a:rPr>
              <a:t>During the Moon walk, the astronauts ventured up to 300 feet from the lunar lander during their 2 ½ hour walk</a:t>
            </a:r>
          </a:p>
          <a:p>
            <a:pPr>
              <a:spcAft>
                <a:spcPts val="2600"/>
              </a:spcAft>
            </a:pPr>
            <a:r>
              <a:rPr lang="en-US" dirty="0">
                <a:solidFill>
                  <a:schemeClr val="bg1"/>
                </a:solidFill>
                <a:latin typeface="Verdana" charset="0"/>
                <a:ea typeface="Verdana" charset="0"/>
                <a:cs typeface="Verdana" charset="0"/>
              </a:rPr>
              <a:t>195 hours, 18 minutes, and 35 seconds after the initial launch, Apollo 11 splashed into the Pacific Ocean</a:t>
            </a:r>
          </a:p>
          <a:p>
            <a:pPr>
              <a:spcAft>
                <a:spcPts val="2600"/>
              </a:spcAft>
            </a:pP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46292" y="3463917"/>
            <a:ext cx="19544200" cy="1749976"/>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pPr algn="ctr"/>
            <a:r>
              <a:rPr lang="en-US" spc="100" dirty="0">
                <a:solidFill>
                  <a:srgbClr val="E05529"/>
                </a:solidFill>
                <a:latin typeface="Impact" charset="0"/>
                <a:ea typeface="Impact" charset="0"/>
                <a:cs typeface="Impact" charset="0"/>
              </a:rPr>
              <a:t>Apollo 11: 50</a:t>
            </a:r>
            <a:r>
              <a:rPr lang="en-US" spc="100" baseline="30000" dirty="0">
                <a:solidFill>
                  <a:srgbClr val="E05529"/>
                </a:solidFill>
                <a:latin typeface="Impact" charset="0"/>
                <a:ea typeface="Impact" charset="0"/>
                <a:cs typeface="Impact" charset="0"/>
              </a:rPr>
              <a:t>th</a:t>
            </a:r>
            <a:r>
              <a:rPr lang="en-US" spc="100" dirty="0">
                <a:solidFill>
                  <a:srgbClr val="E05529"/>
                </a:solidFill>
                <a:latin typeface="Impact" charset="0"/>
                <a:ea typeface="Impact" charset="0"/>
                <a:cs typeface="Impact" charset="0"/>
              </a:rPr>
              <a:t> Anniversary</a:t>
            </a:r>
          </a:p>
        </p:txBody>
      </p:sp>
      <p:sp>
        <p:nvSpPr>
          <p:cNvPr id="13" name="Subtitle 2"/>
          <p:cNvSpPr txBox="1">
            <a:spLocks/>
          </p:cNvSpPr>
          <p:nvPr/>
        </p:nvSpPr>
        <p:spPr>
          <a:xfrm>
            <a:off x="12292012" y="5503233"/>
            <a:ext cx="19544199" cy="1526217"/>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ctr"/>
            <a:r>
              <a:rPr lang="en-US" dirty="0">
                <a:latin typeface="Georgia" charset="0"/>
                <a:ea typeface="Georgia" charset="0"/>
                <a:cs typeface="Georgia" charset="0"/>
              </a:rPr>
              <a:t>Experiencing the first steps on the Moon</a:t>
            </a:r>
          </a:p>
        </p:txBody>
      </p:sp>
      <p:sp>
        <p:nvSpPr>
          <p:cNvPr id="14" name="Text Placeholder 16"/>
          <p:cNvSpPr txBox="1">
            <a:spLocks/>
          </p:cNvSpPr>
          <p:nvPr/>
        </p:nvSpPr>
        <p:spPr>
          <a:xfrm>
            <a:off x="33934401"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Technical Details</a:t>
            </a:r>
          </a:p>
        </p:txBody>
      </p:sp>
      <p:sp>
        <p:nvSpPr>
          <p:cNvPr id="15" name="Text Placeholder 18"/>
          <p:cNvSpPr txBox="1">
            <a:spLocks/>
          </p:cNvSpPr>
          <p:nvPr/>
        </p:nvSpPr>
        <p:spPr>
          <a:xfrm>
            <a:off x="33966678" y="6422030"/>
            <a:ext cx="8126412" cy="12666353"/>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animation was programmed using OpenGL, an open source graphics library, and C++</a:t>
            </a:r>
          </a:p>
          <a:p>
            <a:pPr>
              <a:spcAft>
                <a:spcPts val="2600"/>
              </a:spcAft>
            </a:pPr>
            <a:r>
              <a:rPr lang="en-US" dirty="0">
                <a:latin typeface="Verdana Regular" charset="0"/>
              </a:rPr>
              <a:t>Computer graphics techniques used:</a:t>
            </a:r>
          </a:p>
          <a:p>
            <a:pPr marL="0" indent="0">
              <a:spcAft>
                <a:spcPts val="2600"/>
              </a:spcAft>
              <a:buNone/>
            </a:pPr>
            <a:r>
              <a:rPr lang="en-US" dirty="0">
                <a:latin typeface="Verdana Regular" charset="0"/>
              </a:rPr>
              <a:t>         -Key-Frame Animation</a:t>
            </a:r>
          </a:p>
          <a:p>
            <a:pPr marL="0" indent="0">
              <a:lnSpc>
                <a:spcPct val="100000"/>
              </a:lnSpc>
              <a:spcAft>
                <a:spcPts val="2600"/>
              </a:spcAft>
              <a:buNone/>
            </a:pPr>
            <a:r>
              <a:rPr lang="en-US" dirty="0">
                <a:latin typeface="Verdana Regular" charset="0"/>
              </a:rPr>
              <a:t>         -Texture Wrapping</a:t>
            </a:r>
          </a:p>
          <a:p>
            <a:pPr marL="0" indent="0">
              <a:lnSpc>
                <a:spcPct val="100000"/>
              </a:lnSpc>
              <a:spcAft>
                <a:spcPts val="2600"/>
              </a:spcAft>
              <a:buNone/>
            </a:pPr>
            <a:r>
              <a:rPr lang="en-US" dirty="0">
                <a:latin typeface="Verdana Regular" charset="0"/>
              </a:rPr>
              <a:t>         -Per-Fragment Lighting</a:t>
            </a:r>
          </a:p>
          <a:p>
            <a:pPr marL="0" indent="0">
              <a:lnSpc>
                <a:spcPct val="100000"/>
              </a:lnSpc>
              <a:spcAft>
                <a:spcPts val="2600"/>
              </a:spcAft>
              <a:buNone/>
            </a:pPr>
            <a:r>
              <a:rPr lang="en-US" dirty="0">
                <a:latin typeface="Verdana Regular" charset="0"/>
              </a:rPr>
              <a:t>         -Shaders</a:t>
            </a:r>
          </a:p>
          <a:p>
            <a:pPr marL="0" indent="0">
              <a:lnSpc>
                <a:spcPct val="100000"/>
              </a:lnSpc>
              <a:spcAft>
                <a:spcPts val="2600"/>
              </a:spcAft>
              <a:buNone/>
            </a:pPr>
            <a:r>
              <a:rPr lang="en-US" dirty="0">
                <a:latin typeface="Verdana Regular" charset="0"/>
              </a:rPr>
              <a:t>         -Bezier Curves</a:t>
            </a:r>
          </a:p>
          <a:p>
            <a:pPr>
              <a:spcAft>
                <a:spcPts val="2600"/>
              </a:spcAft>
              <a:buFont typeface="Arial" panose="020B0604020202020204" pitchFamily="34" charset="0"/>
              <a:buChar char="•"/>
            </a:pPr>
            <a:r>
              <a:rPr lang="en-US" dirty="0">
                <a:latin typeface="Verdana Regular" charset="0"/>
              </a:rPr>
              <a:t>Accurate depictions of the Earth/Moon position, axis, rotation, etc. </a:t>
            </a:r>
          </a:p>
          <a:p>
            <a:pPr>
              <a:spcAft>
                <a:spcPts val="2600"/>
              </a:spcAft>
              <a:buFont typeface="Arial" panose="020B0604020202020204" pitchFamily="34" charset="0"/>
              <a:buChar char="•"/>
            </a:pPr>
            <a:r>
              <a:rPr lang="en-US" dirty="0">
                <a:latin typeface="Verdana Regular" charset="0"/>
              </a:rPr>
              <a:t>10 different viewpoints throughout the animation with full ability to adjust the scene</a:t>
            </a:r>
          </a:p>
          <a:p>
            <a:pPr>
              <a:spcAft>
                <a:spcPts val="2600"/>
              </a:spcAft>
              <a:buFont typeface="Arial" panose="020B0604020202020204" pitchFamily="34" charset="0"/>
              <a:buChar char="•"/>
            </a:pPr>
            <a:r>
              <a:rPr lang="en-US" dirty="0">
                <a:latin typeface="Verdana Regular" charset="0"/>
              </a:rPr>
              <a:t>Avoided ghosting and fish eye effect when displaying in the planetarium</a:t>
            </a:r>
          </a:p>
          <a:p>
            <a:pPr>
              <a:spcAft>
                <a:spcPts val="2600"/>
              </a:spcAft>
              <a:buFont typeface="Arial" panose="020B0604020202020204" pitchFamily="34" charset="0"/>
              <a:buChar char="•"/>
            </a:pPr>
            <a:r>
              <a:rPr lang="en-US" dirty="0">
                <a:latin typeface="Verdana Regular" charset="0"/>
              </a:rPr>
              <a:t>All objects individually scaled and positioned using realistic transformations</a:t>
            </a:r>
          </a:p>
          <a:p>
            <a:pPr>
              <a:spcAft>
                <a:spcPts val="2600"/>
              </a:spcAft>
              <a:buFont typeface="Arial" panose="020B0604020202020204" pitchFamily="34" charset="0"/>
              <a:buChar char="•"/>
            </a:pPr>
            <a:endParaRPr lang="en-US" dirty="0">
              <a:latin typeface="Verdana Regular" charset="0"/>
            </a:endParaRPr>
          </a:p>
          <a:p>
            <a:pPr>
              <a:spcAft>
                <a:spcPts val="2600"/>
              </a:spcAft>
            </a:pPr>
            <a:endParaRPr lang="en-US" dirty="0">
              <a:latin typeface="Verdana Regular" charset="0"/>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dirty="0">
                <a:latin typeface="Impact" charset="0"/>
                <a:ea typeface="Impact" charset="0"/>
                <a:cs typeface="Impact" charset="0"/>
              </a:rPr>
              <a:t>CS49</a:t>
            </a:r>
            <a:endParaRPr lang="en-US" sz="5400" spc="520" baseline="0" dirty="0">
              <a:latin typeface="Impact" charset="0"/>
              <a:ea typeface="Impact" charset="0"/>
              <a:cs typeface="Impact" charset="0"/>
            </a:endParaRPr>
          </a:p>
        </p:txBody>
      </p:sp>
      <p:pic>
        <p:nvPicPr>
          <p:cNvPr id="1026" name="Picture 2" descr="Image result for apollo 11">
            <a:extLst>
              <a:ext uri="{FF2B5EF4-FFF2-40B4-BE49-F238E27FC236}">
                <a16:creationId xmlns:a16="http://schemas.microsoft.com/office/drawing/2014/main" id="{64215957-64E7-4226-9FBC-FAEAA0FB38DA}"/>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8239" b="8239"/>
          <a:stretch>
            <a:fillRect/>
          </a:stretch>
        </p:blipFill>
        <p:spPr bwMode="auto">
          <a:xfrm>
            <a:off x="12246292" y="7797754"/>
            <a:ext cx="9937490" cy="62204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pollo 11">
            <a:extLst>
              <a:ext uri="{FF2B5EF4-FFF2-40B4-BE49-F238E27FC236}">
                <a16:creationId xmlns:a16="http://schemas.microsoft.com/office/drawing/2014/main" id="{F4C48368-F66E-4F5B-8709-1D430BDF6626}"/>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l="15504" r="15504"/>
          <a:stretch>
            <a:fillRect/>
          </a:stretch>
        </p:blipFill>
        <p:spPr bwMode="auto">
          <a:xfrm>
            <a:off x="35343718" y="17945099"/>
            <a:ext cx="5372332" cy="61159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pollo 11 flight path">
            <a:extLst>
              <a:ext uri="{FF2B5EF4-FFF2-40B4-BE49-F238E27FC236}">
                <a16:creationId xmlns:a16="http://schemas.microsoft.com/office/drawing/2014/main" id="{3F73B30B-38E0-4531-BB07-8BFC17D7FF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9982" y="15900805"/>
            <a:ext cx="12958934" cy="57009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606B4E-B72E-4F8E-A979-B2B6C6D59795}"/>
              </a:ext>
            </a:extLst>
          </p:cNvPr>
          <p:cNvSpPr txBox="1"/>
          <p:nvPr/>
        </p:nvSpPr>
        <p:spPr>
          <a:xfrm>
            <a:off x="22453007" y="8912096"/>
            <a:ext cx="9583982" cy="3600986"/>
          </a:xfrm>
          <a:prstGeom prst="rect">
            <a:avLst/>
          </a:prstGeom>
          <a:noFill/>
        </p:spPr>
        <p:txBody>
          <a:bodyPr wrap="square" rtlCol="0">
            <a:spAutoFit/>
          </a:bodyPr>
          <a:lstStyle/>
          <a:p>
            <a:pPr algn="ctr"/>
            <a:r>
              <a:rPr lang="en-US" sz="6600" b="1" dirty="0"/>
              <a:t>Tranquility Base</a:t>
            </a:r>
          </a:p>
          <a:p>
            <a:pPr algn="ctr"/>
            <a:r>
              <a:rPr lang="en-US" sz="5400" dirty="0"/>
              <a:t>Many different objects used from many different sources. Accurate scaling and positioning was key.</a:t>
            </a:r>
          </a:p>
        </p:txBody>
      </p:sp>
      <p:sp>
        <p:nvSpPr>
          <p:cNvPr id="3" name="TextBox 2">
            <a:extLst>
              <a:ext uri="{FF2B5EF4-FFF2-40B4-BE49-F238E27FC236}">
                <a16:creationId xmlns:a16="http://schemas.microsoft.com/office/drawing/2014/main" id="{437D14F4-F6DC-407E-8036-A63AF2F78C3A}"/>
              </a:ext>
            </a:extLst>
          </p:cNvPr>
          <p:cNvSpPr txBox="1"/>
          <p:nvPr/>
        </p:nvSpPr>
        <p:spPr>
          <a:xfrm flipH="1">
            <a:off x="11467718" y="16786442"/>
            <a:ext cx="7454150" cy="4431983"/>
          </a:xfrm>
          <a:prstGeom prst="rect">
            <a:avLst/>
          </a:prstGeom>
          <a:noFill/>
        </p:spPr>
        <p:txBody>
          <a:bodyPr wrap="square" rtlCol="0">
            <a:spAutoFit/>
          </a:bodyPr>
          <a:lstStyle/>
          <a:p>
            <a:pPr algn="ctr"/>
            <a:r>
              <a:rPr lang="en-US" sz="6600" b="1" dirty="0"/>
              <a:t>Apollo 11 Flight Path</a:t>
            </a:r>
          </a:p>
          <a:p>
            <a:pPr algn="ctr"/>
            <a:r>
              <a:rPr lang="en-US" sz="5400" dirty="0"/>
              <a:t>Just like the astronauts, we had to determine the flight path based on the Moon’s orbit. </a:t>
            </a:r>
          </a:p>
        </p:txBody>
      </p:sp>
      <p:sp>
        <p:nvSpPr>
          <p:cNvPr id="24" name="Text Placeholder 16">
            <a:extLst>
              <a:ext uri="{FF2B5EF4-FFF2-40B4-BE49-F238E27FC236}">
                <a16:creationId xmlns:a16="http://schemas.microsoft.com/office/drawing/2014/main" id="{EE5C8AB1-8703-4C85-BDD6-696A75094221}"/>
              </a:ext>
            </a:extLst>
          </p:cNvPr>
          <p:cNvSpPr txBox="1">
            <a:spLocks/>
          </p:cNvSpPr>
          <p:nvPr/>
        </p:nvSpPr>
        <p:spPr>
          <a:xfrm>
            <a:off x="1931988" y="20879871"/>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Our Goals</a:t>
            </a:r>
          </a:p>
        </p:txBody>
      </p:sp>
      <p:sp>
        <p:nvSpPr>
          <p:cNvPr id="25" name="Text Placeholder 18">
            <a:extLst>
              <a:ext uri="{FF2B5EF4-FFF2-40B4-BE49-F238E27FC236}">
                <a16:creationId xmlns:a16="http://schemas.microsoft.com/office/drawing/2014/main" id="{226A492E-3386-4087-850F-E7DEC019B976}"/>
              </a:ext>
            </a:extLst>
          </p:cNvPr>
          <p:cNvSpPr txBox="1">
            <a:spLocks/>
          </p:cNvSpPr>
          <p:nvPr/>
        </p:nvSpPr>
        <p:spPr>
          <a:xfrm>
            <a:off x="1964267" y="22042522"/>
            <a:ext cx="8126412" cy="4453848"/>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To educate and inspire various audiences about astronomy</a:t>
            </a:r>
          </a:p>
          <a:p>
            <a:pPr>
              <a:spcAft>
                <a:spcPts val="2600"/>
              </a:spcAft>
            </a:pPr>
            <a:r>
              <a:rPr lang="en-US" dirty="0">
                <a:solidFill>
                  <a:schemeClr val="bg1"/>
                </a:solidFill>
                <a:latin typeface="Verdana" charset="0"/>
                <a:ea typeface="Verdana" charset="0"/>
                <a:cs typeface="Verdana" charset="0"/>
              </a:rPr>
              <a:t>Provide viewers with a realistic and interactive experience of the Apollo 11 Mission</a:t>
            </a:r>
          </a:p>
          <a:p>
            <a:pPr>
              <a:spcAft>
                <a:spcPts val="2600"/>
              </a:spcAft>
            </a:pPr>
            <a:r>
              <a:rPr lang="en-US" dirty="0">
                <a:solidFill>
                  <a:schemeClr val="bg1"/>
                </a:solidFill>
                <a:latin typeface="Verdana" charset="0"/>
                <a:ea typeface="Verdana" charset="0"/>
                <a:cs typeface="Verdana" charset="0"/>
              </a:rPr>
              <a:t>Provide historical about the mission context through historic video/audio</a:t>
            </a:r>
          </a:p>
          <a:p>
            <a:pPr>
              <a:spcAft>
                <a:spcPts val="2600"/>
              </a:spcAft>
            </a:pPr>
            <a:endParaRPr lang="en-US" dirty="0">
              <a:solidFill>
                <a:schemeClr val="bg1"/>
              </a:solidFill>
              <a:latin typeface="Verdana" charset="0"/>
              <a:ea typeface="Verdana" charset="0"/>
              <a:cs typeface="Verdana" charset="0"/>
            </a:endParaRPr>
          </a:p>
        </p:txBody>
      </p:sp>
      <p:sp>
        <p:nvSpPr>
          <p:cNvPr id="23" name="Text Placeholder 16">
            <a:extLst>
              <a:ext uri="{FF2B5EF4-FFF2-40B4-BE49-F238E27FC236}">
                <a16:creationId xmlns:a16="http://schemas.microsoft.com/office/drawing/2014/main" id="{D2A5A91A-B132-4F29-86DF-1BE27B9C8FCE}"/>
              </a:ext>
            </a:extLst>
          </p:cNvPr>
          <p:cNvSpPr txBox="1">
            <a:spLocks/>
          </p:cNvSpPr>
          <p:nvPr/>
        </p:nvSpPr>
        <p:spPr>
          <a:xfrm>
            <a:off x="1964267" y="1322548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OMSI</a:t>
            </a:r>
          </a:p>
        </p:txBody>
      </p:sp>
      <p:pic>
        <p:nvPicPr>
          <p:cNvPr id="5" name="Picture 2" descr="Image result for earth from moon">
            <a:extLst>
              <a:ext uri="{FF2B5EF4-FFF2-40B4-BE49-F238E27FC236}">
                <a16:creationId xmlns:a16="http://schemas.microsoft.com/office/drawing/2014/main" id="{0BACEAB0-7814-4BC1-AA2C-76801EA0C8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46292" y="23715406"/>
            <a:ext cx="10206716" cy="679865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EE96DB4-CCD4-4717-889B-AABA259CFCAC}"/>
              </a:ext>
            </a:extLst>
          </p:cNvPr>
          <p:cNvSpPr txBox="1"/>
          <p:nvPr/>
        </p:nvSpPr>
        <p:spPr>
          <a:xfrm flipH="1">
            <a:off x="22453007" y="24835675"/>
            <a:ext cx="9615907" cy="5262979"/>
          </a:xfrm>
          <a:prstGeom prst="rect">
            <a:avLst/>
          </a:prstGeom>
          <a:noFill/>
        </p:spPr>
        <p:txBody>
          <a:bodyPr wrap="square" rtlCol="0">
            <a:spAutoFit/>
          </a:bodyPr>
          <a:lstStyle/>
          <a:p>
            <a:pPr algn="ctr"/>
            <a:r>
              <a:rPr lang="en-US" sz="6600" b="1" dirty="0"/>
              <a:t>What a View</a:t>
            </a:r>
          </a:p>
          <a:p>
            <a:pPr algn="ctr"/>
            <a:r>
              <a:rPr lang="en-US" sz="5400" dirty="0"/>
              <a:t>3D animation allows viewers to see exactly what astronauts saw while they were on the Moon, as well as having more freedom to move around.</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1335</TotalTime>
  <Words>443</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Jonathan Ropp</cp:lastModifiedBy>
  <cp:revision>87</cp:revision>
  <dcterms:created xsi:type="dcterms:W3CDTF">2017-04-19T21:01:26Z</dcterms:created>
  <dcterms:modified xsi:type="dcterms:W3CDTF">2019-04-12T20:42:36Z</dcterms:modified>
</cp:coreProperties>
</file>