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43891200" cy="32918400"/>
  <p:notesSz cx="6858000" cy="9144000"/>
  <p:defaultTextStyle>
    <a:defPPr>
      <a:defRPr lang="en-US"/>
    </a:defPPr>
    <a:lvl1pPr marL="0" algn="l" defTabSz="3686388" rtl="0" eaLnBrk="1" latinLnBrk="0" hangingPunct="1">
      <a:defRPr sz="7000" kern="1200">
        <a:solidFill>
          <a:schemeClr val="tx1"/>
        </a:solidFill>
        <a:latin typeface="+mn-lt"/>
        <a:ea typeface="+mn-ea"/>
        <a:cs typeface="+mn-cs"/>
      </a:defRPr>
    </a:lvl1pPr>
    <a:lvl2pPr marL="1843194" algn="l" defTabSz="3686388" rtl="0" eaLnBrk="1" latinLnBrk="0" hangingPunct="1">
      <a:defRPr sz="7000" kern="1200">
        <a:solidFill>
          <a:schemeClr val="tx1"/>
        </a:solidFill>
        <a:latin typeface="+mn-lt"/>
        <a:ea typeface="+mn-ea"/>
        <a:cs typeface="+mn-cs"/>
      </a:defRPr>
    </a:lvl2pPr>
    <a:lvl3pPr marL="3686388" algn="l" defTabSz="3686388" rtl="0" eaLnBrk="1" latinLnBrk="0" hangingPunct="1">
      <a:defRPr sz="7000" kern="1200">
        <a:solidFill>
          <a:schemeClr val="tx1"/>
        </a:solidFill>
        <a:latin typeface="+mn-lt"/>
        <a:ea typeface="+mn-ea"/>
        <a:cs typeface="+mn-cs"/>
      </a:defRPr>
    </a:lvl3pPr>
    <a:lvl4pPr marL="5529582" algn="l" defTabSz="3686388" rtl="0" eaLnBrk="1" latinLnBrk="0" hangingPunct="1">
      <a:defRPr sz="7000" kern="1200">
        <a:solidFill>
          <a:schemeClr val="tx1"/>
        </a:solidFill>
        <a:latin typeface="+mn-lt"/>
        <a:ea typeface="+mn-ea"/>
        <a:cs typeface="+mn-cs"/>
      </a:defRPr>
    </a:lvl4pPr>
    <a:lvl5pPr marL="7372775" algn="l" defTabSz="3686388" rtl="0" eaLnBrk="1" latinLnBrk="0" hangingPunct="1">
      <a:defRPr sz="7000" kern="1200">
        <a:solidFill>
          <a:schemeClr val="tx1"/>
        </a:solidFill>
        <a:latin typeface="+mn-lt"/>
        <a:ea typeface="+mn-ea"/>
        <a:cs typeface="+mn-cs"/>
      </a:defRPr>
    </a:lvl5pPr>
    <a:lvl6pPr marL="9215969" algn="l" defTabSz="3686388" rtl="0" eaLnBrk="1" latinLnBrk="0" hangingPunct="1">
      <a:defRPr sz="7000" kern="1200">
        <a:solidFill>
          <a:schemeClr val="tx1"/>
        </a:solidFill>
        <a:latin typeface="+mn-lt"/>
        <a:ea typeface="+mn-ea"/>
        <a:cs typeface="+mn-cs"/>
      </a:defRPr>
    </a:lvl6pPr>
    <a:lvl7pPr marL="11059163" algn="l" defTabSz="3686388" rtl="0" eaLnBrk="1" latinLnBrk="0" hangingPunct="1">
      <a:defRPr sz="7000" kern="1200">
        <a:solidFill>
          <a:schemeClr val="tx1"/>
        </a:solidFill>
        <a:latin typeface="+mn-lt"/>
        <a:ea typeface="+mn-ea"/>
        <a:cs typeface="+mn-cs"/>
      </a:defRPr>
    </a:lvl7pPr>
    <a:lvl8pPr marL="12902357" algn="l" defTabSz="3686388" rtl="0" eaLnBrk="1" latinLnBrk="0" hangingPunct="1">
      <a:defRPr sz="7000" kern="1200">
        <a:solidFill>
          <a:schemeClr val="tx1"/>
        </a:solidFill>
        <a:latin typeface="+mn-lt"/>
        <a:ea typeface="+mn-ea"/>
        <a:cs typeface="+mn-cs"/>
      </a:defRPr>
    </a:lvl8pPr>
    <a:lvl9pPr marL="14745551" algn="l" defTabSz="368638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217">
          <p15:clr>
            <a:srgbClr val="A4A3A4"/>
          </p15:clr>
        </p15:guide>
        <p15:guide id="7" pos="19873">
          <p15:clr>
            <a:srgbClr val="A4A3A4"/>
          </p15:clr>
        </p15:guide>
        <p15:guide id="8" pos="775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than Ropp" initials="JR" lastIdx="1" clrIdx="0">
    <p:extLst>
      <p:ext uri="{19B8F6BF-5375-455C-9EA6-DF929625EA0E}">
        <p15:presenceInfo xmlns:p15="http://schemas.microsoft.com/office/powerpoint/2012/main" userId="9c04b4d80cb6c1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05529"/>
    <a:srgbClr val="003D41"/>
    <a:srgbClr val="005973"/>
    <a:srgbClr val="004348"/>
    <a:srgbClr val="F1BDCF"/>
    <a:srgbClr val="8E9089"/>
    <a:srgbClr val="EBEBEB"/>
    <a:srgbClr val="212121"/>
    <a:srgbClr val="DC4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33"/>
    <p:restoredTop sz="94759"/>
  </p:normalViewPr>
  <p:slideViewPr>
    <p:cSldViewPr snapToGrid="0" snapToObjects="1">
      <p:cViewPr>
        <p:scale>
          <a:sx n="38" d="100"/>
          <a:sy n="38" d="100"/>
        </p:scale>
        <p:origin x="-3221" y="-4512"/>
      </p:cViewPr>
      <p:guideLst>
        <p:guide orient="horz" pos="19551"/>
        <p:guide orient="horz" pos="10368"/>
        <p:guide pos="21376"/>
        <p:guide pos="6187"/>
        <p:guide pos="26410"/>
        <p:guide pos="1217"/>
        <p:guide pos="19873"/>
        <p:guide pos="775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Regular" charset="0"/>
              </a:defRPr>
            </a:lvl1pPr>
          </a:lstStyle>
          <a:p>
            <a:fld id="{9CF59EBC-EC05-6B4D-B166-DDFA6A1EDCB6}" type="datetimeFigureOut">
              <a:rPr lang="en-US" smtClean="0"/>
              <a:pPr/>
              <a:t>1/21/2019</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Regular" charset="0"/>
              </a:defRPr>
            </a:lvl1pPr>
          </a:lstStyle>
          <a:p>
            <a:fld id="{DD9D7D82-3AAB-FE4F-A8B8-55362074E59C}" type="slidenum">
              <a:rPr lang="en-US" smtClean="0"/>
              <a:pPr/>
              <a:t>‹#›</a:t>
            </a:fld>
            <a:endParaRPr lang="en-US" dirty="0"/>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388" rtl="0" eaLnBrk="1" latinLnBrk="0" hangingPunct="1">
      <a:defRPr sz="4800" b="0" i="0" kern="1200">
        <a:solidFill>
          <a:schemeClr val="tx1"/>
        </a:solidFill>
        <a:latin typeface="Verdana Regular" charset="0"/>
        <a:ea typeface="+mn-ea"/>
        <a:cs typeface="+mn-cs"/>
      </a:defRPr>
    </a:lvl1pPr>
    <a:lvl2pPr marL="1843194" algn="l" defTabSz="3686388" rtl="0" eaLnBrk="1" latinLnBrk="0" hangingPunct="1">
      <a:defRPr sz="4800" b="0" i="0" kern="1200">
        <a:solidFill>
          <a:schemeClr val="tx1"/>
        </a:solidFill>
        <a:latin typeface="Verdana Regular" charset="0"/>
        <a:ea typeface="+mn-ea"/>
        <a:cs typeface="+mn-cs"/>
      </a:defRPr>
    </a:lvl2pPr>
    <a:lvl3pPr marL="3686388" algn="l" defTabSz="3686388" rtl="0" eaLnBrk="1" latinLnBrk="0" hangingPunct="1">
      <a:defRPr sz="4800" b="0" i="0" kern="1200">
        <a:solidFill>
          <a:schemeClr val="tx1"/>
        </a:solidFill>
        <a:latin typeface="Verdana Regular" charset="0"/>
        <a:ea typeface="+mn-ea"/>
        <a:cs typeface="+mn-cs"/>
      </a:defRPr>
    </a:lvl3pPr>
    <a:lvl4pPr marL="5529582" algn="l" defTabSz="3686388" rtl="0" eaLnBrk="1" latinLnBrk="0" hangingPunct="1">
      <a:defRPr sz="4800" b="0" i="0" kern="1200">
        <a:solidFill>
          <a:schemeClr val="tx1"/>
        </a:solidFill>
        <a:latin typeface="Verdana Regular" charset="0"/>
        <a:ea typeface="+mn-ea"/>
        <a:cs typeface="+mn-cs"/>
      </a:defRPr>
    </a:lvl4pPr>
    <a:lvl5pPr marL="7372775" algn="l" defTabSz="3686388" rtl="0" eaLnBrk="1" latinLnBrk="0" hangingPunct="1">
      <a:defRPr sz="4800" b="0" i="0" kern="1200">
        <a:solidFill>
          <a:schemeClr val="tx1"/>
        </a:solidFill>
        <a:latin typeface="Verdana Regular" charset="0"/>
        <a:ea typeface="+mn-ea"/>
        <a:cs typeface="+mn-cs"/>
      </a:defRPr>
    </a:lvl5pPr>
    <a:lvl6pPr marL="9215969" algn="l" defTabSz="3686388" rtl="0" eaLnBrk="1" latinLnBrk="0" hangingPunct="1">
      <a:defRPr sz="4800" kern="1200">
        <a:solidFill>
          <a:schemeClr val="tx1"/>
        </a:solidFill>
        <a:latin typeface="+mn-lt"/>
        <a:ea typeface="+mn-ea"/>
        <a:cs typeface="+mn-cs"/>
      </a:defRPr>
    </a:lvl6pPr>
    <a:lvl7pPr marL="11059163" algn="l" defTabSz="3686388" rtl="0" eaLnBrk="1" latinLnBrk="0" hangingPunct="1">
      <a:defRPr sz="4800" kern="1200">
        <a:solidFill>
          <a:schemeClr val="tx1"/>
        </a:solidFill>
        <a:latin typeface="+mn-lt"/>
        <a:ea typeface="+mn-ea"/>
        <a:cs typeface="+mn-cs"/>
      </a:defRPr>
    </a:lvl7pPr>
    <a:lvl8pPr marL="12902357" algn="l" defTabSz="3686388" rtl="0" eaLnBrk="1" latinLnBrk="0" hangingPunct="1">
      <a:defRPr sz="4800" kern="1200">
        <a:solidFill>
          <a:schemeClr val="tx1"/>
        </a:solidFill>
        <a:latin typeface="+mn-lt"/>
        <a:ea typeface="+mn-ea"/>
        <a:cs typeface="+mn-cs"/>
      </a:defRPr>
    </a:lvl8pPr>
    <a:lvl9pPr marL="14745551" algn="l" defTabSz="3686388" rtl="0" eaLnBrk="1" latinLnBrk="0" hangingPunct="1">
      <a:defRPr sz="4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304713" y="9976466"/>
            <a:ext cx="19243675" cy="12045642"/>
          </a:xfrm>
          <a:prstGeom prst="rect">
            <a:avLst/>
          </a:prstGeom>
        </p:spPr>
        <p:txBody>
          <a:bodyPr vert="horz"/>
          <a:lstStyle>
            <a:lvl1pPr>
              <a:defRPr sz="9600">
                <a:latin typeface="Verdana"/>
                <a:cs typeface="Verdana"/>
              </a:defRPr>
            </a:lvl1pPr>
          </a:lstStyle>
          <a:p>
            <a:endParaRPr lang="en-US" dirty="0"/>
          </a:p>
        </p:txBody>
      </p:sp>
      <p:sp>
        <p:nvSpPr>
          <p:cNvPr id="6" name="Picture Placeholder 4"/>
          <p:cNvSpPr>
            <a:spLocks noGrp="1"/>
          </p:cNvSpPr>
          <p:nvPr>
            <p:ph type="pic" sz="quarter" idx="11"/>
          </p:nvPr>
        </p:nvSpPr>
        <p:spPr>
          <a:xfrm>
            <a:off x="33934400" y="22022108"/>
            <a:ext cx="7994507" cy="9101138"/>
          </a:xfrm>
          <a:prstGeom prst="rect">
            <a:avLst/>
          </a:prstGeom>
        </p:spPr>
        <p:txBody>
          <a:bodyPr vert="horz"/>
          <a:lstStyle>
            <a:lvl1pPr>
              <a:defRPr sz="9600">
                <a:latin typeface="Verdana"/>
                <a:cs typeface="Verdana"/>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32758" y="1731788"/>
            <a:ext cx="42425683" cy="304916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11" name="Rectangle 10"/>
          <p:cNvSpPr/>
          <p:nvPr userDrawn="1"/>
        </p:nvSpPr>
        <p:spPr>
          <a:xfrm>
            <a:off x="32804491" y="1731788"/>
            <a:ext cx="10353950" cy="304916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33" name="Rectangle 32"/>
          <p:cNvSpPr/>
          <p:nvPr userDrawn="1"/>
        </p:nvSpPr>
        <p:spPr>
          <a:xfrm>
            <a:off x="9988062" y="720448"/>
            <a:ext cx="33170379" cy="1828799"/>
          </a:xfrm>
          <a:prstGeom prst="rect">
            <a:avLst/>
          </a:prstGeom>
          <a:solidFill>
            <a:srgbClr val="F3B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Title 1"/>
          <p:cNvSpPr txBox="1">
            <a:spLocks/>
          </p:cNvSpPr>
          <p:nvPr userDrawn="1"/>
        </p:nvSpPr>
        <p:spPr>
          <a:xfrm>
            <a:off x="12280010" y="758646"/>
            <a:ext cx="30878431"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r>
              <a:rPr lang="en-US" sz="5400" cap="none" spc="520" baseline="0" dirty="0">
                <a:latin typeface="Impact" charset="0"/>
                <a:ea typeface="Impact" charset="0"/>
                <a:cs typeface="Impact" charset="0"/>
              </a:rPr>
              <a:t>Electrical Engineering and Computer Science</a:t>
            </a:r>
          </a:p>
        </p:txBody>
      </p:sp>
      <p:sp>
        <p:nvSpPr>
          <p:cNvPr id="10" name="Rectangle 9"/>
          <p:cNvSpPr/>
          <p:nvPr/>
        </p:nvSpPr>
        <p:spPr>
          <a:xfrm>
            <a:off x="732758" y="1731788"/>
            <a:ext cx="10353950" cy="30491668"/>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pic>
        <p:nvPicPr>
          <p:cNvPr id="2" name="Picture 1" descr="OSU_horizontal_2C_W_over_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0021" y="28559364"/>
            <a:ext cx="7046627" cy="2247216"/>
          </a:xfrm>
          <a:prstGeom prst="rect">
            <a:avLst/>
          </a:prstGeom>
        </p:spPr>
      </p:pic>
      <p:cxnSp>
        <p:nvCxnSpPr>
          <p:cNvPr id="14" name="Straight Connector 13"/>
          <p:cNvCxnSpPr/>
          <p:nvPr userDrawn="1"/>
        </p:nvCxnSpPr>
        <p:spPr>
          <a:xfrm flipV="1">
            <a:off x="11086708"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userDrawn="1"/>
        </p:nvSpPr>
        <p:spPr>
          <a:xfrm>
            <a:off x="9486509"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6" name="Straight Connector 15"/>
          <p:cNvCxnSpPr/>
          <p:nvPr userDrawn="1"/>
        </p:nvCxnSpPr>
        <p:spPr>
          <a:xfrm flipV="1">
            <a:off x="32804490"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userDrawn="1"/>
        </p:nvSpPr>
        <p:spPr>
          <a:xfrm>
            <a:off x="31204291"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9" name="Straight Connector 18"/>
          <p:cNvCxnSpPr/>
          <p:nvPr userDrawn="1"/>
        </p:nvCxnSpPr>
        <p:spPr>
          <a:xfrm flipV="1">
            <a:off x="11048216"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userDrawn="1"/>
        </p:nvSpPr>
        <p:spPr>
          <a:xfrm>
            <a:off x="9446648"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1" name="Straight Connector 20"/>
          <p:cNvCxnSpPr/>
          <p:nvPr userDrawn="1"/>
        </p:nvCxnSpPr>
        <p:spPr>
          <a:xfrm flipV="1">
            <a:off x="32805859"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userDrawn="1"/>
        </p:nvSpPr>
        <p:spPr>
          <a:xfrm>
            <a:off x="31204291"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3" name="Straight Connector 22"/>
          <p:cNvCxnSpPr/>
          <p:nvPr userDrawn="1"/>
        </p:nvCxnSpPr>
        <p:spPr>
          <a:xfrm rot="16200000" flipV="1">
            <a:off x="-1092201" y="25473947"/>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userDrawn="1"/>
        </p:nvSpPr>
        <p:spPr>
          <a:xfrm>
            <a:off x="-6807200" y="25041022"/>
            <a:ext cx="4876798" cy="254225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lnSpc>
                <a:spcPct val="120000"/>
              </a:lnSpc>
            </a:pPr>
            <a:r>
              <a:rPr lang="en-US" sz="5400" b="0" i="0" cap="none" spc="170" dirty="0">
                <a:solidFill>
                  <a:schemeClr val="tx1"/>
                </a:solidFill>
                <a:latin typeface="Verdana Regular" charset="0"/>
                <a:cs typeface="Verdana Regular" charset="0"/>
              </a:rPr>
              <a:t>NO</a:t>
            </a:r>
            <a:r>
              <a:rPr lang="en-US" sz="5400" b="0" i="0" cap="none" spc="170" baseline="0" dirty="0">
                <a:solidFill>
                  <a:schemeClr val="tx1"/>
                </a:solidFill>
                <a:latin typeface="Verdana Regular" charset="0"/>
                <a:cs typeface="Verdana Regular" charset="0"/>
              </a:rPr>
              <a:t> TEXT </a:t>
            </a:r>
          </a:p>
          <a:p>
            <a:pPr algn="ctr">
              <a:lnSpc>
                <a:spcPct val="120000"/>
              </a:lnSpc>
            </a:pPr>
            <a:r>
              <a:rPr lang="en-US" sz="5400" b="0" i="0" cap="none" spc="170" baseline="0" dirty="0">
                <a:solidFill>
                  <a:schemeClr val="tx1"/>
                </a:solidFill>
                <a:latin typeface="Verdana Regular" charset="0"/>
                <a:cs typeface="Verdana Regular" charset="0"/>
              </a:rPr>
              <a:t>IN ORANGE BOX BELOW THIS LINE</a:t>
            </a:r>
            <a:endParaRPr lang="en-US" sz="5400" b="0" i="0" cap="none" spc="170" dirty="0">
              <a:solidFill>
                <a:schemeClr val="tx1"/>
              </a:solidFill>
              <a:latin typeface="Verdana Regular" charset="0"/>
              <a:cs typeface="Verdana Regular" charset="0"/>
            </a:endParaRPr>
          </a:p>
        </p:txBody>
      </p:sp>
      <p:sp>
        <p:nvSpPr>
          <p:cNvPr id="8" name="Rectangle 7"/>
          <p:cNvSpPr/>
          <p:nvPr/>
        </p:nvSpPr>
        <p:spPr>
          <a:xfrm>
            <a:off x="732759" y="720448"/>
            <a:ext cx="10353950" cy="1828799"/>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Verdana Regular" charset="0"/>
            </a:endParaRPr>
          </a:p>
        </p:txBody>
      </p:sp>
      <p:sp>
        <p:nvSpPr>
          <p:cNvPr id="24" name="Title 1"/>
          <p:cNvSpPr txBox="1">
            <a:spLocks/>
          </p:cNvSpPr>
          <p:nvPr userDrawn="1"/>
        </p:nvSpPr>
        <p:spPr>
          <a:xfrm>
            <a:off x="1920240" y="758646"/>
            <a:ext cx="11897360"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fontAlgn="ctr">
              <a:spcBef>
                <a:spcPts val="0"/>
              </a:spcBef>
            </a:pPr>
            <a:r>
              <a:rPr lang="en-US" sz="5400" spc="520" baseline="0" dirty="0">
                <a:latin typeface="Impact" charset="0"/>
                <a:ea typeface="Impact" charset="0"/>
                <a:cs typeface="Impact" charset="0"/>
              </a:rPr>
              <a:t>COLLEGE OF ENGINEERING</a:t>
            </a:r>
          </a:p>
        </p:txBody>
      </p:sp>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6"/>
          <p:cNvSpPr txBox="1">
            <a:spLocks/>
          </p:cNvSpPr>
          <p:nvPr/>
        </p:nvSpPr>
        <p:spPr>
          <a:xfrm>
            <a:off x="12292014" y="23095171"/>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OMSI</a:t>
            </a:r>
          </a:p>
        </p:txBody>
      </p:sp>
      <p:sp>
        <p:nvSpPr>
          <p:cNvPr id="7" name="Text Placeholder 18"/>
          <p:cNvSpPr txBox="1">
            <a:spLocks/>
          </p:cNvSpPr>
          <p:nvPr/>
        </p:nvSpPr>
        <p:spPr>
          <a:xfrm>
            <a:off x="12292014" y="24061092"/>
            <a:ext cx="9418320" cy="5864491"/>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latin typeface="Verdana Regular" charset="0"/>
              </a:rPr>
              <a:t>The Oregon Museum of Science and Industry (OMSI) requested this animation of the Apollo 11 Mission so that it could be displayed in their planetarium this summer to commemorate the 50</a:t>
            </a:r>
            <a:r>
              <a:rPr lang="en-US" baseline="30000" dirty="0">
                <a:latin typeface="Verdana Regular" charset="0"/>
              </a:rPr>
              <a:t>th</a:t>
            </a:r>
            <a:r>
              <a:rPr lang="en-US" dirty="0">
                <a:latin typeface="Verdana Regular" charset="0"/>
              </a:rPr>
              <a:t> anniversary of the mission.</a:t>
            </a:r>
          </a:p>
          <a:p>
            <a:pPr>
              <a:spcAft>
                <a:spcPts val="2600"/>
              </a:spcAft>
            </a:pPr>
            <a:r>
              <a:rPr lang="en-US" dirty="0">
                <a:latin typeface="Verdana Regular" charset="0"/>
              </a:rPr>
              <a:t>With direction from Jim Todd, the Director of Space Science Education, our team created the animation of the mission and integrated it into the Harry C. Kendall Planetarium’s system.</a:t>
            </a:r>
          </a:p>
          <a:p>
            <a:pPr>
              <a:spcAft>
                <a:spcPts val="2600"/>
              </a:spcAft>
            </a:pPr>
            <a:r>
              <a:rPr lang="en-US" dirty="0">
                <a:latin typeface="Verdana Regular" charset="0"/>
              </a:rPr>
              <a:t>This project set out with a goal to educate and inspire viewers of all backgrounds. This has been done by (doing a thing).</a:t>
            </a:r>
          </a:p>
        </p:txBody>
      </p:sp>
      <p:sp>
        <p:nvSpPr>
          <p:cNvPr id="8" name="Text Placeholder 16"/>
          <p:cNvSpPr txBox="1">
            <a:spLocks/>
          </p:cNvSpPr>
          <p:nvPr/>
        </p:nvSpPr>
        <p:spPr>
          <a:xfrm>
            <a:off x="22463903" y="23094644"/>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Blah</a:t>
            </a:r>
          </a:p>
        </p:txBody>
      </p:sp>
      <p:sp>
        <p:nvSpPr>
          <p:cNvPr id="9" name="Text Placeholder 18"/>
          <p:cNvSpPr txBox="1">
            <a:spLocks/>
          </p:cNvSpPr>
          <p:nvPr/>
        </p:nvSpPr>
        <p:spPr>
          <a:xfrm>
            <a:off x="22463903" y="24061092"/>
            <a:ext cx="9418320" cy="401457"/>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latin typeface="Verdana Regular" charset="0"/>
              </a:rPr>
              <a:t>Bullet. </a:t>
            </a:r>
            <a:r>
              <a:rPr lang="en-US" dirty="0" err="1">
                <a:latin typeface="Verdana Regular" charset="0"/>
              </a:rPr>
              <a:t>lum</a:t>
            </a:r>
            <a:endParaRPr lang="en-US" dirty="0">
              <a:latin typeface="Verdana Regular" charset="0"/>
            </a:endParaRPr>
          </a:p>
        </p:txBody>
      </p:sp>
      <p:sp>
        <p:nvSpPr>
          <p:cNvPr id="10" name="Text Placeholder 16"/>
          <p:cNvSpPr txBox="1">
            <a:spLocks/>
          </p:cNvSpPr>
          <p:nvPr/>
        </p:nvSpPr>
        <p:spPr>
          <a:xfrm>
            <a:off x="1931989" y="5503233"/>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Apollo 11 Mission</a:t>
            </a:r>
          </a:p>
        </p:txBody>
      </p:sp>
      <p:sp>
        <p:nvSpPr>
          <p:cNvPr id="11" name="Text Placeholder 18"/>
          <p:cNvSpPr txBox="1">
            <a:spLocks/>
          </p:cNvSpPr>
          <p:nvPr/>
        </p:nvSpPr>
        <p:spPr>
          <a:xfrm>
            <a:off x="1964266" y="6422030"/>
            <a:ext cx="8126412" cy="15072139"/>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solidFill>
                  <a:schemeClr val="bg1"/>
                </a:solidFill>
                <a:latin typeface="Verdana" charset="0"/>
                <a:ea typeface="Verdana" charset="0"/>
                <a:cs typeface="Verdana" charset="0"/>
              </a:rPr>
              <a:t>Saturn V, the rocket carrying the Apollo 11 team, launched on July 16</a:t>
            </a:r>
            <a:r>
              <a:rPr lang="en-US" baseline="30000" dirty="0">
                <a:solidFill>
                  <a:schemeClr val="bg1"/>
                </a:solidFill>
                <a:latin typeface="Verdana" charset="0"/>
                <a:ea typeface="Verdana" charset="0"/>
                <a:cs typeface="Verdana" charset="0"/>
              </a:rPr>
              <a:t>th</a:t>
            </a:r>
            <a:r>
              <a:rPr lang="en-US" dirty="0">
                <a:solidFill>
                  <a:schemeClr val="bg1"/>
                </a:solidFill>
                <a:latin typeface="Verdana" charset="0"/>
                <a:ea typeface="Verdana" charset="0"/>
                <a:cs typeface="Verdana" charset="0"/>
              </a:rPr>
              <a:t>, 1969 </a:t>
            </a:r>
          </a:p>
          <a:p>
            <a:pPr>
              <a:spcAft>
                <a:spcPts val="2600"/>
              </a:spcAft>
            </a:pPr>
            <a:r>
              <a:rPr lang="en-US" dirty="0">
                <a:solidFill>
                  <a:schemeClr val="bg1"/>
                </a:solidFill>
                <a:latin typeface="Verdana" charset="0"/>
                <a:ea typeface="Verdana" charset="0"/>
                <a:cs typeface="Verdana" charset="0"/>
              </a:rPr>
              <a:t>Above the Moon, the command and service module, Columbia, separated from the lunar module, Eagle.</a:t>
            </a:r>
          </a:p>
          <a:p>
            <a:pPr>
              <a:spcAft>
                <a:spcPts val="2600"/>
              </a:spcAft>
            </a:pPr>
            <a:r>
              <a:rPr lang="en-US" dirty="0">
                <a:solidFill>
                  <a:schemeClr val="bg1"/>
                </a:solidFill>
                <a:latin typeface="Verdana" charset="0"/>
                <a:ea typeface="Verdana" charset="0"/>
                <a:cs typeface="Verdana" charset="0"/>
              </a:rPr>
              <a:t>The Eagle then descended to the surface of the Moon in the “Sea of Tranquility”, about 4 miles past the expected touch-down area. </a:t>
            </a:r>
          </a:p>
          <a:p>
            <a:pPr>
              <a:spcAft>
                <a:spcPts val="2600"/>
              </a:spcAft>
            </a:pPr>
            <a:r>
              <a:rPr lang="en-US" dirty="0">
                <a:solidFill>
                  <a:schemeClr val="bg1"/>
                </a:solidFill>
                <a:latin typeface="Verdana" charset="0"/>
                <a:ea typeface="Verdana" charset="0"/>
                <a:cs typeface="Verdana" charset="0"/>
              </a:rPr>
              <a:t>109 hours, 42 minutes after launch, Neil Armstrong took the first steps on the Moon, with Buzz aldrin following 20 minutes after.</a:t>
            </a:r>
          </a:p>
          <a:p>
            <a:pPr>
              <a:spcAft>
                <a:spcPts val="2600"/>
              </a:spcAft>
            </a:pPr>
            <a:r>
              <a:rPr lang="en-US" dirty="0">
                <a:solidFill>
                  <a:schemeClr val="bg1"/>
                </a:solidFill>
                <a:latin typeface="Verdana" charset="0"/>
                <a:ea typeface="Verdana" charset="0"/>
                <a:cs typeface="Verdana" charset="0"/>
              </a:rPr>
              <a:t>During the Moon walk, the astronauts ventured up to 300 feet from the lunar lander during their 2 ½ hour Moon walk</a:t>
            </a:r>
          </a:p>
          <a:p>
            <a:pPr>
              <a:spcAft>
                <a:spcPts val="2600"/>
              </a:spcAft>
            </a:pPr>
            <a:r>
              <a:rPr lang="en-US" dirty="0">
                <a:solidFill>
                  <a:schemeClr val="bg1"/>
                </a:solidFill>
                <a:latin typeface="Verdana" charset="0"/>
                <a:ea typeface="Verdana" charset="0"/>
                <a:cs typeface="Verdana" charset="0"/>
              </a:rPr>
              <a:t>Many samples and pictures were taken, as well as leaving messages from Earth </a:t>
            </a:r>
          </a:p>
          <a:p>
            <a:pPr>
              <a:spcAft>
                <a:spcPts val="2600"/>
              </a:spcAft>
            </a:pPr>
            <a:r>
              <a:rPr lang="en-US" dirty="0">
                <a:solidFill>
                  <a:schemeClr val="bg1"/>
                </a:solidFill>
                <a:latin typeface="Verdana" charset="0"/>
                <a:ea typeface="Verdana" charset="0"/>
                <a:cs typeface="Verdana" charset="0"/>
              </a:rPr>
              <a:t>Neil and Buzz then used Eagle to join back with Columbia to start the journey back to Earth</a:t>
            </a:r>
          </a:p>
          <a:p>
            <a:pPr>
              <a:spcAft>
                <a:spcPts val="2600"/>
              </a:spcAft>
            </a:pPr>
            <a:r>
              <a:rPr lang="en-US" dirty="0">
                <a:solidFill>
                  <a:schemeClr val="bg1"/>
                </a:solidFill>
                <a:latin typeface="Verdana" charset="0"/>
                <a:ea typeface="Verdana" charset="0"/>
                <a:cs typeface="Verdana" charset="0"/>
              </a:rPr>
              <a:t>195 hours, 18 minutes, and 35 seconds after the initial launch, Apollo 11 splashed into the Pacific Ocean</a:t>
            </a:r>
          </a:p>
          <a:p>
            <a:pPr>
              <a:spcAft>
                <a:spcPts val="2600"/>
              </a:spcAft>
            </a:pPr>
            <a:r>
              <a:rPr lang="en-US" dirty="0">
                <a:solidFill>
                  <a:schemeClr val="bg1"/>
                </a:solidFill>
                <a:latin typeface="Verdana" charset="0"/>
                <a:ea typeface="Verdana" charset="0"/>
                <a:cs typeface="Verdana" charset="0"/>
              </a:rPr>
              <a:t>Source: www.nasa.gov</a:t>
            </a:r>
          </a:p>
          <a:p>
            <a:pPr>
              <a:spcAft>
                <a:spcPts val="2600"/>
              </a:spcAft>
            </a:pPr>
            <a:endParaRPr lang="en-US" dirty="0">
              <a:solidFill>
                <a:schemeClr val="bg1"/>
              </a:solidFill>
              <a:latin typeface="Verdana" charset="0"/>
              <a:ea typeface="Verdana" charset="0"/>
              <a:cs typeface="Verdana" charset="0"/>
            </a:endParaRPr>
          </a:p>
          <a:p>
            <a:pPr>
              <a:spcAft>
                <a:spcPts val="2600"/>
              </a:spcAft>
            </a:pPr>
            <a:endParaRPr lang="en-US" dirty="0">
              <a:solidFill>
                <a:schemeClr val="bg1"/>
              </a:solidFill>
              <a:latin typeface="Verdana" charset="0"/>
              <a:ea typeface="Verdana" charset="0"/>
              <a:cs typeface="Verdana" charset="0"/>
            </a:endParaRPr>
          </a:p>
        </p:txBody>
      </p:sp>
      <p:sp>
        <p:nvSpPr>
          <p:cNvPr id="12" name="Title 1"/>
          <p:cNvSpPr txBox="1">
            <a:spLocks/>
          </p:cNvSpPr>
          <p:nvPr/>
        </p:nvSpPr>
        <p:spPr>
          <a:xfrm>
            <a:off x="12246292" y="3463917"/>
            <a:ext cx="19544200" cy="1749976"/>
          </a:xfrm>
          <a:prstGeom prst="rect">
            <a:avLst/>
          </a:prstGeom>
        </p:spPr>
        <p:txBody>
          <a:bodyPr wrap="square" lIns="0" tIns="0" rIns="0" bIns="0" anchor="t" anchorCtr="0">
            <a:noAutofit/>
          </a:bodyPr>
          <a:lstStyle>
            <a:lvl1pPr algn="l" defTabSz="4389120" rtl="0" eaLnBrk="1" latinLnBrk="0" hangingPunct="1">
              <a:lnSpc>
                <a:spcPct val="90000"/>
              </a:lnSpc>
              <a:spcBef>
                <a:spcPct val="0"/>
              </a:spcBef>
              <a:buNone/>
              <a:defRPr sz="12500" kern="1200" cap="all" baseline="0">
                <a:solidFill>
                  <a:schemeClr val="tx2"/>
                </a:solidFill>
                <a:latin typeface="Stratum2 Bold" charset="0"/>
                <a:ea typeface="+mj-ea"/>
                <a:cs typeface="+mj-cs"/>
              </a:defRPr>
            </a:lvl1pPr>
          </a:lstStyle>
          <a:p>
            <a:pPr algn="ctr"/>
            <a:r>
              <a:rPr lang="en-US" spc="100" dirty="0">
                <a:solidFill>
                  <a:srgbClr val="E05529"/>
                </a:solidFill>
                <a:latin typeface="Impact" charset="0"/>
                <a:ea typeface="Impact" charset="0"/>
                <a:cs typeface="Impact" charset="0"/>
              </a:rPr>
              <a:t>Apollo 11: 50</a:t>
            </a:r>
            <a:r>
              <a:rPr lang="en-US" spc="100" baseline="30000" dirty="0">
                <a:solidFill>
                  <a:srgbClr val="E05529"/>
                </a:solidFill>
                <a:latin typeface="Impact" charset="0"/>
                <a:ea typeface="Impact" charset="0"/>
                <a:cs typeface="Impact" charset="0"/>
              </a:rPr>
              <a:t>th</a:t>
            </a:r>
            <a:r>
              <a:rPr lang="en-US" spc="100" dirty="0">
                <a:solidFill>
                  <a:srgbClr val="E05529"/>
                </a:solidFill>
                <a:latin typeface="Impact" charset="0"/>
                <a:ea typeface="Impact" charset="0"/>
                <a:cs typeface="Impact" charset="0"/>
              </a:rPr>
              <a:t> Anniversary</a:t>
            </a:r>
          </a:p>
        </p:txBody>
      </p:sp>
      <p:sp>
        <p:nvSpPr>
          <p:cNvPr id="13" name="Subtitle 2"/>
          <p:cNvSpPr txBox="1">
            <a:spLocks/>
          </p:cNvSpPr>
          <p:nvPr/>
        </p:nvSpPr>
        <p:spPr>
          <a:xfrm>
            <a:off x="12292012" y="5503233"/>
            <a:ext cx="19544199" cy="3661549"/>
          </a:xfrm>
          <a:prstGeom prst="rect">
            <a:avLst/>
          </a:prstGeom>
        </p:spPr>
        <p:txBody>
          <a:bodyPr lIns="0" tIns="0" rIns="0" bIns="0"/>
          <a:lstStyle>
            <a:lvl1pPr marL="0" indent="0" algn="l" defTabSz="4389120" rtl="0" eaLnBrk="1" latinLnBrk="0" hangingPunct="1">
              <a:lnSpc>
                <a:spcPts val="8640"/>
              </a:lnSpc>
              <a:spcBef>
                <a:spcPts val="4800"/>
              </a:spcBef>
              <a:buFont typeface="Arial" panose="020B0604020202020204" pitchFamily="34" charset="0"/>
              <a:buNone/>
              <a:defRPr sz="6600" b="0" i="0" kern="1200" spc="200" baseline="0">
                <a:solidFill>
                  <a:schemeClr val="tx1"/>
                </a:solidFill>
                <a:latin typeface="Rufina-Stencil-Regular"/>
                <a:ea typeface="+mn-ea"/>
                <a:cs typeface="Rufina-Stencil-Regular"/>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pPr algn="ctr"/>
            <a:r>
              <a:rPr lang="en-US" dirty="0">
                <a:latin typeface="Georgia" charset="0"/>
                <a:ea typeface="Georgia" charset="0"/>
                <a:cs typeface="Georgia" charset="0"/>
              </a:rPr>
              <a:t>This Summer marks the 50</a:t>
            </a:r>
            <a:r>
              <a:rPr lang="en-US" baseline="30000" dirty="0">
                <a:latin typeface="Georgia" charset="0"/>
                <a:ea typeface="Georgia" charset="0"/>
                <a:cs typeface="Georgia" charset="0"/>
              </a:rPr>
              <a:t>th</a:t>
            </a:r>
            <a:r>
              <a:rPr lang="en-US" dirty="0">
                <a:latin typeface="Georgia" charset="0"/>
                <a:ea typeface="Georgia" charset="0"/>
                <a:cs typeface="Georgia" charset="0"/>
              </a:rPr>
              <a:t> anniversary of the Apollo 11 space mission, when Neil Armstrong and Buzz Aldrin took the first steps on the Moon </a:t>
            </a:r>
          </a:p>
        </p:txBody>
      </p:sp>
      <p:sp>
        <p:nvSpPr>
          <p:cNvPr id="14" name="Text Placeholder 16"/>
          <p:cNvSpPr txBox="1">
            <a:spLocks/>
          </p:cNvSpPr>
          <p:nvPr/>
        </p:nvSpPr>
        <p:spPr>
          <a:xfrm>
            <a:off x="33934401" y="5503233"/>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Technical Details</a:t>
            </a:r>
          </a:p>
        </p:txBody>
      </p:sp>
      <p:sp>
        <p:nvSpPr>
          <p:cNvPr id="15" name="Text Placeholder 18"/>
          <p:cNvSpPr txBox="1">
            <a:spLocks/>
          </p:cNvSpPr>
          <p:nvPr/>
        </p:nvSpPr>
        <p:spPr>
          <a:xfrm>
            <a:off x="33966678" y="6422030"/>
            <a:ext cx="8126412" cy="16970095"/>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latin typeface="Verdana Regular" charset="0"/>
              </a:rPr>
              <a:t>The animation was programmed using OpenGL, an open source graphics library and C++</a:t>
            </a:r>
          </a:p>
          <a:p>
            <a:pPr>
              <a:spcAft>
                <a:spcPts val="2600"/>
              </a:spcAft>
            </a:pPr>
            <a:r>
              <a:rPr lang="en-US" dirty="0">
                <a:latin typeface="Verdana Regular" charset="0"/>
              </a:rPr>
              <a:t>Computer graphics techniques used:</a:t>
            </a:r>
          </a:p>
          <a:p>
            <a:pPr>
              <a:lnSpc>
                <a:spcPct val="100000"/>
              </a:lnSpc>
              <a:spcAft>
                <a:spcPts val="2600"/>
              </a:spcAft>
              <a:buFont typeface="Courier New" panose="02070309020205020404" pitchFamily="49" charset="0"/>
              <a:buChar char="o"/>
            </a:pPr>
            <a:r>
              <a:rPr lang="en-US" dirty="0">
                <a:latin typeface="Verdana Regular" charset="0"/>
              </a:rPr>
              <a:t>Key-Frame Animation</a:t>
            </a:r>
          </a:p>
          <a:p>
            <a:pPr>
              <a:lnSpc>
                <a:spcPct val="100000"/>
              </a:lnSpc>
              <a:spcAft>
                <a:spcPts val="2600"/>
              </a:spcAft>
              <a:buFont typeface="Courier New" panose="02070309020205020404" pitchFamily="49" charset="0"/>
              <a:buChar char="o"/>
            </a:pPr>
            <a:r>
              <a:rPr lang="en-US" dirty="0">
                <a:latin typeface="Verdana Regular" charset="0"/>
              </a:rPr>
              <a:t>Texture Wrapping</a:t>
            </a:r>
          </a:p>
          <a:p>
            <a:pPr>
              <a:lnSpc>
                <a:spcPct val="100000"/>
              </a:lnSpc>
              <a:spcAft>
                <a:spcPts val="2600"/>
              </a:spcAft>
              <a:buFont typeface="Courier New" panose="02070309020205020404" pitchFamily="49" charset="0"/>
              <a:buChar char="o"/>
            </a:pPr>
            <a:r>
              <a:rPr lang="en-US" dirty="0">
                <a:latin typeface="Verdana Regular" charset="0"/>
              </a:rPr>
              <a:t>Per-Fragment Lighting</a:t>
            </a:r>
          </a:p>
          <a:p>
            <a:pPr>
              <a:lnSpc>
                <a:spcPct val="100000"/>
              </a:lnSpc>
              <a:spcAft>
                <a:spcPts val="2600"/>
              </a:spcAft>
              <a:buFont typeface="Courier New" panose="02070309020205020404" pitchFamily="49" charset="0"/>
              <a:buChar char="o"/>
            </a:pPr>
            <a:r>
              <a:rPr lang="en-US" dirty="0">
                <a:latin typeface="Verdana Regular" charset="0"/>
              </a:rPr>
              <a:t>Shaders</a:t>
            </a:r>
          </a:p>
          <a:p>
            <a:pPr>
              <a:lnSpc>
                <a:spcPct val="100000"/>
              </a:lnSpc>
              <a:spcAft>
                <a:spcPts val="2600"/>
              </a:spcAft>
              <a:buFont typeface="Courier New" panose="02070309020205020404" pitchFamily="49" charset="0"/>
              <a:buChar char="o"/>
            </a:pPr>
            <a:r>
              <a:rPr lang="en-US" dirty="0">
                <a:latin typeface="Verdana Regular" charset="0"/>
              </a:rPr>
              <a:t>Bezier Curves</a:t>
            </a:r>
          </a:p>
          <a:p>
            <a:pPr>
              <a:lnSpc>
                <a:spcPct val="100000"/>
              </a:lnSpc>
              <a:spcAft>
                <a:spcPts val="2600"/>
              </a:spcAft>
              <a:buFont typeface="Courier New" panose="02070309020205020404" pitchFamily="49" charset="0"/>
              <a:buChar char="o"/>
            </a:pPr>
            <a:r>
              <a:rPr lang="en-US" dirty="0">
                <a:latin typeface="Verdana Regular" charset="0"/>
              </a:rPr>
              <a:t>Bump-mapping?</a:t>
            </a:r>
          </a:p>
          <a:p>
            <a:pPr>
              <a:spcAft>
                <a:spcPts val="2600"/>
              </a:spcAft>
              <a:buFont typeface="Arial" panose="020B0604020202020204" pitchFamily="34" charset="0"/>
              <a:buChar char="•"/>
            </a:pPr>
            <a:r>
              <a:rPr lang="en-US" dirty="0">
                <a:latin typeface="Verdana Regular" charset="0"/>
              </a:rPr>
              <a:t>Accurate depictions of the Earth/Moon position, axis, rotation, etc. </a:t>
            </a:r>
          </a:p>
          <a:p>
            <a:pPr>
              <a:spcAft>
                <a:spcPts val="2600"/>
              </a:spcAft>
              <a:buFont typeface="Arial" panose="020B0604020202020204" pitchFamily="34" charset="0"/>
              <a:buChar char="•"/>
            </a:pPr>
            <a:r>
              <a:rPr lang="en-US" dirty="0">
                <a:latin typeface="Verdana Regular" charset="0"/>
              </a:rPr>
              <a:t>Overlay of astronaut’s helmet to give a first person perspective. </a:t>
            </a:r>
          </a:p>
          <a:p>
            <a:pPr>
              <a:spcAft>
                <a:spcPts val="2600"/>
              </a:spcAft>
              <a:buFont typeface="Arial" panose="020B0604020202020204" pitchFamily="34" charset="0"/>
              <a:buChar char="•"/>
            </a:pPr>
            <a:r>
              <a:rPr lang="en-US" dirty="0">
                <a:latin typeface="Verdana Regular" charset="0"/>
              </a:rPr>
              <a:t>We have X different viewpoints throughout the animation with full ability to adjust the scene</a:t>
            </a:r>
          </a:p>
          <a:p>
            <a:pPr>
              <a:spcAft>
                <a:spcPts val="2600"/>
              </a:spcAft>
              <a:buFont typeface="Arial" panose="020B0604020202020204" pitchFamily="34" charset="0"/>
              <a:buChar char="•"/>
            </a:pPr>
            <a:r>
              <a:rPr lang="en-US" dirty="0">
                <a:latin typeface="Verdana Regular" charset="0"/>
              </a:rPr>
              <a:t>We had to be cautious about ghosting and the fish eye effect that would occur when displaying in the planetarium</a:t>
            </a:r>
          </a:p>
          <a:p>
            <a:pPr>
              <a:spcAft>
                <a:spcPts val="2600"/>
              </a:spcAft>
              <a:buFont typeface="Arial" panose="020B0604020202020204" pitchFamily="34" charset="0"/>
              <a:buChar char="•"/>
            </a:pPr>
            <a:endParaRPr lang="en-US" dirty="0">
              <a:latin typeface="Verdana Regular" charset="0"/>
            </a:endParaRPr>
          </a:p>
          <a:p>
            <a:pPr>
              <a:spcAft>
                <a:spcPts val="2600"/>
              </a:spcAft>
              <a:buFont typeface="Arial" panose="020B0604020202020204" pitchFamily="34" charset="0"/>
              <a:buChar char="•"/>
            </a:pPr>
            <a:endParaRPr lang="en-US" dirty="0">
              <a:latin typeface="Verdana Regular" charset="0"/>
            </a:endParaRPr>
          </a:p>
          <a:p>
            <a:pPr>
              <a:spcAft>
                <a:spcPts val="2600"/>
              </a:spcAft>
              <a:buFont typeface="Courier New" panose="02070309020205020404" pitchFamily="49" charset="0"/>
              <a:buChar char="o"/>
            </a:pPr>
            <a:endParaRPr lang="en-US" dirty="0">
              <a:latin typeface="Verdana Regular" charset="0"/>
            </a:endParaRPr>
          </a:p>
          <a:p>
            <a:pPr>
              <a:spcAft>
                <a:spcPts val="2600"/>
              </a:spcAft>
            </a:pPr>
            <a:endParaRPr lang="en-US" dirty="0">
              <a:latin typeface="Verdana Regular" charset="0"/>
            </a:endParaRPr>
          </a:p>
          <a:p>
            <a:pPr>
              <a:spcAft>
                <a:spcPts val="2600"/>
              </a:spcAft>
            </a:pPr>
            <a:endParaRPr lang="en-US" dirty="0">
              <a:latin typeface="Verdana Regular" charset="0"/>
            </a:endParaRPr>
          </a:p>
          <a:p>
            <a:pPr>
              <a:spcAft>
                <a:spcPts val="2600"/>
              </a:spcAft>
            </a:pPr>
            <a:endParaRPr lang="en-US" dirty="0">
              <a:latin typeface="Verdana Regular" charset="0"/>
            </a:endParaRPr>
          </a:p>
        </p:txBody>
      </p:sp>
      <p:sp>
        <p:nvSpPr>
          <p:cNvPr id="16" name="Title 1"/>
          <p:cNvSpPr txBox="1">
            <a:spLocks/>
          </p:cNvSpPr>
          <p:nvPr/>
        </p:nvSpPr>
        <p:spPr>
          <a:xfrm>
            <a:off x="38032266" y="754123"/>
            <a:ext cx="3811058"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r" fontAlgn="ctr">
              <a:spcBef>
                <a:spcPts val="0"/>
              </a:spcBef>
            </a:pPr>
            <a:r>
              <a:rPr lang="en-US" sz="5400" spc="520" baseline="0" dirty="0">
                <a:latin typeface="Impact" charset="0"/>
                <a:ea typeface="Impact" charset="0"/>
                <a:cs typeface="Impact" charset="0"/>
              </a:rPr>
              <a:t>###</a:t>
            </a:r>
          </a:p>
        </p:txBody>
      </p:sp>
      <p:pic>
        <p:nvPicPr>
          <p:cNvPr id="1026" name="Picture 2" descr="Image result for apollo 11">
            <a:extLst>
              <a:ext uri="{FF2B5EF4-FFF2-40B4-BE49-F238E27FC236}">
                <a16:creationId xmlns:a16="http://schemas.microsoft.com/office/drawing/2014/main" id="{64215957-64E7-4226-9FBC-FAEAA0FB38DA}"/>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t="8239" b="823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pollo 11">
            <a:extLst>
              <a:ext uri="{FF2B5EF4-FFF2-40B4-BE49-F238E27FC236}">
                <a16:creationId xmlns:a16="http://schemas.microsoft.com/office/drawing/2014/main" id="{F4C48368-F66E-4F5B-8709-1D430BDF6626}"/>
              </a:ext>
            </a:extLst>
          </p:cNvPr>
          <p:cNvPicPr>
            <a:picLocks noGrp="1" noChangeAspect="1" noChangeArrowheads="1"/>
          </p:cNvPicPr>
          <p:nvPr>
            <p:ph type="pic" sz="quarter" idx="11"/>
          </p:nvPr>
        </p:nvPicPr>
        <p:blipFill>
          <a:blip r:embed="rId3">
            <a:extLst>
              <a:ext uri="{28A0092B-C50C-407E-A947-70E740481C1C}">
                <a14:useLocalDpi xmlns:a14="http://schemas.microsoft.com/office/drawing/2010/main" val="0"/>
              </a:ext>
            </a:extLst>
          </a:blip>
          <a:srcRect l="15504" r="1550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apollo 11 flight path">
            <a:extLst>
              <a:ext uri="{FF2B5EF4-FFF2-40B4-BE49-F238E27FC236}">
                <a16:creationId xmlns:a16="http://schemas.microsoft.com/office/drawing/2014/main" id="{3F73B30B-38E0-4531-BB07-8BFC17D7FF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1" y="21952991"/>
            <a:ext cx="10274474" cy="421620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F606B4E-B72E-4F8E-A979-B2B6C6D59795}"/>
              </a:ext>
            </a:extLst>
          </p:cNvPr>
          <p:cNvSpPr txBox="1"/>
          <p:nvPr/>
        </p:nvSpPr>
        <p:spPr>
          <a:xfrm>
            <a:off x="12926290" y="10390909"/>
            <a:ext cx="6899564" cy="1938992"/>
          </a:xfrm>
          <a:prstGeom prst="rect">
            <a:avLst/>
          </a:prstGeom>
          <a:noFill/>
        </p:spPr>
        <p:txBody>
          <a:bodyPr wrap="square" rtlCol="0">
            <a:spAutoFit/>
          </a:bodyPr>
          <a:lstStyle/>
          <a:p>
            <a:pPr algn="ctr"/>
            <a:r>
              <a:rPr lang="en-US" sz="6000" dirty="0">
                <a:solidFill>
                  <a:schemeClr val="bg1"/>
                </a:solidFill>
              </a:rPr>
              <a:t>Will be screenshot of animation</a:t>
            </a:r>
          </a:p>
        </p:txBody>
      </p:sp>
      <p:sp>
        <p:nvSpPr>
          <p:cNvPr id="3" name="TextBox 2">
            <a:extLst>
              <a:ext uri="{FF2B5EF4-FFF2-40B4-BE49-F238E27FC236}">
                <a16:creationId xmlns:a16="http://schemas.microsoft.com/office/drawing/2014/main" id="{437D14F4-F6DC-407E-8036-A63AF2F78C3A}"/>
              </a:ext>
            </a:extLst>
          </p:cNvPr>
          <p:cNvSpPr txBox="1"/>
          <p:nvPr/>
        </p:nvSpPr>
        <p:spPr>
          <a:xfrm flipH="1">
            <a:off x="731519" y="24905491"/>
            <a:ext cx="10274475" cy="1107996"/>
          </a:xfrm>
          <a:prstGeom prst="rect">
            <a:avLst/>
          </a:prstGeom>
          <a:noFill/>
        </p:spPr>
        <p:txBody>
          <a:bodyPr wrap="square" rtlCol="0">
            <a:spAutoFit/>
          </a:bodyPr>
          <a:lstStyle/>
          <a:p>
            <a:pPr algn="ctr"/>
            <a:r>
              <a:rPr lang="en-US" sz="6600" dirty="0">
                <a:solidFill>
                  <a:schemeClr val="bg1"/>
                </a:solidFill>
              </a:rPr>
              <a:t>Flight path (From animation)</a:t>
            </a:r>
          </a:p>
        </p:txBody>
      </p:sp>
      <p:sp>
        <p:nvSpPr>
          <p:cNvPr id="4" name="TextBox 3">
            <a:extLst>
              <a:ext uri="{FF2B5EF4-FFF2-40B4-BE49-F238E27FC236}">
                <a16:creationId xmlns:a16="http://schemas.microsoft.com/office/drawing/2014/main" id="{6B868B03-678F-4ADA-8BBC-B5AEB8A63515}"/>
              </a:ext>
            </a:extLst>
          </p:cNvPr>
          <p:cNvSpPr txBox="1"/>
          <p:nvPr/>
        </p:nvSpPr>
        <p:spPr>
          <a:xfrm>
            <a:off x="33600565" y="21944298"/>
            <a:ext cx="4675909" cy="3323987"/>
          </a:xfrm>
          <a:prstGeom prst="rect">
            <a:avLst/>
          </a:prstGeom>
          <a:noFill/>
        </p:spPr>
        <p:txBody>
          <a:bodyPr wrap="square" rtlCol="0">
            <a:spAutoFit/>
          </a:bodyPr>
          <a:lstStyle/>
          <a:p>
            <a:pPr algn="ctr"/>
            <a:r>
              <a:rPr lang="en-US" dirty="0">
                <a:solidFill>
                  <a:schemeClr val="bg1"/>
                </a:solidFill>
              </a:rPr>
              <a:t>Maybe our team posed like this</a:t>
            </a:r>
          </a:p>
        </p:txBody>
      </p:sp>
    </p:spTree>
    <p:extLst>
      <p:ext uri="{BB962C8B-B14F-4D97-AF65-F5344CB8AC3E}">
        <p14:creationId xmlns:p14="http://schemas.microsoft.com/office/powerpoint/2010/main" val="2732054176"/>
      </p:ext>
    </p:extLst>
  </p:cSld>
  <p:clrMapOvr>
    <a:masterClrMapping/>
  </p:clrMapOvr>
</p:sld>
</file>

<file path=ppt/theme/theme1.xml><?xml version="1.0" encoding="utf-8"?>
<a:theme xmlns:a="http://schemas.openxmlformats.org/drawingml/2006/main" name="research_poster_template-48x36">
  <a:themeElements>
    <a:clrScheme name="OSU COE">
      <a:dk1>
        <a:sysClr val="windowText" lastClr="000000"/>
      </a:dk1>
      <a:lt1>
        <a:sysClr val="window" lastClr="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0FFAA6C9-1816-164A-913C-442D436FEA80}" vid="{D21D638B-596F-CB49-840C-9C72AB38A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576</TotalTime>
  <Words>420</Words>
  <Application>Microsoft Office PowerPoint</Application>
  <PresentationFormat>Custom</PresentationFormat>
  <Paragraphs>39</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Courier New</vt:lpstr>
      <vt:lpstr>Georgia</vt:lpstr>
      <vt:lpstr>Impact</vt:lpstr>
      <vt:lpstr>Verdana</vt:lpstr>
      <vt:lpstr>Verdana Regular</vt:lpstr>
      <vt:lpstr>research_poster_template-48x36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Jonathan Ropp</cp:lastModifiedBy>
  <cp:revision>61</cp:revision>
  <dcterms:created xsi:type="dcterms:W3CDTF">2017-04-19T21:01:26Z</dcterms:created>
  <dcterms:modified xsi:type="dcterms:W3CDTF">2019-01-22T04:24:05Z</dcterms:modified>
</cp:coreProperties>
</file>