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Ropp" initials="JR" lastIdx="1" clrIdx="0">
    <p:extLst>
      <p:ext uri="{19B8F6BF-5375-455C-9EA6-DF929625EA0E}">
        <p15:presenceInfo xmlns:p15="http://schemas.microsoft.com/office/powerpoint/2012/main" userId="9c04b4d80cb6c1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33"/>
    <p:restoredTop sz="94759"/>
  </p:normalViewPr>
  <p:slideViewPr>
    <p:cSldViewPr snapToGrid="0" snapToObjects="1">
      <p:cViewPr>
        <p:scale>
          <a:sx n="25" d="100"/>
          <a:sy n="25" d="100"/>
        </p:scale>
        <p:origin x="216" y="-720"/>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1/18/2019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6"/>
          <p:cNvSpPr txBox="1">
            <a:spLocks/>
          </p:cNvSpPr>
          <p:nvPr/>
        </p:nvSpPr>
        <p:spPr>
          <a:xfrm>
            <a:off x="12292014" y="23095171"/>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OMSI</a:t>
            </a:r>
          </a:p>
        </p:txBody>
      </p:sp>
      <p:sp>
        <p:nvSpPr>
          <p:cNvPr id="7" name="Text Placeholder 18"/>
          <p:cNvSpPr txBox="1">
            <a:spLocks/>
          </p:cNvSpPr>
          <p:nvPr/>
        </p:nvSpPr>
        <p:spPr>
          <a:xfrm>
            <a:off x="12292014" y="24061092"/>
            <a:ext cx="9418320" cy="5428474"/>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Oregon Museum of Science and Industry (OMSI) requested this animation of the Apollo 11 Mission so that it could be displayed in their planetarium this summer to commemorate the 50</a:t>
            </a:r>
            <a:r>
              <a:rPr lang="en-US" baseline="30000" dirty="0">
                <a:latin typeface="Verdana Regular" charset="0"/>
              </a:rPr>
              <a:t>th</a:t>
            </a:r>
            <a:r>
              <a:rPr lang="en-US" dirty="0">
                <a:latin typeface="Verdana Regular" charset="0"/>
              </a:rPr>
              <a:t> anniversary of the mission.</a:t>
            </a:r>
          </a:p>
          <a:p>
            <a:pPr>
              <a:spcAft>
                <a:spcPts val="2600"/>
              </a:spcAft>
            </a:pPr>
            <a:r>
              <a:rPr lang="en-US" dirty="0">
                <a:latin typeface="Verdana Regular" charset="0"/>
              </a:rPr>
              <a:t>With direction from Jim Todd, the Director of Space Science Education, our team created the animation of the mission and integrated it into the Harry C. Kendall Planetarium’s system.</a:t>
            </a:r>
          </a:p>
          <a:p>
            <a:pPr>
              <a:spcAft>
                <a:spcPts val="2600"/>
              </a:spcAft>
            </a:pPr>
            <a:r>
              <a:rPr lang="en-US" dirty="0">
                <a:latin typeface="Verdana Regular" charset="0"/>
              </a:rPr>
              <a:t>This project set out with a goal to educate and inspire viewers of all backgrounds. </a:t>
            </a:r>
          </a:p>
        </p:txBody>
      </p:sp>
      <p:sp>
        <p:nvSpPr>
          <p:cNvPr id="8" name="Text Placeholder 16"/>
          <p:cNvSpPr txBox="1">
            <a:spLocks/>
          </p:cNvSpPr>
          <p:nvPr/>
        </p:nvSpPr>
        <p:spPr>
          <a:xfrm>
            <a:off x="22463903" y="23094644"/>
            <a:ext cx="941832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E05529"/>
                </a:solidFill>
                <a:latin typeface="Verdana Regular" charset="0"/>
              </a:rPr>
              <a:t>Title: lorem ipsum</a:t>
            </a:r>
          </a:p>
        </p:txBody>
      </p:sp>
      <p:sp>
        <p:nvSpPr>
          <p:cNvPr id="9" name="Text Placeholder 18"/>
          <p:cNvSpPr txBox="1">
            <a:spLocks/>
          </p:cNvSpPr>
          <p:nvPr/>
        </p:nvSpPr>
        <p:spPr>
          <a:xfrm>
            <a:off x="22463903" y="24061092"/>
            <a:ext cx="9418320" cy="401457"/>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Bullet. </a:t>
            </a:r>
            <a:r>
              <a:rPr lang="en-US" dirty="0" err="1">
                <a:latin typeface="Verdana Regular" charset="0"/>
              </a:rPr>
              <a:t>lum</a:t>
            </a:r>
            <a:endParaRPr lang="en-US" dirty="0">
              <a:latin typeface="Verdana Regular" charset="0"/>
            </a:endParaRPr>
          </a:p>
        </p:txBody>
      </p:sp>
      <p:sp>
        <p:nvSpPr>
          <p:cNvPr id="10" name="Text Placeholder 16"/>
          <p:cNvSpPr txBox="1">
            <a:spLocks/>
          </p:cNvSpPr>
          <p:nvPr/>
        </p:nvSpPr>
        <p:spPr>
          <a:xfrm>
            <a:off x="1931989"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Apollo 11 Mission</a:t>
            </a:r>
          </a:p>
        </p:txBody>
      </p:sp>
      <p:sp>
        <p:nvSpPr>
          <p:cNvPr id="11" name="Text Placeholder 18"/>
          <p:cNvSpPr txBox="1">
            <a:spLocks/>
          </p:cNvSpPr>
          <p:nvPr/>
        </p:nvSpPr>
        <p:spPr>
          <a:xfrm>
            <a:off x="1964266" y="6422030"/>
            <a:ext cx="8126412" cy="6864764"/>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Saturn V, the rocket carrying the Apollo 11 team, launched on July 16</a:t>
            </a:r>
            <a:r>
              <a:rPr lang="en-US" baseline="30000" dirty="0">
                <a:solidFill>
                  <a:schemeClr val="bg1"/>
                </a:solidFill>
                <a:latin typeface="Verdana" charset="0"/>
                <a:ea typeface="Verdana" charset="0"/>
                <a:cs typeface="Verdana" charset="0"/>
              </a:rPr>
              <a:t>th</a:t>
            </a:r>
            <a:r>
              <a:rPr lang="en-US" dirty="0">
                <a:solidFill>
                  <a:schemeClr val="bg1"/>
                </a:solidFill>
                <a:latin typeface="Verdana" charset="0"/>
                <a:ea typeface="Verdana" charset="0"/>
                <a:cs typeface="Verdana" charset="0"/>
              </a:rPr>
              <a:t>, 1969 </a:t>
            </a:r>
          </a:p>
          <a:p>
            <a:pPr>
              <a:spcAft>
                <a:spcPts val="2600"/>
              </a:spcAft>
            </a:pPr>
            <a:r>
              <a:rPr lang="en-US" dirty="0">
                <a:solidFill>
                  <a:schemeClr val="bg1"/>
                </a:solidFill>
                <a:latin typeface="Verdana" charset="0"/>
                <a:ea typeface="Verdana" charset="0"/>
                <a:cs typeface="Verdana" charset="0"/>
              </a:rPr>
              <a:t>109 hours, 42 minutes after launch, Neil Armstrong took the first steps on the Moon, with Buzz aldrin following 20 minutes after.</a:t>
            </a:r>
          </a:p>
          <a:p>
            <a:pPr>
              <a:spcAft>
                <a:spcPts val="2600"/>
              </a:spcAft>
            </a:pPr>
            <a:r>
              <a:rPr lang="en-US" dirty="0">
                <a:solidFill>
                  <a:schemeClr val="bg1"/>
                </a:solidFill>
                <a:latin typeface="Verdana" charset="0"/>
                <a:ea typeface="Verdana" charset="0"/>
                <a:cs typeface="Verdana" charset="0"/>
              </a:rPr>
              <a:t>During the Moon walk, the astronauts ventured up to 300 feet from the lunar lander during their 2 ½ hour Moon walk</a:t>
            </a:r>
          </a:p>
          <a:p>
            <a:pPr>
              <a:spcAft>
                <a:spcPts val="2600"/>
              </a:spcAft>
            </a:pPr>
            <a:endParaRPr lang="en-US" dirty="0">
              <a:solidFill>
                <a:schemeClr val="bg1"/>
              </a:solidFill>
              <a:latin typeface="Verdana" charset="0"/>
              <a:ea typeface="Verdana" charset="0"/>
              <a:cs typeface="Verdana" charset="0"/>
            </a:endParaRPr>
          </a:p>
          <a:p>
            <a:pPr>
              <a:spcAft>
                <a:spcPts val="2600"/>
              </a:spcAft>
            </a:pPr>
            <a:endParaRPr lang="en-US" dirty="0">
              <a:solidFill>
                <a:schemeClr val="bg1"/>
              </a:solidFill>
              <a:latin typeface="Verdana" charset="0"/>
              <a:ea typeface="Verdana" charset="0"/>
              <a:cs typeface="Verdana" charset="0"/>
            </a:endParaRPr>
          </a:p>
          <a:p>
            <a:pPr>
              <a:spcAft>
                <a:spcPts val="2600"/>
              </a:spcAft>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46292" y="3463917"/>
            <a:ext cx="19544200" cy="1749976"/>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r>
              <a:rPr lang="en-US" spc="100" dirty="0">
                <a:solidFill>
                  <a:srgbClr val="E05529"/>
                </a:solidFill>
                <a:latin typeface="Impact" charset="0"/>
                <a:ea typeface="Impact" charset="0"/>
                <a:cs typeface="Impact" charset="0"/>
              </a:rPr>
              <a:t>Apollo 11: 50</a:t>
            </a:r>
            <a:r>
              <a:rPr lang="en-US" spc="100" baseline="30000" dirty="0">
                <a:solidFill>
                  <a:srgbClr val="E05529"/>
                </a:solidFill>
                <a:latin typeface="Impact" charset="0"/>
                <a:ea typeface="Impact" charset="0"/>
                <a:cs typeface="Impact" charset="0"/>
              </a:rPr>
              <a:t>th</a:t>
            </a:r>
            <a:r>
              <a:rPr lang="en-US" spc="100" dirty="0">
                <a:solidFill>
                  <a:srgbClr val="E05529"/>
                </a:solidFill>
                <a:latin typeface="Impact" charset="0"/>
                <a:ea typeface="Impact" charset="0"/>
                <a:cs typeface="Impact" charset="0"/>
              </a:rPr>
              <a:t> Anniversary</a:t>
            </a:r>
          </a:p>
        </p:txBody>
      </p:sp>
      <p:sp>
        <p:nvSpPr>
          <p:cNvPr id="13" name="Subtitle 2"/>
          <p:cNvSpPr txBox="1">
            <a:spLocks/>
          </p:cNvSpPr>
          <p:nvPr/>
        </p:nvSpPr>
        <p:spPr>
          <a:xfrm>
            <a:off x="12292012" y="5503233"/>
            <a:ext cx="19544199" cy="6080503"/>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dirty="0">
                <a:latin typeface="Georgia" charset="0"/>
                <a:ea typeface="Georgia" charset="0"/>
                <a:cs typeface="Georgia" charset="0"/>
              </a:rPr>
              <a:t>This Summer marks the 50</a:t>
            </a:r>
            <a:r>
              <a:rPr lang="en-US" baseline="30000" dirty="0">
                <a:latin typeface="Georgia" charset="0"/>
                <a:ea typeface="Georgia" charset="0"/>
                <a:cs typeface="Georgia" charset="0"/>
              </a:rPr>
              <a:t>th</a:t>
            </a:r>
            <a:r>
              <a:rPr lang="en-US" dirty="0">
                <a:latin typeface="Georgia" charset="0"/>
                <a:ea typeface="Georgia" charset="0"/>
                <a:cs typeface="Georgia" charset="0"/>
              </a:rPr>
              <a:t> anniversary of when Neil Armstrong and Buzz Aldrin took the first steps on the Moon. </a:t>
            </a:r>
          </a:p>
        </p:txBody>
      </p:sp>
      <p:sp>
        <p:nvSpPr>
          <p:cNvPr id="14" name="Text Placeholder 16"/>
          <p:cNvSpPr txBox="1">
            <a:spLocks/>
          </p:cNvSpPr>
          <p:nvPr/>
        </p:nvSpPr>
        <p:spPr>
          <a:xfrm>
            <a:off x="33934401" y="5503233"/>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Technical Details</a:t>
            </a:r>
          </a:p>
        </p:txBody>
      </p:sp>
      <p:sp>
        <p:nvSpPr>
          <p:cNvPr id="15" name="Text Placeholder 18"/>
          <p:cNvSpPr txBox="1">
            <a:spLocks/>
          </p:cNvSpPr>
          <p:nvPr/>
        </p:nvSpPr>
        <p:spPr>
          <a:xfrm>
            <a:off x="33966678" y="6422030"/>
            <a:ext cx="8126412" cy="16970095"/>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animation was programmed using OpenGL, an open source graphics library and C++</a:t>
            </a:r>
          </a:p>
          <a:p>
            <a:pPr>
              <a:spcAft>
                <a:spcPts val="2600"/>
              </a:spcAft>
            </a:pPr>
            <a:r>
              <a:rPr lang="en-US" dirty="0">
                <a:latin typeface="Verdana Regular" charset="0"/>
              </a:rPr>
              <a:t>Computer graphics techniques used:</a:t>
            </a:r>
          </a:p>
          <a:p>
            <a:pPr>
              <a:spcAft>
                <a:spcPts val="2600"/>
              </a:spcAft>
              <a:buFont typeface="Courier New" panose="02070309020205020404" pitchFamily="49" charset="0"/>
              <a:buChar char="o"/>
            </a:pPr>
            <a:r>
              <a:rPr lang="en-US" dirty="0">
                <a:latin typeface="Verdana Regular" charset="0"/>
              </a:rPr>
              <a:t>Key-Frame Animation</a:t>
            </a:r>
          </a:p>
          <a:p>
            <a:pPr>
              <a:spcAft>
                <a:spcPts val="2600"/>
              </a:spcAft>
              <a:buFont typeface="Courier New" panose="02070309020205020404" pitchFamily="49" charset="0"/>
              <a:buChar char="o"/>
            </a:pPr>
            <a:r>
              <a:rPr lang="en-US" dirty="0">
                <a:latin typeface="Verdana Regular" charset="0"/>
              </a:rPr>
              <a:t>Texture Wrapping</a:t>
            </a:r>
          </a:p>
          <a:p>
            <a:pPr>
              <a:spcAft>
                <a:spcPts val="2600"/>
              </a:spcAft>
              <a:buFont typeface="Courier New" panose="02070309020205020404" pitchFamily="49" charset="0"/>
              <a:buChar char="o"/>
            </a:pPr>
            <a:r>
              <a:rPr lang="en-US" dirty="0">
                <a:latin typeface="Verdana Regular" charset="0"/>
              </a:rPr>
              <a:t>Per-Fragment Lighting</a:t>
            </a:r>
          </a:p>
          <a:p>
            <a:pPr>
              <a:spcAft>
                <a:spcPts val="2600"/>
              </a:spcAft>
              <a:buFont typeface="Courier New" panose="02070309020205020404" pitchFamily="49" charset="0"/>
              <a:buChar char="o"/>
            </a:pPr>
            <a:r>
              <a:rPr lang="en-US" dirty="0">
                <a:latin typeface="Verdana Regular" charset="0"/>
              </a:rPr>
              <a:t>Shaders</a:t>
            </a:r>
          </a:p>
          <a:p>
            <a:pPr>
              <a:spcAft>
                <a:spcPts val="2600"/>
              </a:spcAft>
              <a:buFont typeface="Courier New" panose="02070309020205020404" pitchFamily="49" charset="0"/>
              <a:buChar char="o"/>
            </a:pPr>
            <a:r>
              <a:rPr lang="en-US" dirty="0">
                <a:latin typeface="Verdana Regular" charset="0"/>
              </a:rPr>
              <a:t>Bezier Curves</a:t>
            </a:r>
          </a:p>
          <a:p>
            <a:pPr>
              <a:spcAft>
                <a:spcPts val="2600"/>
              </a:spcAft>
              <a:buFont typeface="Courier New" panose="02070309020205020404" pitchFamily="49" charset="0"/>
              <a:buChar char="o"/>
            </a:pPr>
            <a:r>
              <a:rPr lang="en-US" dirty="0">
                <a:latin typeface="Verdana Regular" charset="0"/>
              </a:rPr>
              <a:t>Bump-mapping</a:t>
            </a:r>
          </a:p>
          <a:p>
            <a:pPr>
              <a:spcAft>
                <a:spcPts val="2600"/>
              </a:spcAft>
              <a:buFont typeface="Arial" panose="020B0604020202020204" pitchFamily="34" charset="0"/>
              <a:buChar char="•"/>
            </a:pPr>
            <a:r>
              <a:rPr lang="en-US" dirty="0">
                <a:latin typeface="Verdana Regular" charset="0"/>
              </a:rPr>
              <a:t>Accurate depictions of the Earth/Moon position, axis, rotation, etc. </a:t>
            </a:r>
          </a:p>
          <a:p>
            <a:pPr>
              <a:spcAft>
                <a:spcPts val="2600"/>
              </a:spcAft>
              <a:buFont typeface="Arial" panose="020B0604020202020204" pitchFamily="34" charset="0"/>
              <a:buChar char="•"/>
            </a:pPr>
            <a:r>
              <a:rPr lang="en-US" dirty="0">
                <a:latin typeface="Verdana Regular" charset="0"/>
              </a:rPr>
              <a:t>Overlay of astronaut’s helmet to give a first person perspective. </a:t>
            </a:r>
          </a:p>
          <a:p>
            <a:pPr>
              <a:spcAft>
                <a:spcPts val="2600"/>
              </a:spcAft>
              <a:buFont typeface="Arial" panose="020B0604020202020204" pitchFamily="34" charset="0"/>
              <a:buChar char="•"/>
            </a:pPr>
            <a:r>
              <a:rPr lang="en-US" dirty="0">
                <a:latin typeface="Verdana Regular" charset="0"/>
              </a:rPr>
              <a:t>We have X different viewpoints throughout the animation with full ability to adjust the scene</a:t>
            </a:r>
          </a:p>
          <a:p>
            <a:pPr>
              <a:spcAft>
                <a:spcPts val="2600"/>
              </a:spcAft>
              <a:buFont typeface="Arial" panose="020B0604020202020204" pitchFamily="34" charset="0"/>
              <a:buChar char="•"/>
            </a:pPr>
            <a:r>
              <a:rPr lang="en-US" dirty="0">
                <a:latin typeface="Verdana Regular" charset="0"/>
              </a:rPr>
              <a:t>We had to be cautious about ghosting and the fish eye effect that would occur when displaying in the planetarium</a:t>
            </a:r>
          </a:p>
          <a:p>
            <a:pPr>
              <a:spcAft>
                <a:spcPts val="2600"/>
              </a:spcAft>
              <a:buFont typeface="Arial" panose="020B0604020202020204" pitchFamily="34" charset="0"/>
              <a:buChar char="•"/>
            </a:pPr>
            <a:endParaRPr lang="en-US" dirty="0">
              <a:latin typeface="Verdana Regular" charset="0"/>
            </a:endParaRPr>
          </a:p>
          <a:p>
            <a:pPr>
              <a:spcAft>
                <a:spcPts val="2600"/>
              </a:spcAft>
              <a:buFont typeface="Arial" panose="020B0604020202020204" pitchFamily="34" charset="0"/>
              <a:buChar char="•"/>
            </a:pPr>
            <a:endParaRPr lang="en-US" dirty="0">
              <a:latin typeface="Verdana Regular" charset="0"/>
            </a:endParaRPr>
          </a:p>
          <a:p>
            <a:pPr>
              <a:spcAft>
                <a:spcPts val="2600"/>
              </a:spcAft>
              <a:buFont typeface="Courier New" panose="02070309020205020404" pitchFamily="49" charset="0"/>
              <a:buChar char="o"/>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a:p>
            <a:pPr>
              <a:spcAft>
                <a:spcPts val="2600"/>
              </a:spcAft>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baseline="0" dirty="0">
                <a:latin typeface="Impact" charset="0"/>
                <a:ea typeface="Impact" charset="0"/>
                <a:cs typeface="Impact" charset="0"/>
              </a:rPr>
              <a:t>###</a:t>
            </a:r>
          </a:p>
        </p:txBody>
      </p:sp>
      <p:pic>
        <p:nvPicPr>
          <p:cNvPr id="1026" name="Picture 2" descr="Image result for apollo 11">
            <a:extLst>
              <a:ext uri="{FF2B5EF4-FFF2-40B4-BE49-F238E27FC236}">
                <a16:creationId xmlns:a16="http://schemas.microsoft.com/office/drawing/2014/main" id="{64215957-64E7-4226-9FBC-FAEAA0FB38DA}"/>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8239" b="823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pollo 11">
            <a:extLst>
              <a:ext uri="{FF2B5EF4-FFF2-40B4-BE49-F238E27FC236}">
                <a16:creationId xmlns:a16="http://schemas.microsoft.com/office/drawing/2014/main" id="{F4C48368-F66E-4F5B-8709-1D430BDF6626}"/>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15504" r="1550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pollo 11 flight path">
            <a:extLst>
              <a:ext uri="{FF2B5EF4-FFF2-40B4-BE49-F238E27FC236}">
                <a16:creationId xmlns:a16="http://schemas.microsoft.com/office/drawing/2014/main" id="{3F73B30B-38E0-4531-BB07-8BFC17D7F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1" y="21952991"/>
            <a:ext cx="10274474" cy="421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TotalTime>
  <Words>284</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Courier New</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Jonathan Ropp</cp:lastModifiedBy>
  <cp:revision>58</cp:revision>
  <dcterms:created xsi:type="dcterms:W3CDTF">2017-04-19T21:01:26Z</dcterms:created>
  <dcterms:modified xsi:type="dcterms:W3CDTF">2019-01-19T01:27:53Z</dcterms:modified>
</cp:coreProperties>
</file>