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12" d="100"/>
          <a:sy n="12" d="100"/>
        </p:scale>
        <p:origin x="254" y="56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3/19/2019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solarsystemscope.com/textures/" TargetMode="External"/><Relationship Id="rId3" Type="http://schemas.openxmlformats.org/officeDocument/2006/relationships/image" Target="../media/image3.jpeg"/><Relationship Id="rId7" Type="http://schemas.openxmlformats.org/officeDocument/2006/relationships/hyperlink" Target="http://www.nasa.gov/"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github.com/nasa/NASA-3D-Resources" TargetMode="External"/><Relationship Id="rId5" Type="http://schemas.openxmlformats.org/officeDocument/2006/relationships/hyperlink" Target="https://airandspace.si.edu/multimedia-gallery/5317hjpg" TargetMode="External"/><Relationship Id="rId4" Type="http://schemas.openxmlformats.org/officeDocument/2006/relationships/image" Target="../media/image4.jpeg"/><Relationship Id="rId9" Type="http://schemas.openxmlformats.org/officeDocument/2006/relationships/hyperlink" Target="https://www.turbosqui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OMSI</a:t>
            </a:r>
          </a:p>
        </p:txBody>
      </p:sp>
      <p:sp>
        <p:nvSpPr>
          <p:cNvPr id="7" name="Text Placeholder 18"/>
          <p:cNvSpPr txBox="1">
            <a:spLocks/>
          </p:cNvSpPr>
          <p:nvPr/>
        </p:nvSpPr>
        <p:spPr>
          <a:xfrm>
            <a:off x="12292014" y="24061092"/>
            <a:ext cx="9418320" cy="388959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Oregon Museum of Science and Industry (OMSI) requested this animation of the Apollo 11 Mission so that it could be displayed in the Harry C. Kendall Planetarium this Summer to commemorate the 50</a:t>
            </a:r>
            <a:r>
              <a:rPr lang="en-US" baseline="30000" dirty="0">
                <a:latin typeface="Verdana Regular" charset="0"/>
              </a:rPr>
              <a:t>th</a:t>
            </a:r>
            <a:r>
              <a:rPr lang="en-US" dirty="0">
                <a:latin typeface="Verdana Regular" charset="0"/>
              </a:rPr>
              <a:t> anniversary of the mission. With direction from Jim Todd, the Director of Space Science Education, our team created the animation with the goal to educate and inspire viewers of all ages and backgrounds. </a:t>
            </a:r>
          </a:p>
        </p:txBody>
      </p:sp>
      <p:sp>
        <p:nvSpPr>
          <p:cNvPr id="8" name="Text Placeholder 16"/>
          <p:cNvSpPr txBox="1">
            <a:spLocks/>
          </p:cNvSpPr>
          <p:nvPr/>
        </p:nvSpPr>
        <p:spPr>
          <a:xfrm>
            <a:off x="33934401" y="20351138"/>
            <a:ext cx="790892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a:t>
            </a:r>
            <a:r>
              <a:rPr lang="en-US" dirty="0" err="1">
                <a:solidFill>
                  <a:schemeClr val="bg1"/>
                </a:solidFill>
                <a:latin typeface="Verdana Regular" charset="0"/>
              </a:rPr>
              <a:t>Apolloers</a:t>
            </a:r>
            <a:r>
              <a:rPr lang="en-US" dirty="0">
                <a:solidFill>
                  <a:schemeClr val="bg1"/>
                </a:solidFill>
                <a:latin typeface="Verdana Regular" charset="0"/>
              </a:rPr>
              <a:t>’</a:t>
            </a:r>
          </a:p>
        </p:txBody>
      </p:sp>
      <p:sp>
        <p:nvSpPr>
          <p:cNvPr id="9" name="Text Placeholder 18"/>
          <p:cNvSpPr txBox="1">
            <a:spLocks/>
          </p:cNvSpPr>
          <p:nvPr/>
        </p:nvSpPr>
        <p:spPr>
          <a:xfrm>
            <a:off x="33934401" y="21279492"/>
            <a:ext cx="9084485" cy="4223016"/>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2600"/>
              </a:spcAft>
            </a:pPr>
            <a:r>
              <a:rPr lang="en-US" dirty="0">
                <a:latin typeface="Verdana Regular" charset="0"/>
              </a:rPr>
              <a:t>Dean Akin – akind@oregonstate.edu</a:t>
            </a:r>
          </a:p>
          <a:p>
            <a:pPr>
              <a:lnSpc>
                <a:spcPct val="100000"/>
              </a:lnSpc>
              <a:spcAft>
                <a:spcPts val="2600"/>
              </a:spcAft>
            </a:pPr>
            <a:r>
              <a:rPr lang="en-US" dirty="0">
                <a:latin typeface="Verdana Regular" charset="0"/>
              </a:rPr>
              <a:t>Jonathan Ropp – roppjo@oregonstate.edu</a:t>
            </a:r>
          </a:p>
          <a:p>
            <a:pPr>
              <a:lnSpc>
                <a:spcPct val="100000"/>
              </a:lnSpc>
              <a:spcAft>
                <a:spcPts val="2600"/>
              </a:spcAft>
            </a:pPr>
            <a:r>
              <a:rPr lang="en-US" dirty="0">
                <a:latin typeface="Verdana Regular" charset="0"/>
              </a:rPr>
              <a:t>Shannon Sandy – sandys@oregonstate.edu </a:t>
            </a:r>
          </a:p>
          <a:p>
            <a:pPr>
              <a:lnSpc>
                <a:spcPct val="100000"/>
              </a:lnSpc>
              <a:spcAft>
                <a:spcPts val="2600"/>
              </a:spcAft>
            </a:pPr>
            <a:r>
              <a:rPr lang="en-US" dirty="0">
                <a:latin typeface="Verdana Regular" charset="0"/>
              </a:rPr>
              <a:t>Mike Bailey – mjb@oregonstate.edu </a:t>
            </a:r>
          </a:p>
          <a:p>
            <a:pPr>
              <a:lnSpc>
                <a:spcPct val="100000"/>
              </a:lnSpc>
              <a:spcAft>
                <a:spcPts val="2600"/>
              </a:spcAft>
            </a:pPr>
            <a:r>
              <a:rPr lang="en-US" dirty="0">
                <a:latin typeface="Verdana Regular"/>
              </a:rPr>
              <a:t>Jim Todd – jtodd@omsi.edu</a:t>
            </a:r>
          </a:p>
          <a:p>
            <a:pPr>
              <a:spcAft>
                <a:spcPts val="2600"/>
              </a:spcAft>
            </a:pPr>
            <a:endParaRPr lang="en-US" dirty="0">
              <a:latin typeface="Verdana Regular" charset="0"/>
            </a:endParaRP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64266" y="6422030"/>
            <a:ext cx="8126412" cy="860883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Apollo 11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from the Kennedy Space Center in Florida</a:t>
            </a:r>
          </a:p>
          <a:p>
            <a:pPr>
              <a:spcAft>
                <a:spcPts val="2600"/>
              </a:spcAft>
            </a:pPr>
            <a:r>
              <a:rPr lang="en-US" dirty="0">
                <a:solidFill>
                  <a:schemeClr val="bg1"/>
                </a:solidFill>
                <a:latin typeface="Verdana" charset="0"/>
                <a:ea typeface="Verdana" charset="0"/>
                <a:cs typeface="Verdana" charset="0"/>
              </a:rPr>
              <a:t>The Lunar Module descended to the surface of the Moon in the “Sea of Tranquility”, about 4 miles past the expected touch-down area</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walk</a:t>
            </a:r>
          </a:p>
          <a:p>
            <a:pPr>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503233"/>
            <a:ext cx="19544199" cy="3661549"/>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This Summer marks the 50</a:t>
            </a:r>
            <a:r>
              <a:rPr lang="en-US" baseline="30000" dirty="0">
                <a:latin typeface="Georgia" charset="0"/>
                <a:ea typeface="Georgia" charset="0"/>
                <a:cs typeface="Georgia" charset="0"/>
              </a:rPr>
              <a:t>th</a:t>
            </a:r>
            <a:r>
              <a:rPr lang="en-US" dirty="0">
                <a:latin typeface="Georgia" charset="0"/>
                <a:ea typeface="Georgia" charset="0"/>
                <a:cs typeface="Georgia" charset="0"/>
              </a:rPr>
              <a:t> anniversary of the Apollo 11 space mission when Neil Armstrong took the first steps on the Moon </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66678" y="6422030"/>
            <a:ext cx="8126412" cy="1266635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marL="0" indent="0">
              <a:spcAft>
                <a:spcPts val="2600"/>
              </a:spcAft>
              <a:buNone/>
            </a:pPr>
            <a:r>
              <a:rPr lang="en-US" dirty="0">
                <a:latin typeface="Verdana Regular" charset="0"/>
              </a:rPr>
              <a:t>         -Key-Frame Animation</a:t>
            </a:r>
          </a:p>
          <a:p>
            <a:pPr marL="0" indent="0">
              <a:lnSpc>
                <a:spcPct val="100000"/>
              </a:lnSpc>
              <a:spcAft>
                <a:spcPts val="2600"/>
              </a:spcAft>
              <a:buNone/>
            </a:pPr>
            <a:r>
              <a:rPr lang="en-US" dirty="0">
                <a:latin typeface="Verdana Regular" charset="0"/>
              </a:rPr>
              <a:t>         -Texture Wrapping</a:t>
            </a:r>
          </a:p>
          <a:p>
            <a:pPr marL="0" indent="0">
              <a:lnSpc>
                <a:spcPct val="100000"/>
              </a:lnSpc>
              <a:spcAft>
                <a:spcPts val="2600"/>
              </a:spcAft>
              <a:buNone/>
            </a:pPr>
            <a:r>
              <a:rPr lang="en-US" dirty="0">
                <a:latin typeface="Verdana Regular" charset="0"/>
              </a:rPr>
              <a:t>         -Per-Fragment Lighting</a:t>
            </a:r>
          </a:p>
          <a:p>
            <a:pPr marL="0" indent="0">
              <a:lnSpc>
                <a:spcPct val="100000"/>
              </a:lnSpc>
              <a:spcAft>
                <a:spcPts val="2600"/>
              </a:spcAft>
              <a:buNone/>
            </a:pPr>
            <a:r>
              <a:rPr lang="en-US" dirty="0">
                <a:latin typeface="Verdana Regular" charset="0"/>
              </a:rPr>
              <a:t>         -Shaders</a:t>
            </a:r>
          </a:p>
          <a:p>
            <a:pPr marL="0" indent="0">
              <a:lnSpc>
                <a:spcPct val="100000"/>
              </a:lnSpc>
              <a:spcAft>
                <a:spcPts val="2600"/>
              </a:spcAft>
              <a:buNone/>
            </a:pPr>
            <a:r>
              <a:rPr lang="en-US" dirty="0">
                <a:latin typeface="Verdana Regular" charset="0"/>
              </a:rPr>
              <a:t>         -Bezier Curves</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10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Avoided ghosting and fish eye effect when displaying in the planetarium</a:t>
            </a:r>
          </a:p>
          <a:p>
            <a:pPr>
              <a:spcAft>
                <a:spcPts val="2600"/>
              </a:spcAft>
              <a:buFont typeface="Arial" panose="020B0604020202020204" pitchFamily="34" charset="0"/>
              <a:buChar char="•"/>
            </a:pPr>
            <a:r>
              <a:rPr lang="en-US" dirty="0">
                <a:latin typeface="Verdana Regular" charset="0"/>
              </a:rPr>
              <a:t>All objects individually scaled and positioned using realistic transformations</a:t>
            </a:r>
          </a:p>
          <a:p>
            <a:pPr>
              <a:spcAft>
                <a:spcPts val="2600"/>
              </a:spcAft>
              <a:buFont typeface="Arial" panose="020B0604020202020204" pitchFamily="34" charset="0"/>
              <a:buChar char="•"/>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CS-49</a:t>
            </a:r>
            <a:endParaRPr lang="en-US" sz="5400" spc="520" baseline="0" dirty="0">
              <a:latin typeface="Impact" charset="0"/>
              <a:ea typeface="Impact" charset="0"/>
              <a:cs typeface="Impact" charset="0"/>
            </a:endParaRPr>
          </a:p>
        </p:txBody>
      </p:sp>
      <p:pic>
        <p:nvPicPr>
          <p:cNvPr id="1026" name="Picture 2" descr="Image result for apollo 11">
            <a:extLst>
              <a:ext uri="{FF2B5EF4-FFF2-40B4-BE49-F238E27FC236}">
                <a16:creationId xmlns:a16="http://schemas.microsoft.com/office/drawing/2014/main" id="{64215957-64E7-4226-9FBC-FAEAA0FB38D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8239" b="8239"/>
          <a:stretch>
            <a:fillRect/>
          </a:stretch>
        </p:blipFill>
        <p:spPr bwMode="auto">
          <a:xfrm>
            <a:off x="12304713" y="9976466"/>
            <a:ext cx="19243675" cy="120456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ollo 11">
            <a:extLst>
              <a:ext uri="{FF2B5EF4-FFF2-40B4-BE49-F238E27FC236}">
                <a16:creationId xmlns:a16="http://schemas.microsoft.com/office/drawing/2014/main" id="{F4C48368-F66E-4F5B-8709-1D430BDF6626}"/>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5504" r="15504"/>
          <a:stretch>
            <a:fillRect/>
          </a:stretch>
        </p:blipFill>
        <p:spPr bwMode="auto">
          <a:xfrm>
            <a:off x="24619268" y="23095171"/>
            <a:ext cx="6929120" cy="78882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ollo 11 flight path">
            <a:extLst>
              <a:ext uri="{FF2B5EF4-FFF2-40B4-BE49-F238E27FC236}">
                <a16:creationId xmlns:a16="http://schemas.microsoft.com/office/drawing/2014/main" id="{3F73B30B-38E0-4531-BB07-8BFC17D7F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1" y="21952991"/>
            <a:ext cx="10274474" cy="4216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606B4E-B72E-4F8E-A979-B2B6C6D59795}"/>
              </a:ext>
            </a:extLst>
          </p:cNvPr>
          <p:cNvSpPr txBox="1"/>
          <p:nvPr/>
        </p:nvSpPr>
        <p:spPr>
          <a:xfrm>
            <a:off x="12926290" y="10390909"/>
            <a:ext cx="6899564" cy="1938992"/>
          </a:xfrm>
          <a:prstGeom prst="rect">
            <a:avLst/>
          </a:prstGeom>
          <a:noFill/>
        </p:spPr>
        <p:txBody>
          <a:bodyPr wrap="square" rtlCol="0">
            <a:spAutoFit/>
          </a:bodyPr>
          <a:lstStyle/>
          <a:p>
            <a:pPr algn="ctr"/>
            <a:r>
              <a:rPr lang="en-US" sz="6000" dirty="0">
                <a:solidFill>
                  <a:schemeClr val="bg1"/>
                </a:solidFill>
              </a:rPr>
              <a:t>Will be screenshot of animation</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731519" y="24905491"/>
            <a:ext cx="10274475" cy="1107996"/>
          </a:xfrm>
          <a:prstGeom prst="rect">
            <a:avLst/>
          </a:prstGeom>
          <a:noFill/>
        </p:spPr>
        <p:txBody>
          <a:bodyPr wrap="square" rtlCol="0">
            <a:spAutoFit/>
          </a:bodyPr>
          <a:lstStyle/>
          <a:p>
            <a:pPr algn="ctr"/>
            <a:r>
              <a:rPr lang="en-US" sz="6600" dirty="0">
                <a:solidFill>
                  <a:schemeClr val="bg1"/>
                </a:solidFill>
              </a:rPr>
              <a:t>Flight path (From animation)</a:t>
            </a:r>
          </a:p>
        </p:txBody>
      </p:sp>
      <p:sp>
        <p:nvSpPr>
          <p:cNvPr id="4" name="TextBox 3">
            <a:extLst>
              <a:ext uri="{FF2B5EF4-FFF2-40B4-BE49-F238E27FC236}">
                <a16:creationId xmlns:a16="http://schemas.microsoft.com/office/drawing/2014/main" id="{6B868B03-678F-4ADA-8BBC-B5AEB8A63515}"/>
              </a:ext>
            </a:extLst>
          </p:cNvPr>
          <p:cNvSpPr txBox="1"/>
          <p:nvPr/>
        </p:nvSpPr>
        <p:spPr>
          <a:xfrm>
            <a:off x="24619267" y="22833792"/>
            <a:ext cx="4675909" cy="3323987"/>
          </a:xfrm>
          <a:prstGeom prst="rect">
            <a:avLst/>
          </a:prstGeom>
          <a:noFill/>
        </p:spPr>
        <p:txBody>
          <a:bodyPr wrap="square" rtlCol="0">
            <a:spAutoFit/>
          </a:bodyPr>
          <a:lstStyle/>
          <a:p>
            <a:pPr algn="ctr"/>
            <a:r>
              <a:rPr lang="en-US" dirty="0">
                <a:solidFill>
                  <a:schemeClr val="bg1"/>
                </a:solidFill>
              </a:rPr>
              <a:t>Maybe our team posed like this</a:t>
            </a:r>
          </a:p>
        </p:txBody>
      </p:sp>
      <p:sp>
        <p:nvSpPr>
          <p:cNvPr id="19" name="Text Placeholder 16">
            <a:extLst>
              <a:ext uri="{FF2B5EF4-FFF2-40B4-BE49-F238E27FC236}">
                <a16:creationId xmlns:a16="http://schemas.microsoft.com/office/drawing/2014/main" id="{B81AD830-FF56-44B5-AA99-4223CD84C5C5}"/>
              </a:ext>
            </a:extLst>
          </p:cNvPr>
          <p:cNvSpPr txBox="1">
            <a:spLocks/>
          </p:cNvSpPr>
          <p:nvPr/>
        </p:nvSpPr>
        <p:spPr>
          <a:xfrm>
            <a:off x="33966678" y="25857891"/>
            <a:ext cx="69291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Sources</a:t>
            </a:r>
          </a:p>
        </p:txBody>
      </p:sp>
      <p:sp>
        <p:nvSpPr>
          <p:cNvPr id="17" name="TextBox 16">
            <a:extLst>
              <a:ext uri="{FF2B5EF4-FFF2-40B4-BE49-F238E27FC236}">
                <a16:creationId xmlns:a16="http://schemas.microsoft.com/office/drawing/2014/main" id="{C4A097CA-38CD-4235-BA12-04D79D44F2F5}"/>
              </a:ext>
            </a:extLst>
          </p:cNvPr>
          <p:cNvSpPr txBox="1"/>
          <p:nvPr/>
        </p:nvSpPr>
        <p:spPr>
          <a:xfrm>
            <a:off x="33966678" y="27008000"/>
            <a:ext cx="9084485" cy="3975447"/>
          </a:xfrm>
          <a:prstGeom prst="rect">
            <a:avLst/>
          </a:prstGeom>
          <a:noFill/>
        </p:spPr>
        <p:txBody>
          <a:bodyPr wrap="square" rtlCol="0">
            <a:spAutoFit/>
          </a:bodyPr>
          <a:lstStyle/>
          <a:p>
            <a:pPr>
              <a:spcAft>
                <a:spcPts val="2600"/>
              </a:spcAft>
            </a:pPr>
            <a:r>
              <a:rPr lang="en-US" sz="2400" dirty="0">
                <a:latin typeface="Verdana Regular"/>
                <a:hlinkClick r:id="rId5"/>
              </a:rPr>
              <a:t>https://airandspace.si.edu/multimedia-gallery/5317hjpg</a:t>
            </a:r>
            <a:endParaRPr lang="en-US" sz="2400" dirty="0">
              <a:latin typeface="Verdana Regular"/>
              <a:hlinkClick r:id="rId6"/>
            </a:endParaRPr>
          </a:p>
          <a:p>
            <a:pPr>
              <a:spcAft>
                <a:spcPts val="2600"/>
              </a:spcAft>
            </a:pPr>
            <a:r>
              <a:rPr lang="en-US" sz="2400" dirty="0">
                <a:latin typeface="Verdana Regular"/>
                <a:hlinkClick r:id="rId6"/>
              </a:rPr>
              <a:t>https://github.com/nasa/NASA-3D-Resources</a:t>
            </a:r>
            <a:endParaRPr lang="en-US" sz="2400" dirty="0">
              <a:latin typeface="Verdana Regular"/>
            </a:endParaRPr>
          </a:p>
          <a:p>
            <a:pPr>
              <a:spcAft>
                <a:spcPts val="2600"/>
              </a:spcAft>
            </a:pPr>
            <a:r>
              <a:rPr lang="en-US" sz="2400" dirty="0">
                <a:latin typeface="Verdana Regular"/>
                <a:hlinkClick r:id="rId7"/>
              </a:rPr>
              <a:t>www.nasa.gov</a:t>
            </a:r>
            <a:endParaRPr lang="en-US" sz="2400" dirty="0">
              <a:latin typeface="Verdana Regular"/>
            </a:endParaRPr>
          </a:p>
          <a:p>
            <a:pPr>
              <a:spcAft>
                <a:spcPts val="2600"/>
              </a:spcAft>
            </a:pPr>
            <a:r>
              <a:rPr lang="en-US" sz="2400" dirty="0">
                <a:latin typeface="Verdana Regular"/>
                <a:hlinkClick r:id="rId8"/>
              </a:rPr>
              <a:t>https://www.solarsystemscope.com/textures/</a:t>
            </a:r>
            <a:endParaRPr lang="en-US" sz="2400" dirty="0">
              <a:latin typeface="Verdana Regular"/>
            </a:endParaRPr>
          </a:p>
          <a:p>
            <a:pPr>
              <a:spcAft>
                <a:spcPts val="2600"/>
              </a:spcAft>
            </a:pPr>
            <a:r>
              <a:rPr lang="en-US" sz="2400" dirty="0">
                <a:latin typeface="Verdana Regular"/>
                <a:hlinkClick r:id="rId9"/>
              </a:rPr>
              <a:t>https://www.turbosquid.com/</a:t>
            </a:r>
            <a:endParaRPr lang="en-US" sz="2400" dirty="0">
              <a:latin typeface="Verdana Regular"/>
            </a:endParaRPr>
          </a:p>
          <a:p>
            <a:pPr>
              <a:spcAft>
                <a:spcPts val="2600"/>
              </a:spcAft>
            </a:pPr>
            <a:endParaRPr lang="en-US" sz="2400" dirty="0">
              <a:latin typeface="Verdana Regular"/>
            </a:endParaRPr>
          </a:p>
        </p:txBody>
      </p:sp>
      <p:sp>
        <p:nvSpPr>
          <p:cNvPr id="24" name="Text Placeholder 16">
            <a:extLst>
              <a:ext uri="{FF2B5EF4-FFF2-40B4-BE49-F238E27FC236}">
                <a16:creationId xmlns:a16="http://schemas.microsoft.com/office/drawing/2014/main" id="{EE5C8AB1-8703-4C85-BDD6-696A75094221}"/>
              </a:ext>
            </a:extLst>
          </p:cNvPr>
          <p:cNvSpPr txBox="1">
            <a:spLocks/>
          </p:cNvSpPr>
          <p:nvPr/>
        </p:nvSpPr>
        <p:spPr>
          <a:xfrm>
            <a:off x="1931988" y="14887226"/>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Our Goals</a:t>
            </a:r>
          </a:p>
        </p:txBody>
      </p:sp>
      <p:sp>
        <p:nvSpPr>
          <p:cNvPr id="25" name="Text Placeholder 18">
            <a:extLst>
              <a:ext uri="{FF2B5EF4-FFF2-40B4-BE49-F238E27FC236}">
                <a16:creationId xmlns:a16="http://schemas.microsoft.com/office/drawing/2014/main" id="{226A492E-3386-4087-850F-E7DEC019B976}"/>
              </a:ext>
            </a:extLst>
          </p:cNvPr>
          <p:cNvSpPr txBox="1">
            <a:spLocks/>
          </p:cNvSpPr>
          <p:nvPr/>
        </p:nvSpPr>
        <p:spPr>
          <a:xfrm>
            <a:off x="1968846" y="15886953"/>
            <a:ext cx="8126412" cy="44538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To educate and inspire various audiences about astronomy</a:t>
            </a:r>
          </a:p>
          <a:p>
            <a:pPr>
              <a:spcAft>
                <a:spcPts val="2600"/>
              </a:spcAft>
            </a:pPr>
            <a:r>
              <a:rPr lang="en-US" dirty="0">
                <a:solidFill>
                  <a:schemeClr val="bg1"/>
                </a:solidFill>
                <a:latin typeface="Verdana" charset="0"/>
                <a:ea typeface="Verdana" charset="0"/>
                <a:cs typeface="Verdana" charset="0"/>
              </a:rPr>
              <a:t>Provide viewers with a realistic and interactive experience of the Apollo 11 Mission</a:t>
            </a:r>
          </a:p>
          <a:p>
            <a:pPr>
              <a:spcAft>
                <a:spcPts val="2600"/>
              </a:spcAft>
            </a:pPr>
            <a:r>
              <a:rPr lang="en-US" dirty="0">
                <a:solidFill>
                  <a:schemeClr val="bg1"/>
                </a:solidFill>
                <a:latin typeface="Verdana" charset="0"/>
                <a:ea typeface="Verdana" charset="0"/>
                <a:cs typeface="Verdana" charset="0"/>
              </a:rPr>
              <a:t>Provide historical about the mission context through historic video/audio</a:t>
            </a:r>
          </a:p>
          <a:p>
            <a:pPr>
              <a:spcAft>
                <a:spcPts val="2600"/>
              </a:spcAft>
            </a:pPr>
            <a:endParaRPr lang="en-US" dirty="0">
              <a:solidFill>
                <a:schemeClr val="bg1"/>
              </a:solidFill>
              <a:latin typeface="Verdana" charset="0"/>
              <a:ea typeface="Verdana" charset="0"/>
              <a:cs typeface="Verdana" charset="0"/>
            </a:endParaRP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671</TotalTime>
  <Words>435</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72</cp:revision>
  <dcterms:created xsi:type="dcterms:W3CDTF">2017-04-19T21:01:26Z</dcterms:created>
  <dcterms:modified xsi:type="dcterms:W3CDTF">2019-03-19T21:20:01Z</dcterms:modified>
</cp:coreProperties>
</file>